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notesSlides/notesSlide102.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comments/comment1.xml" ContentType="application/vnd.openxmlformats-officedocument.presentationml.comments+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0"/>
  </p:notesMasterIdLst>
  <p:handoutMasterIdLst>
    <p:handoutMasterId r:id="rId111"/>
  </p:handoutMasterIdLst>
  <p:sldIdLst>
    <p:sldId id="256" r:id="rId2"/>
    <p:sldId id="257" r:id="rId3"/>
    <p:sldId id="258" r:id="rId4"/>
    <p:sldId id="280" r:id="rId5"/>
    <p:sldId id="288" r:id="rId6"/>
    <p:sldId id="282" r:id="rId7"/>
    <p:sldId id="281" r:id="rId8"/>
    <p:sldId id="283" r:id="rId9"/>
    <p:sldId id="284" r:id="rId10"/>
    <p:sldId id="260" r:id="rId11"/>
    <p:sldId id="286" r:id="rId12"/>
    <p:sldId id="261" r:id="rId13"/>
    <p:sldId id="287" r:id="rId14"/>
    <p:sldId id="262" r:id="rId15"/>
    <p:sldId id="363" r:id="rId16"/>
    <p:sldId id="263" r:id="rId17"/>
    <p:sldId id="30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90" r:id="rId34"/>
    <p:sldId id="289" r:id="rId35"/>
    <p:sldId id="295" r:id="rId36"/>
    <p:sldId id="321" r:id="rId37"/>
    <p:sldId id="322" r:id="rId38"/>
    <p:sldId id="323" r:id="rId39"/>
    <p:sldId id="325" r:id="rId40"/>
    <p:sldId id="337" r:id="rId41"/>
    <p:sldId id="324" r:id="rId42"/>
    <p:sldId id="291" r:id="rId43"/>
    <p:sldId id="292" r:id="rId44"/>
    <p:sldId id="293" r:id="rId45"/>
    <p:sldId id="294" r:id="rId46"/>
    <p:sldId id="279" r:id="rId47"/>
    <p:sldId id="296" r:id="rId48"/>
    <p:sldId id="297" r:id="rId49"/>
    <p:sldId id="298" r:id="rId50"/>
    <p:sldId id="299" r:id="rId51"/>
    <p:sldId id="301" r:id="rId52"/>
    <p:sldId id="326" r:id="rId53"/>
    <p:sldId id="327" r:id="rId54"/>
    <p:sldId id="302" r:id="rId55"/>
    <p:sldId id="307" r:id="rId56"/>
    <p:sldId id="300" r:id="rId57"/>
    <p:sldId id="328" r:id="rId58"/>
    <p:sldId id="304" r:id="rId59"/>
    <p:sldId id="329" r:id="rId60"/>
    <p:sldId id="305" r:id="rId61"/>
    <p:sldId id="330" r:id="rId62"/>
    <p:sldId id="331" r:id="rId63"/>
    <p:sldId id="332" r:id="rId64"/>
    <p:sldId id="333" r:id="rId65"/>
    <p:sldId id="334" r:id="rId66"/>
    <p:sldId id="335" r:id="rId67"/>
    <p:sldId id="306" r:id="rId68"/>
    <p:sldId id="336" r:id="rId69"/>
    <p:sldId id="308" r:id="rId70"/>
    <p:sldId id="309" r:id="rId71"/>
    <p:sldId id="366" r:id="rId72"/>
    <p:sldId id="339" r:id="rId73"/>
    <p:sldId id="340" r:id="rId74"/>
    <p:sldId id="341" r:id="rId75"/>
    <p:sldId id="342" r:id="rId76"/>
    <p:sldId id="343" r:id="rId77"/>
    <p:sldId id="310" r:id="rId78"/>
    <p:sldId id="344" r:id="rId79"/>
    <p:sldId id="365" r:id="rId80"/>
    <p:sldId id="346" r:id="rId81"/>
    <p:sldId id="347" r:id="rId82"/>
    <p:sldId id="348" r:id="rId83"/>
    <p:sldId id="349" r:id="rId84"/>
    <p:sldId id="361" r:id="rId85"/>
    <p:sldId id="350" r:id="rId86"/>
    <p:sldId id="351" r:id="rId87"/>
    <p:sldId id="352" r:id="rId88"/>
    <p:sldId id="353" r:id="rId89"/>
    <p:sldId id="362" r:id="rId90"/>
    <p:sldId id="354" r:id="rId91"/>
    <p:sldId id="355" r:id="rId92"/>
    <p:sldId id="311" r:id="rId93"/>
    <p:sldId id="312" r:id="rId94"/>
    <p:sldId id="313" r:id="rId95"/>
    <p:sldId id="315" r:id="rId96"/>
    <p:sldId id="316" r:id="rId97"/>
    <p:sldId id="317" r:id="rId98"/>
    <p:sldId id="314" r:id="rId99"/>
    <p:sldId id="356" r:id="rId100"/>
    <p:sldId id="318" r:id="rId101"/>
    <p:sldId id="357" r:id="rId102"/>
    <p:sldId id="358" r:id="rId103"/>
    <p:sldId id="364" r:id="rId104"/>
    <p:sldId id="319" r:id="rId105"/>
    <p:sldId id="359" r:id="rId106"/>
    <p:sldId id="360" r:id="rId107"/>
    <p:sldId id="367" r:id="rId108"/>
    <p:sldId id="320" r:id="rId10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rene Brand" initials="IB"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0066FF"/>
    <a:srgbClr val="0099FF"/>
    <a:srgbClr val="336600"/>
    <a:srgbClr val="996633"/>
    <a:srgbClr val="CCFFCC"/>
    <a:srgbClr val="FFFF99"/>
    <a:srgbClr val="FF99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507" autoAdjust="0"/>
  </p:normalViewPr>
  <p:slideViewPr>
    <p:cSldViewPr>
      <p:cViewPr>
        <p:scale>
          <a:sx n="70" d="100"/>
          <a:sy n="70" d="100"/>
        </p:scale>
        <p:origin x="-1968" y="-3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3-04-06T21:27:39.359" idx="1">
    <p:pos x="10" y="10"/>
    <p:text>Insert holding hands - probeer die een blou maak</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ADE7F66-7405-4EEC-B9D1-B7B6A5D10221}" type="datetimeFigureOut">
              <a:rPr lang="en-US" smtClean="0"/>
              <a:pPr/>
              <a:t>4/30/2013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4A36F2-13F8-4B7A-8EDE-9621C34C5881}"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3AE3B1-63DC-4403-8E0A-BB44D0F759F3}" type="datetimeFigureOut">
              <a:rPr lang="en-US" smtClean="0"/>
              <a:pPr/>
              <a:t>4/30/2013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F04833-DDC8-4C5A-810F-4EA89C4F974F}" type="slidenum">
              <a:rPr lang="en-US" smtClean="0"/>
              <a:pPr/>
              <a:t>‹#›</a:t>
            </a:fld>
            <a:endParaRPr lang="en-US"/>
          </a:p>
        </p:txBody>
      </p:sp>
    </p:spTree>
    <p:extLst>
      <p:ext uri="{BB962C8B-B14F-4D97-AF65-F5344CB8AC3E}">
        <p14:creationId xmlns:p14="http://schemas.microsoft.com/office/powerpoint/2010/main" xmlns="" val="1422311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brahmana</a:t>
            </a:r>
            <a:r>
              <a:rPr lang="en-US" sz="1200" kern="1200" dirty="0" smtClean="0">
                <a:solidFill>
                  <a:schemeClr val="tx1"/>
                </a:solidFill>
                <a:latin typeface="+mn-lt"/>
                <a:ea typeface="+mn-ea"/>
                <a:cs typeface="+mn-cs"/>
              </a:rPr>
              <a:t> stopped at </a:t>
            </a:r>
            <a:r>
              <a:rPr lang="en-US" sz="1200" kern="1200" dirty="0" err="1" smtClean="0">
                <a:solidFill>
                  <a:schemeClr val="tx1"/>
                </a:solidFill>
                <a:latin typeface="+mn-lt"/>
                <a:ea typeface="+mn-ea"/>
                <a:cs typeface="+mn-cs"/>
              </a:rPr>
              <a:t>Prayag</a:t>
            </a:r>
            <a:r>
              <a:rPr lang="en-US" sz="1200" kern="1200" dirty="0" smtClean="0">
                <a:solidFill>
                  <a:schemeClr val="tx1"/>
                </a:solidFill>
                <a:latin typeface="+mn-lt"/>
                <a:ea typeface="+mn-ea"/>
                <a:cs typeface="+mn-cs"/>
              </a:rPr>
              <a:t> on the way-festival worshipping </a:t>
            </a:r>
            <a:r>
              <a:rPr lang="en-US" sz="1200" kern="1200" dirty="0" err="1" smtClean="0">
                <a:solidFill>
                  <a:schemeClr val="tx1"/>
                </a:solidFill>
                <a:latin typeface="+mn-lt"/>
                <a:ea typeface="+mn-ea"/>
                <a:cs typeface="+mn-cs"/>
              </a:rPr>
              <a:t>Visnu</a:t>
            </a:r>
            <a:r>
              <a:rPr lang="en-US" sz="1200" kern="1200" dirty="0" smtClean="0">
                <a:solidFill>
                  <a:schemeClr val="tx1"/>
                </a:solidFill>
                <a:latin typeface="+mn-lt"/>
                <a:ea typeface="+mn-ea"/>
                <a:cs typeface="+mn-cs"/>
              </a:rPr>
              <a:t>-He thought festival was noise;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Asked </a:t>
            </a:r>
            <a:r>
              <a:rPr lang="en-US" sz="1200" kern="1200" dirty="0" err="1" smtClean="0">
                <a:solidFill>
                  <a:schemeClr val="tx1"/>
                </a:solidFill>
                <a:latin typeface="+mn-lt"/>
                <a:ea typeface="+mn-ea"/>
                <a:cs typeface="+mn-cs"/>
              </a:rPr>
              <a:t>Vaisnavas</a:t>
            </a:r>
            <a:r>
              <a:rPr lang="en-US" sz="1200" kern="1200" dirty="0" smtClean="0">
                <a:solidFill>
                  <a:schemeClr val="tx1"/>
                </a:solidFill>
                <a:latin typeface="+mn-lt"/>
                <a:ea typeface="+mn-ea"/>
                <a:cs typeface="+mn-cs"/>
              </a:rPr>
              <a:t> what they were doing. They chastised him and explained</a:t>
            </a:r>
          </a:p>
          <a:p>
            <a:r>
              <a:rPr lang="en-US" sz="1200" kern="1200" dirty="0" smtClean="0">
                <a:solidFill>
                  <a:schemeClr val="tx1"/>
                </a:solidFill>
                <a:latin typeface="+mn-lt"/>
                <a:ea typeface="+mn-ea"/>
                <a:cs typeface="+mn-cs"/>
              </a:rPr>
              <a:t>He asked them: Where does God live, his qualities, what are the benefits of chanting?</a:t>
            </a:r>
          </a:p>
          <a:p>
            <a:r>
              <a:rPr lang="en-US" sz="1200" kern="1200" dirty="0" smtClean="0">
                <a:solidFill>
                  <a:schemeClr val="tx1"/>
                </a:solidFill>
                <a:latin typeface="+mn-lt"/>
                <a:ea typeface="+mn-ea"/>
                <a:cs typeface="+mn-cs"/>
              </a:rPr>
              <a:t>They answered: He lives everywhere, </a:t>
            </a:r>
            <a:r>
              <a:rPr lang="en-US" sz="1200" kern="1200" dirty="0" err="1" smtClean="0">
                <a:solidFill>
                  <a:schemeClr val="tx1"/>
                </a:solidFill>
                <a:latin typeface="+mn-lt"/>
                <a:ea typeface="+mn-ea"/>
                <a:cs typeface="+mn-cs"/>
              </a:rPr>
              <a:t>supersoul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Vaikuntha</a:t>
            </a:r>
            <a:r>
              <a:rPr lang="en-US" sz="1200" kern="1200" dirty="0" smtClean="0">
                <a:solidFill>
                  <a:schemeClr val="tx1"/>
                </a:solidFill>
                <a:latin typeface="+mn-lt"/>
                <a:ea typeface="+mn-ea"/>
                <a:cs typeface="+mn-cs"/>
              </a:rPr>
              <a:t>, you should bow and worship him</a:t>
            </a:r>
          </a:p>
          <a:p>
            <a:r>
              <a:rPr lang="en-US" sz="1200" kern="1200" dirty="0" smtClean="0">
                <a:solidFill>
                  <a:schemeClr val="tx1"/>
                </a:solidFill>
                <a:latin typeface="+mn-lt"/>
                <a:ea typeface="+mn-ea"/>
                <a:cs typeface="+mn-cs"/>
              </a:rPr>
              <a:t>He noticed similarity between the Deity of his mantra and </a:t>
            </a:r>
            <a:r>
              <a:rPr lang="en-US" sz="1200" kern="1200" dirty="0" err="1" smtClean="0">
                <a:solidFill>
                  <a:schemeClr val="tx1"/>
                </a:solidFill>
                <a:latin typeface="+mn-lt"/>
                <a:ea typeface="+mn-ea"/>
                <a:cs typeface="+mn-cs"/>
              </a:rPr>
              <a:t>Madhava</a:t>
            </a:r>
            <a:r>
              <a:rPr lang="en-US" sz="1200" kern="1200" dirty="0" smtClean="0">
                <a:solidFill>
                  <a:schemeClr val="tx1"/>
                </a:solidFill>
                <a:latin typeface="+mn-lt"/>
                <a:ea typeface="+mn-ea"/>
                <a:cs typeface="+mn-cs"/>
              </a:rPr>
              <a:t> there but didn’t realize they were same—he thought all </a:t>
            </a:r>
            <a:r>
              <a:rPr lang="en-US" sz="1200" kern="1200" dirty="0" err="1" smtClean="0">
                <a:solidFill>
                  <a:schemeClr val="tx1"/>
                </a:solidFill>
                <a:latin typeface="+mn-lt"/>
                <a:ea typeface="+mn-ea"/>
                <a:cs typeface="+mn-cs"/>
              </a:rPr>
              <a:t>Visnu</a:t>
            </a:r>
            <a:r>
              <a:rPr lang="en-US" sz="1200" kern="1200" baseline="0" dirty="0" smtClean="0">
                <a:solidFill>
                  <a:schemeClr val="tx1"/>
                </a:solidFill>
                <a:latin typeface="+mn-lt"/>
                <a:ea typeface="+mn-ea"/>
                <a:cs typeface="+mn-cs"/>
              </a:rPr>
              <a:t> forms were not the same as </a:t>
            </a:r>
            <a:r>
              <a:rPr lang="en-US" sz="1200" kern="1200" baseline="0" dirty="0" err="1" smtClean="0">
                <a:solidFill>
                  <a:schemeClr val="tx1"/>
                </a:solidFill>
                <a:latin typeface="+mn-lt"/>
                <a:ea typeface="+mn-ea"/>
                <a:cs typeface="+mn-cs"/>
              </a:rPr>
              <a:t>Krsna</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Kaliya</a:t>
            </a:r>
            <a:r>
              <a:rPr lang="en-US" sz="1200" kern="1200" dirty="0" smtClean="0">
                <a:solidFill>
                  <a:schemeClr val="tx1"/>
                </a:solidFill>
                <a:latin typeface="+mn-lt"/>
                <a:ea typeface="+mn-ea"/>
                <a:cs typeface="+mn-cs"/>
              </a:rPr>
              <a:t> story: Krishna sent old man through telepathy to tell the </a:t>
            </a:r>
            <a:r>
              <a:rPr lang="en-US" sz="1200" kern="1200" dirty="0" err="1" smtClean="0">
                <a:solidFill>
                  <a:schemeClr val="tx1"/>
                </a:solidFill>
                <a:latin typeface="+mn-lt"/>
                <a:ea typeface="+mn-ea"/>
                <a:cs typeface="+mn-cs"/>
              </a:rPr>
              <a:t>Vrajavasis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Bala</a:t>
            </a:r>
            <a:r>
              <a:rPr lang="en-US" sz="1200" kern="1200" dirty="0" smtClean="0">
                <a:solidFill>
                  <a:schemeClr val="tx1"/>
                </a:solidFill>
                <a:latin typeface="+mn-lt"/>
                <a:ea typeface="+mn-ea"/>
                <a:cs typeface="+mn-cs"/>
              </a:rPr>
              <a:t> told Krishna to stop playing </a:t>
            </a:r>
          </a:p>
          <a:p>
            <a:r>
              <a:rPr lang="en-US" sz="1200" kern="1200" dirty="0" smtClean="0">
                <a:solidFill>
                  <a:schemeClr val="tx1"/>
                </a:solidFill>
                <a:latin typeface="+mn-lt"/>
                <a:ea typeface="+mn-ea"/>
                <a:cs typeface="+mn-cs"/>
              </a:rPr>
              <a:t>	Because it would kill the </a:t>
            </a:r>
            <a:r>
              <a:rPr lang="en-US" sz="1200" kern="1200" dirty="0" err="1" smtClean="0">
                <a:solidFill>
                  <a:schemeClr val="tx1"/>
                </a:solidFill>
                <a:latin typeface="+mn-lt"/>
                <a:ea typeface="+mn-ea"/>
                <a:cs typeface="+mn-cs"/>
              </a:rPr>
              <a:t>Vrajavasis</a:t>
            </a:r>
            <a:r>
              <a:rPr lang="en-US" sz="1200" kern="1200" dirty="0" smtClean="0">
                <a:solidFill>
                  <a:schemeClr val="tx1"/>
                </a:solidFill>
                <a:latin typeface="+mn-lt"/>
                <a:ea typeface="+mn-ea"/>
                <a:cs typeface="+mn-cs"/>
              </a:rPr>
              <a:t>, Krishna danced with </a:t>
            </a:r>
            <a:r>
              <a:rPr lang="en-US" sz="1200" kern="1200" dirty="0" err="1" smtClean="0">
                <a:solidFill>
                  <a:schemeClr val="tx1"/>
                </a:solidFill>
                <a:latin typeface="+mn-lt"/>
                <a:ea typeface="+mn-ea"/>
                <a:cs typeface="+mn-cs"/>
              </a:rPr>
              <a:t>Gopis</a:t>
            </a:r>
            <a:r>
              <a:rPr lang="en-US" sz="1200" kern="1200" dirty="0" smtClean="0">
                <a:solidFill>
                  <a:schemeClr val="tx1"/>
                </a:solidFill>
                <a:latin typeface="+mn-lt"/>
                <a:ea typeface="+mn-ea"/>
                <a:cs typeface="+mn-cs"/>
              </a:rPr>
              <a:t> on </a:t>
            </a:r>
            <a:r>
              <a:rPr lang="en-US" sz="1200" kern="1200" dirty="0" err="1" smtClean="0">
                <a:solidFill>
                  <a:schemeClr val="tx1"/>
                </a:solidFill>
                <a:latin typeface="+mn-lt"/>
                <a:ea typeface="+mn-ea"/>
                <a:cs typeface="+mn-cs"/>
              </a:rPr>
              <a:t>Kaliya’s</a:t>
            </a:r>
            <a:r>
              <a:rPr lang="en-US" sz="1200" kern="1200" dirty="0" smtClean="0">
                <a:solidFill>
                  <a:schemeClr val="tx1"/>
                </a:solidFill>
                <a:latin typeface="+mn-lt"/>
                <a:ea typeface="+mn-ea"/>
                <a:cs typeface="+mn-cs"/>
              </a:rPr>
              <a:t> heads, Krishna took the </a:t>
            </a:r>
          </a:p>
          <a:p>
            <a:r>
              <a:rPr lang="en-US" sz="1200" kern="1200" dirty="0" smtClean="0">
                <a:solidFill>
                  <a:schemeClr val="tx1"/>
                </a:solidFill>
                <a:latin typeface="+mn-lt"/>
                <a:ea typeface="+mn-ea"/>
                <a:cs typeface="+mn-cs"/>
              </a:rPr>
              <a:t>	Shawls of </a:t>
            </a:r>
            <a:r>
              <a:rPr lang="en-US" sz="1200" kern="1200" dirty="0" err="1" smtClean="0">
                <a:solidFill>
                  <a:schemeClr val="tx1"/>
                </a:solidFill>
                <a:latin typeface="+mn-lt"/>
                <a:ea typeface="+mn-ea"/>
                <a:cs typeface="+mn-cs"/>
              </a:rPr>
              <a:t>Nagapatnis</a:t>
            </a:r>
            <a:r>
              <a:rPr lang="en-US" sz="1200" kern="1200" dirty="0" smtClean="0">
                <a:solidFill>
                  <a:schemeClr val="tx1"/>
                </a:solidFill>
                <a:latin typeface="+mn-lt"/>
                <a:ea typeface="+mn-ea"/>
                <a:cs typeface="+mn-cs"/>
              </a:rPr>
              <a:t> made a rope and put through </a:t>
            </a:r>
            <a:r>
              <a:rPr lang="en-US" sz="1200" kern="1200" dirty="0" err="1" smtClean="0">
                <a:solidFill>
                  <a:schemeClr val="tx1"/>
                </a:solidFill>
                <a:latin typeface="+mn-lt"/>
                <a:ea typeface="+mn-ea"/>
                <a:cs typeface="+mn-cs"/>
              </a:rPr>
              <a:t>Kaliya’s</a:t>
            </a:r>
            <a:r>
              <a:rPr lang="en-US" sz="1200" kern="1200" dirty="0" smtClean="0">
                <a:solidFill>
                  <a:schemeClr val="tx1"/>
                </a:solidFill>
                <a:latin typeface="+mn-lt"/>
                <a:ea typeface="+mn-ea"/>
                <a:cs typeface="+mn-cs"/>
              </a:rPr>
              <a:t> nose, mounted </a:t>
            </a:r>
            <a:r>
              <a:rPr lang="en-US" sz="1200" kern="1200" dirty="0" err="1" smtClean="0">
                <a:solidFill>
                  <a:schemeClr val="tx1"/>
                </a:solidFill>
                <a:latin typeface="+mn-lt"/>
                <a:ea typeface="+mn-ea"/>
                <a:cs typeface="+mn-cs"/>
              </a:rPr>
              <a:t>Kaliya</a:t>
            </a:r>
            <a:r>
              <a:rPr lang="en-US" sz="1200" kern="1200" dirty="0" smtClean="0">
                <a:solidFill>
                  <a:schemeClr val="tx1"/>
                </a:solidFill>
                <a:latin typeface="+mn-lt"/>
                <a:ea typeface="+mn-ea"/>
                <a:cs typeface="+mn-cs"/>
              </a:rPr>
              <a:t> just like a horse, playing 	flute, whipped </a:t>
            </a:r>
            <a:r>
              <a:rPr lang="en-US" sz="1200" kern="1200" dirty="0" err="1" smtClean="0">
                <a:solidFill>
                  <a:schemeClr val="tx1"/>
                </a:solidFill>
                <a:latin typeface="+mn-lt"/>
                <a:ea typeface="+mn-ea"/>
                <a:cs typeface="+mn-cs"/>
              </a:rPr>
              <a:t>Kaliya</a:t>
            </a:r>
            <a:r>
              <a:rPr lang="en-US" sz="1200" kern="1200" dirty="0" smtClean="0">
                <a:solidFill>
                  <a:schemeClr val="tx1"/>
                </a:solidFill>
                <a:latin typeface="+mn-lt"/>
                <a:ea typeface="+mn-ea"/>
                <a:cs typeface="+mn-cs"/>
              </a:rPr>
              <a:t> with the flute, </a:t>
            </a:r>
            <a:r>
              <a:rPr lang="en-US" sz="1200" kern="1200" dirty="0" err="1" smtClean="0">
                <a:solidFill>
                  <a:schemeClr val="tx1"/>
                </a:solidFill>
                <a:latin typeface="+mn-lt"/>
                <a:ea typeface="+mn-ea"/>
                <a:cs typeface="+mn-cs"/>
              </a:rPr>
              <a:t>Nagapatnis</a:t>
            </a:r>
            <a:r>
              <a:rPr lang="en-US" sz="1200" kern="1200" dirty="0" smtClean="0">
                <a:solidFill>
                  <a:schemeClr val="tx1"/>
                </a:solidFill>
                <a:latin typeface="+mn-lt"/>
                <a:ea typeface="+mn-ea"/>
                <a:cs typeface="+mn-cs"/>
              </a:rPr>
              <a:t> gave Him gifts/ Krishna bless </a:t>
            </a:r>
            <a:r>
              <a:rPr lang="en-US" sz="1200" kern="1200" dirty="0" err="1" smtClean="0">
                <a:solidFill>
                  <a:schemeClr val="tx1"/>
                </a:solidFill>
                <a:latin typeface="+mn-lt"/>
                <a:ea typeface="+mn-ea"/>
                <a:cs typeface="+mn-cs"/>
              </a:rPr>
              <a:t>Kaliya</a:t>
            </a:r>
            <a:r>
              <a:rPr lang="en-US" sz="1200" kern="1200" dirty="0" smtClean="0">
                <a:solidFill>
                  <a:schemeClr val="tx1"/>
                </a:solidFill>
                <a:latin typeface="+mn-lt"/>
                <a:ea typeface="+mn-ea"/>
                <a:cs typeface="+mn-cs"/>
              </a:rPr>
              <a:t> to become like </a:t>
            </a: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Ananta</a:t>
            </a:r>
            <a:r>
              <a:rPr lang="en-US" sz="1200" kern="1200" dirty="0" smtClean="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B4F04833-DDC8-4C5A-810F-4EA89C4F974F}" type="slidenum">
              <a:rPr lang="en-US" smtClean="0"/>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Arista Story: Krishna offered Arista (He made whole in nose) to </a:t>
            </a:r>
            <a:r>
              <a:rPr lang="en-US" sz="1200" kern="1200" dirty="0" err="1" smtClean="0">
                <a:solidFill>
                  <a:schemeClr val="tx1"/>
                </a:solidFill>
                <a:latin typeface="+mn-lt"/>
                <a:ea typeface="+mn-ea"/>
                <a:cs typeface="+mn-cs"/>
              </a:rPr>
              <a:t>Gopisvara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Mahadeva</a:t>
            </a:r>
            <a:r>
              <a:rPr lang="en-US" sz="1200" kern="1200" dirty="0" smtClean="0">
                <a:solidFill>
                  <a:schemeClr val="tx1"/>
                </a:solidFill>
                <a:latin typeface="+mn-lt"/>
                <a:ea typeface="+mn-ea"/>
                <a:cs typeface="+mn-cs"/>
              </a:rPr>
              <a:t> as Nandi</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101</a:t>
            </a:fld>
            <a:endParaRPr lang="en-US"/>
          </a:p>
        </p:txBody>
      </p:sp>
    </p:spTree>
    <p:extLst>
      <p:ext uri="{BB962C8B-B14F-4D97-AF65-F5344CB8AC3E}">
        <p14:creationId xmlns:p14="http://schemas.microsoft.com/office/powerpoint/2010/main" xmlns="" val="42886797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Kesi</a:t>
            </a:r>
            <a:r>
              <a:rPr lang="en-US" sz="1200" kern="1200" dirty="0" smtClean="0">
                <a:solidFill>
                  <a:schemeClr val="tx1"/>
                </a:solidFill>
                <a:latin typeface="+mn-lt"/>
                <a:ea typeface="+mn-ea"/>
                <a:cs typeface="+mn-cs"/>
              </a:rPr>
              <a:t> story: Krishna kicked him away and then tamed him and made him jump for pleasure of cowherds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102</a:t>
            </a:fld>
            <a:endParaRPr lang="en-US"/>
          </a:p>
        </p:txBody>
      </p:sp>
    </p:spTree>
    <p:extLst>
      <p:ext uri="{BB962C8B-B14F-4D97-AF65-F5344CB8AC3E}">
        <p14:creationId xmlns:p14="http://schemas.microsoft.com/office/powerpoint/2010/main" xmlns="" val="4222042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Akrura</a:t>
            </a:r>
            <a:r>
              <a:rPr lang="en-US" sz="1200" kern="1200" dirty="0" smtClean="0">
                <a:solidFill>
                  <a:schemeClr val="tx1"/>
                </a:solidFill>
                <a:latin typeface="+mn-lt"/>
                <a:ea typeface="+mn-ea"/>
                <a:cs typeface="+mn-cs"/>
              </a:rPr>
              <a:t> came to get Krishna/ people criticized Nanda and </a:t>
            </a:r>
            <a:r>
              <a:rPr lang="en-US" sz="1200" kern="1200" dirty="0" err="1" smtClean="0">
                <a:solidFill>
                  <a:schemeClr val="tx1"/>
                </a:solidFill>
                <a:latin typeface="+mn-lt"/>
                <a:ea typeface="+mn-ea"/>
                <a:cs typeface="+mn-cs"/>
              </a:rPr>
              <a:t>Yasoda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Krishna snuck off to be with the </a:t>
            </a:r>
            <a:r>
              <a:rPr lang="en-US" sz="1200" kern="1200" dirty="0" err="1" smtClean="0">
                <a:solidFill>
                  <a:schemeClr val="tx1"/>
                </a:solidFill>
                <a:latin typeface="+mn-lt"/>
                <a:ea typeface="+mn-ea"/>
                <a:cs typeface="+mn-cs"/>
              </a:rPr>
              <a:t>gopis</a:t>
            </a:r>
            <a:r>
              <a:rPr lang="en-US" sz="1200" kern="1200" dirty="0" smtClean="0">
                <a:solidFill>
                  <a:schemeClr val="tx1"/>
                </a:solidFill>
                <a:latin typeface="+mn-lt"/>
                <a:ea typeface="+mn-ea"/>
                <a:cs typeface="+mn-cs"/>
              </a:rPr>
              <a:t> from chariot</a:t>
            </a:r>
          </a:p>
          <a:p>
            <a:r>
              <a:rPr lang="en-US" sz="1200" kern="1200" dirty="0" err="1" smtClean="0">
                <a:solidFill>
                  <a:schemeClr val="tx1"/>
                </a:solidFill>
                <a:latin typeface="+mn-lt"/>
                <a:ea typeface="+mn-ea"/>
                <a:cs typeface="+mn-cs"/>
              </a:rPr>
              <a:t>Bala</a:t>
            </a:r>
            <a:r>
              <a:rPr lang="en-US" sz="1200" kern="1200" dirty="0" smtClean="0">
                <a:solidFill>
                  <a:schemeClr val="tx1"/>
                </a:solidFill>
                <a:latin typeface="+mn-lt"/>
                <a:ea typeface="+mn-ea"/>
                <a:cs typeface="+mn-cs"/>
              </a:rPr>
              <a:t> leads </a:t>
            </a:r>
            <a:r>
              <a:rPr lang="en-US" sz="1200" kern="1200" dirty="0" err="1" smtClean="0">
                <a:solidFill>
                  <a:schemeClr val="tx1"/>
                </a:solidFill>
                <a:latin typeface="+mn-lt"/>
                <a:ea typeface="+mn-ea"/>
                <a:cs typeface="+mn-cs"/>
              </a:rPr>
              <a:t>Akrura</a:t>
            </a:r>
            <a:r>
              <a:rPr lang="en-US" sz="1200" kern="1200" dirty="0" smtClean="0">
                <a:solidFill>
                  <a:schemeClr val="tx1"/>
                </a:solidFill>
                <a:latin typeface="+mn-lt"/>
                <a:ea typeface="+mn-ea"/>
                <a:cs typeface="+mn-cs"/>
              </a:rPr>
              <a:t> to where Krishna is and </a:t>
            </a:r>
            <a:r>
              <a:rPr lang="en-US" sz="1200" kern="1200" dirty="0" err="1" smtClean="0">
                <a:solidFill>
                  <a:schemeClr val="tx1"/>
                </a:solidFill>
                <a:latin typeface="+mn-lt"/>
                <a:ea typeface="+mn-ea"/>
                <a:cs typeface="+mn-cs"/>
              </a:rPr>
              <a:t>Akrura</a:t>
            </a:r>
            <a:r>
              <a:rPr lang="en-US" sz="1200" kern="1200" dirty="0" smtClean="0">
                <a:solidFill>
                  <a:schemeClr val="tx1"/>
                </a:solidFill>
                <a:latin typeface="+mn-lt"/>
                <a:ea typeface="+mn-ea"/>
                <a:cs typeface="+mn-cs"/>
              </a:rPr>
              <a:t> convinces Krishna to come</a:t>
            </a:r>
          </a:p>
          <a:p>
            <a:r>
              <a:rPr lang="en-US" sz="1200" kern="1200" dirty="0" err="1" smtClean="0">
                <a:solidFill>
                  <a:schemeClr val="tx1"/>
                </a:solidFill>
                <a:latin typeface="+mn-lt"/>
                <a:ea typeface="+mn-ea"/>
                <a:cs typeface="+mn-cs"/>
              </a:rPr>
              <a:t>Gopis</a:t>
            </a:r>
            <a:r>
              <a:rPr lang="en-US" sz="1200" kern="1200" dirty="0" smtClean="0">
                <a:solidFill>
                  <a:schemeClr val="tx1"/>
                </a:solidFill>
                <a:latin typeface="+mn-lt"/>
                <a:ea typeface="+mn-ea"/>
                <a:cs typeface="+mn-cs"/>
              </a:rPr>
              <a:t> chastise </a:t>
            </a:r>
            <a:r>
              <a:rPr lang="en-US" sz="1200" kern="1200" dirty="0" err="1" smtClean="0">
                <a:solidFill>
                  <a:schemeClr val="tx1"/>
                </a:solidFill>
                <a:latin typeface="+mn-lt"/>
                <a:ea typeface="+mn-ea"/>
                <a:cs typeface="+mn-cs"/>
              </a:rPr>
              <a:t>Akrura</a:t>
            </a:r>
            <a:r>
              <a:rPr lang="en-US" sz="1200" kern="1200" dirty="0" smtClean="0">
                <a:solidFill>
                  <a:schemeClr val="tx1"/>
                </a:solidFill>
                <a:latin typeface="+mn-lt"/>
                <a:ea typeface="+mn-ea"/>
                <a:cs typeface="+mn-cs"/>
              </a:rPr>
              <a:t>. Krishna decides to go/ </a:t>
            </a:r>
            <a:r>
              <a:rPr lang="en-US" sz="1200" kern="1200" dirty="0" err="1" smtClean="0">
                <a:solidFill>
                  <a:schemeClr val="tx1"/>
                </a:solidFill>
                <a:latin typeface="+mn-lt"/>
                <a:ea typeface="+mn-ea"/>
                <a:cs typeface="+mn-cs"/>
              </a:rPr>
              <a:t>Gopis</a:t>
            </a:r>
            <a:r>
              <a:rPr lang="en-US" sz="1200" kern="1200" dirty="0" smtClean="0">
                <a:solidFill>
                  <a:schemeClr val="tx1"/>
                </a:solidFill>
                <a:latin typeface="+mn-lt"/>
                <a:ea typeface="+mn-ea"/>
                <a:cs typeface="+mn-cs"/>
              </a:rPr>
              <a:t> try to convince Krishna not to go</a:t>
            </a:r>
          </a:p>
          <a:p>
            <a:r>
              <a:rPr lang="en-US" sz="1200" kern="1200" dirty="0" smtClean="0">
                <a:solidFill>
                  <a:schemeClr val="tx1"/>
                </a:solidFill>
                <a:latin typeface="+mn-lt"/>
                <a:ea typeface="+mn-ea"/>
                <a:cs typeface="+mn-cs"/>
              </a:rPr>
              <a:t>Krishna went to Mathura and did the killing and sent Nanda Maharaja back</a:t>
            </a:r>
          </a:p>
          <a:p>
            <a:r>
              <a:rPr lang="en-US" sz="1200" kern="1200" dirty="0" err="1" smtClean="0">
                <a:solidFill>
                  <a:schemeClr val="tx1"/>
                </a:solidFill>
                <a:latin typeface="+mn-lt"/>
                <a:ea typeface="+mn-ea"/>
                <a:cs typeface="+mn-cs"/>
              </a:rPr>
              <a:t>Vasudeva</a:t>
            </a:r>
            <a:r>
              <a:rPr lang="en-US" sz="1200" kern="1200" dirty="0" smtClean="0">
                <a:solidFill>
                  <a:schemeClr val="tx1"/>
                </a:solidFill>
                <a:latin typeface="+mn-lt"/>
                <a:ea typeface="+mn-ea"/>
                <a:cs typeface="+mn-cs"/>
              </a:rPr>
              <a:t> argued that Krishna should stay because it was the time for His initiation</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Radha</a:t>
            </a:r>
            <a:r>
              <a:rPr lang="en-US" sz="1200" kern="1200" dirty="0" smtClean="0">
                <a:solidFill>
                  <a:schemeClr val="tx1"/>
                </a:solidFill>
                <a:latin typeface="+mn-lt"/>
                <a:ea typeface="+mn-ea"/>
                <a:cs typeface="+mn-cs"/>
              </a:rPr>
              <a:t> had ordered </a:t>
            </a:r>
            <a:r>
              <a:rPr lang="en-US" sz="1200" kern="1200" dirty="0" err="1" smtClean="0">
                <a:solidFill>
                  <a:schemeClr val="tx1"/>
                </a:solidFill>
                <a:latin typeface="+mn-lt"/>
                <a:ea typeface="+mn-ea"/>
                <a:cs typeface="+mn-cs"/>
              </a:rPr>
              <a:t>Sarupa</a:t>
            </a:r>
            <a:r>
              <a:rPr lang="en-US" sz="1200" kern="1200" dirty="0" smtClean="0">
                <a:solidFill>
                  <a:schemeClr val="tx1"/>
                </a:solidFill>
                <a:latin typeface="+mn-lt"/>
                <a:ea typeface="+mn-ea"/>
                <a:cs typeface="+mn-cs"/>
              </a:rPr>
              <a:t> to enlighten the Mathura </a:t>
            </a:r>
            <a:r>
              <a:rPr lang="en-US" sz="1200" kern="1200" dirty="0" err="1" smtClean="0">
                <a:solidFill>
                  <a:schemeClr val="tx1"/>
                </a:solidFill>
                <a:latin typeface="+mn-lt"/>
                <a:ea typeface="+mn-ea"/>
                <a:cs typeface="+mn-cs"/>
              </a:rPr>
              <a:t>Brahmana</a:t>
            </a:r>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Sarupa</a:t>
            </a:r>
            <a:r>
              <a:rPr lang="en-US" sz="1200" kern="1200" dirty="0" smtClean="0">
                <a:solidFill>
                  <a:schemeClr val="tx1"/>
                </a:solidFill>
                <a:latin typeface="+mn-lt"/>
                <a:ea typeface="+mn-ea"/>
                <a:cs typeface="+mn-cs"/>
              </a:rPr>
              <a:t> sometimes resides in </a:t>
            </a:r>
            <a:r>
              <a:rPr lang="en-US" sz="1200" kern="1200" dirty="0" err="1" smtClean="0">
                <a:solidFill>
                  <a:schemeClr val="tx1"/>
                </a:solidFill>
                <a:latin typeface="+mn-lt"/>
                <a:ea typeface="+mn-ea"/>
                <a:cs typeface="+mn-cs"/>
              </a:rPr>
              <a:t>Goloka</a:t>
            </a:r>
            <a:r>
              <a:rPr lang="en-US" sz="1200" kern="1200" dirty="0" smtClean="0">
                <a:solidFill>
                  <a:schemeClr val="tx1"/>
                </a:solidFill>
                <a:latin typeface="+mn-lt"/>
                <a:ea typeface="+mn-ea"/>
                <a:cs typeface="+mn-cs"/>
              </a:rPr>
              <a:t> and sometimes in </a:t>
            </a:r>
            <a:r>
              <a:rPr lang="en-US" sz="1200" kern="1200" dirty="0" err="1" smtClean="0">
                <a:solidFill>
                  <a:schemeClr val="tx1"/>
                </a:solidFill>
                <a:latin typeface="+mn-lt"/>
                <a:ea typeface="+mn-ea"/>
                <a:cs typeface="+mn-cs"/>
              </a:rPr>
              <a:t>Gokula</a:t>
            </a:r>
            <a:r>
              <a:rPr lang="en-US" sz="1200" kern="1200" dirty="0" smtClean="0">
                <a:solidFill>
                  <a:schemeClr val="tx1"/>
                </a:solidFill>
                <a:latin typeface="+mn-lt"/>
                <a:ea typeface="+mn-ea"/>
                <a:cs typeface="+mn-cs"/>
              </a:rPr>
              <a:t>. </a:t>
            </a:r>
          </a:p>
          <a:p>
            <a:r>
              <a:rPr lang="en-US" sz="1200" kern="1200" dirty="0" err="1" smtClean="0">
                <a:solidFill>
                  <a:schemeClr val="tx1"/>
                </a:solidFill>
                <a:latin typeface="+mn-lt"/>
                <a:ea typeface="+mn-ea"/>
                <a:cs typeface="+mn-cs"/>
              </a:rPr>
              <a:t>Sarupa</a:t>
            </a:r>
            <a:r>
              <a:rPr lang="en-US" sz="1200" kern="1200" dirty="0" smtClean="0">
                <a:solidFill>
                  <a:schemeClr val="tx1"/>
                </a:solidFill>
                <a:latin typeface="+mn-lt"/>
                <a:ea typeface="+mn-ea"/>
                <a:cs typeface="+mn-cs"/>
              </a:rPr>
              <a:t> projects his feelings on others</a:t>
            </a:r>
          </a:p>
          <a:p>
            <a:r>
              <a:rPr lang="en-US" sz="1200" kern="1200" dirty="0" err="1" smtClean="0">
                <a:solidFill>
                  <a:schemeClr val="tx1"/>
                </a:solidFill>
                <a:latin typeface="+mn-lt"/>
                <a:ea typeface="+mn-ea"/>
                <a:cs typeface="+mn-cs"/>
              </a:rPr>
              <a:t>Radha</a:t>
            </a:r>
            <a:r>
              <a:rPr lang="en-US" sz="1200" kern="1200" dirty="0" smtClean="0">
                <a:solidFill>
                  <a:schemeClr val="tx1"/>
                </a:solidFill>
                <a:latin typeface="+mn-lt"/>
                <a:ea typeface="+mn-ea"/>
                <a:cs typeface="+mn-cs"/>
              </a:rPr>
              <a:t> had ordered </a:t>
            </a:r>
            <a:r>
              <a:rPr lang="en-US" sz="1200" kern="1200" dirty="0" err="1" smtClean="0">
                <a:solidFill>
                  <a:schemeClr val="tx1"/>
                </a:solidFill>
                <a:latin typeface="+mn-lt"/>
                <a:ea typeface="+mn-ea"/>
                <a:cs typeface="+mn-cs"/>
              </a:rPr>
              <a:t>Sarupa</a:t>
            </a:r>
            <a:r>
              <a:rPr lang="en-US" sz="1200" kern="1200" dirty="0" smtClean="0">
                <a:solidFill>
                  <a:schemeClr val="tx1"/>
                </a:solidFill>
                <a:latin typeface="+mn-lt"/>
                <a:ea typeface="+mn-ea"/>
                <a:cs typeface="+mn-cs"/>
              </a:rPr>
              <a:t> to preach to Her devotee</a:t>
            </a:r>
          </a:p>
        </p:txBody>
      </p:sp>
      <p:sp>
        <p:nvSpPr>
          <p:cNvPr id="4" name="Slide Number Placeholder 3"/>
          <p:cNvSpPr>
            <a:spLocks noGrp="1"/>
          </p:cNvSpPr>
          <p:nvPr>
            <p:ph type="sldNum" sz="quarter" idx="10"/>
          </p:nvPr>
        </p:nvSpPr>
        <p:spPr/>
        <p:txBody>
          <a:bodyPr/>
          <a:lstStyle/>
          <a:p>
            <a:fld id="{B4F04833-DDC8-4C5A-810F-4EA89C4F974F}" type="slidenum">
              <a:rPr lang="en-US" smtClean="0"/>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Seeing the Brahman still did not have </a:t>
            </a:r>
            <a:r>
              <a:rPr lang="en-US" sz="1200" kern="1200" dirty="0" err="1" smtClean="0">
                <a:solidFill>
                  <a:schemeClr val="tx1"/>
                </a:solidFill>
                <a:latin typeface="+mn-lt"/>
                <a:ea typeface="+mn-ea"/>
                <a:cs typeface="+mn-cs"/>
              </a:rPr>
              <a:t>prema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Sarupa</a:t>
            </a:r>
            <a:r>
              <a:rPr lang="en-US" sz="1200" kern="1200" dirty="0" smtClean="0">
                <a:solidFill>
                  <a:schemeClr val="tx1"/>
                </a:solidFill>
                <a:latin typeface="+mn-lt"/>
                <a:ea typeface="+mn-ea"/>
                <a:cs typeface="+mn-cs"/>
              </a:rPr>
              <a:t> puts his hand to his head. Gets </a:t>
            </a:r>
            <a:r>
              <a:rPr lang="en-US" sz="1200" kern="1200" dirty="0" err="1" smtClean="0">
                <a:solidFill>
                  <a:schemeClr val="tx1"/>
                </a:solidFill>
                <a:latin typeface="+mn-lt"/>
                <a:ea typeface="+mn-ea"/>
                <a:cs typeface="+mn-cs"/>
              </a:rPr>
              <a:t>prema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Glories of pure devotional association/now he gets pure love, ecstasy</a:t>
            </a:r>
          </a:p>
          <a:p>
            <a:r>
              <a:rPr lang="en-US" sz="1200" kern="1200" dirty="0" smtClean="0">
                <a:solidFill>
                  <a:schemeClr val="tx1"/>
                </a:solidFill>
                <a:latin typeface="+mn-lt"/>
                <a:ea typeface="+mn-ea"/>
                <a:cs typeface="+mn-cs"/>
              </a:rPr>
              <a:t>Flutes and cow sounds/ two ran to </a:t>
            </a:r>
            <a:r>
              <a:rPr lang="en-US" sz="1200" kern="1200" dirty="0" err="1" smtClean="0">
                <a:solidFill>
                  <a:schemeClr val="tx1"/>
                </a:solidFill>
                <a:latin typeface="+mn-lt"/>
                <a:ea typeface="+mn-ea"/>
                <a:cs typeface="+mn-cs"/>
              </a:rPr>
              <a:t>Gopala</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4F04833-DDC8-4C5A-810F-4EA89C4F974F}" type="slidenum">
              <a:rPr lang="en-US" smtClean="0"/>
              <a:pPr/>
              <a:t>105</a:t>
            </a:fld>
            <a:endParaRPr lang="en-US"/>
          </a:p>
        </p:txBody>
      </p:sp>
    </p:spTree>
    <p:extLst>
      <p:ext uri="{BB962C8B-B14F-4D97-AF65-F5344CB8AC3E}">
        <p14:creationId xmlns:p14="http://schemas.microsoft.com/office/powerpoint/2010/main" xmlns="" val="50039022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Obeisances</a:t>
            </a:r>
            <a:r>
              <a:rPr lang="en-US" sz="1200" kern="1200" dirty="0" smtClean="0">
                <a:solidFill>
                  <a:schemeClr val="tx1"/>
                </a:solidFill>
                <a:latin typeface="+mn-lt"/>
                <a:ea typeface="+mn-ea"/>
                <a:cs typeface="+mn-cs"/>
              </a:rPr>
              <a:t>. Krishna and fell on top, embraced them, called Mathura Brahman-</a:t>
            </a:r>
            <a:r>
              <a:rPr lang="en-US" sz="1200" kern="1200" dirty="0" err="1" smtClean="0">
                <a:solidFill>
                  <a:schemeClr val="tx1"/>
                </a:solidFill>
                <a:latin typeface="+mn-lt"/>
                <a:ea typeface="+mn-ea"/>
                <a:cs typeface="+mn-cs"/>
              </a:rPr>
              <a:t>Janasarma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Krishna decorated Brahman with his own garments, Krishna gave him a cowherd form</a:t>
            </a:r>
          </a:p>
          <a:p>
            <a:r>
              <a:rPr lang="en-US" sz="1200" kern="1200" dirty="0" smtClean="0">
                <a:solidFill>
                  <a:schemeClr val="tx1"/>
                </a:solidFill>
                <a:latin typeface="+mn-lt"/>
                <a:ea typeface="+mn-ea"/>
                <a:cs typeface="+mn-cs"/>
              </a:rPr>
              <a:t>Krishna watered the cows and played in water with friends. Lunch with Krishna and </a:t>
            </a:r>
            <a:r>
              <a:rPr lang="en-US" sz="1200" kern="1200" dirty="0" err="1" smtClean="0">
                <a:solidFill>
                  <a:schemeClr val="tx1"/>
                </a:solidFill>
                <a:latin typeface="+mn-lt"/>
                <a:ea typeface="+mn-ea"/>
                <a:cs typeface="+mn-cs"/>
              </a:rPr>
              <a:t>Balarama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Krishna served the boys concentric circles. Forest fruits and roots and food given by mothers</a:t>
            </a:r>
          </a:p>
          <a:p>
            <a:r>
              <a:rPr lang="en-US" sz="1200" kern="1200" dirty="0" smtClean="0">
                <a:solidFill>
                  <a:schemeClr val="tx1"/>
                </a:solidFill>
                <a:latin typeface="+mn-lt"/>
                <a:ea typeface="+mn-ea"/>
                <a:cs typeface="+mn-cs"/>
              </a:rPr>
              <a:t>Krishna ate from each plate, fed boys from each other’s plates</a:t>
            </a:r>
          </a:p>
          <a:p>
            <a:r>
              <a:rPr lang="en-US" sz="1200" kern="1200" dirty="0" smtClean="0">
                <a:solidFill>
                  <a:schemeClr val="tx1"/>
                </a:solidFill>
                <a:latin typeface="+mn-lt"/>
                <a:ea typeface="+mn-ea"/>
                <a:cs typeface="+mn-cs"/>
              </a:rPr>
              <a:t>Boys fed Krishna/put on garlands/ sandalwood</a:t>
            </a:r>
          </a:p>
          <a:p>
            <a:r>
              <a:rPr lang="en-US" sz="1200" kern="1200" dirty="0" smtClean="0">
                <a:solidFill>
                  <a:schemeClr val="tx1"/>
                </a:solidFill>
                <a:latin typeface="+mn-lt"/>
                <a:ea typeface="+mn-ea"/>
                <a:cs typeface="+mn-cs"/>
              </a:rPr>
              <a:t>Krishna slept, </a:t>
            </a:r>
            <a:r>
              <a:rPr lang="en-US" sz="1200" kern="1200" dirty="0" err="1" smtClean="0">
                <a:solidFill>
                  <a:schemeClr val="tx1"/>
                </a:solidFill>
                <a:latin typeface="+mn-lt"/>
                <a:ea typeface="+mn-ea"/>
                <a:cs typeface="+mn-cs"/>
              </a:rPr>
              <a:t>Sridama</a:t>
            </a:r>
            <a:r>
              <a:rPr lang="en-US" sz="1200" kern="1200" dirty="0" smtClean="0">
                <a:solidFill>
                  <a:schemeClr val="tx1"/>
                </a:solidFill>
                <a:latin typeface="+mn-lt"/>
                <a:ea typeface="+mn-ea"/>
                <a:cs typeface="+mn-cs"/>
              </a:rPr>
              <a:t> arms are the pillow</a:t>
            </a:r>
          </a:p>
          <a:p>
            <a:r>
              <a:rPr lang="en-US" sz="1200" kern="1200" dirty="0" smtClean="0">
                <a:solidFill>
                  <a:schemeClr val="tx1"/>
                </a:solidFill>
                <a:latin typeface="+mn-lt"/>
                <a:ea typeface="+mn-ea"/>
                <a:cs typeface="+mn-cs"/>
              </a:rPr>
              <a:t>Krishna makes faces and jokes and made everyone laugh</a:t>
            </a:r>
          </a:p>
          <a:p>
            <a:r>
              <a:rPr lang="en-US" sz="1200" kern="1200" dirty="0" smtClean="0">
                <a:solidFill>
                  <a:schemeClr val="tx1"/>
                </a:solidFill>
                <a:latin typeface="+mn-lt"/>
                <a:ea typeface="+mn-ea"/>
                <a:cs typeface="+mn-cs"/>
              </a:rPr>
              <a:t>Krishna entered </a:t>
            </a:r>
            <a:r>
              <a:rPr lang="en-US" sz="1200" kern="1200" dirty="0" err="1" smtClean="0">
                <a:solidFill>
                  <a:schemeClr val="tx1"/>
                </a:solidFill>
                <a:latin typeface="+mn-lt"/>
                <a:ea typeface="+mn-ea"/>
                <a:cs typeface="+mn-cs"/>
              </a:rPr>
              <a:t>Vrindavan</a:t>
            </a:r>
            <a:r>
              <a:rPr lang="en-US" sz="1200" kern="1200" dirty="0" smtClean="0">
                <a:solidFill>
                  <a:schemeClr val="tx1"/>
                </a:solidFill>
                <a:latin typeface="+mn-lt"/>
                <a:ea typeface="+mn-ea"/>
                <a:cs typeface="+mn-cs"/>
              </a:rPr>
              <a:t> and turned </a:t>
            </a:r>
            <a:r>
              <a:rPr lang="en-US" sz="1200" kern="1200" dirty="0" err="1" smtClean="0">
                <a:solidFill>
                  <a:schemeClr val="tx1"/>
                </a:solidFill>
                <a:latin typeface="+mn-lt"/>
                <a:ea typeface="+mn-ea"/>
                <a:cs typeface="+mn-cs"/>
              </a:rPr>
              <a:t>Janasarma</a:t>
            </a:r>
            <a:r>
              <a:rPr lang="en-US" sz="1200" kern="1200" dirty="0" smtClean="0">
                <a:solidFill>
                  <a:schemeClr val="tx1"/>
                </a:solidFill>
                <a:latin typeface="+mn-lt"/>
                <a:ea typeface="+mn-ea"/>
                <a:cs typeface="+mn-cs"/>
              </a:rPr>
              <a:t> over to </a:t>
            </a:r>
            <a:r>
              <a:rPr lang="en-US" sz="1200" kern="1200" dirty="0" err="1" smtClean="0">
                <a:solidFill>
                  <a:schemeClr val="tx1"/>
                </a:solidFill>
                <a:latin typeface="+mn-lt"/>
                <a:ea typeface="+mn-ea"/>
                <a:cs typeface="+mn-cs"/>
              </a:rPr>
              <a:t>Sarupa</a:t>
            </a:r>
            <a:endParaRPr lang="en-US" sz="1200" kern="1200" dirty="0" smtClean="0">
              <a:solidFill>
                <a:schemeClr val="tx1"/>
              </a:solidFill>
              <a:latin typeface="+mn-lt"/>
              <a:ea typeface="+mn-ea"/>
              <a:cs typeface="+mn-cs"/>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106</a:t>
            </a:fld>
            <a:endParaRPr lang="en-US"/>
          </a:p>
        </p:txBody>
      </p:sp>
    </p:spTree>
    <p:extLst>
      <p:ext uri="{BB962C8B-B14F-4D97-AF65-F5344CB8AC3E}">
        <p14:creationId xmlns:p14="http://schemas.microsoft.com/office/powerpoint/2010/main" xmlns="" val="369651227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Sanatana</a:t>
            </a:r>
            <a:r>
              <a:rPr lang="en-US" baseline="0" dirty="0" smtClean="0"/>
              <a:t> </a:t>
            </a:r>
            <a:r>
              <a:rPr lang="en-US" baseline="0" dirty="0" err="1" smtClean="0"/>
              <a:t>Goswami</a:t>
            </a:r>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108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He noticed similarity between the Deity of his mantra and </a:t>
            </a:r>
            <a:r>
              <a:rPr lang="en-US" sz="1200" kern="1200" dirty="0" err="1" smtClean="0">
                <a:solidFill>
                  <a:schemeClr val="tx1"/>
                </a:solidFill>
                <a:latin typeface="+mn-lt"/>
                <a:ea typeface="+mn-ea"/>
                <a:cs typeface="+mn-cs"/>
              </a:rPr>
              <a:t>Madhava</a:t>
            </a:r>
            <a:r>
              <a:rPr lang="en-US" sz="1200" kern="1200" dirty="0" smtClean="0">
                <a:solidFill>
                  <a:schemeClr val="tx1"/>
                </a:solidFill>
                <a:latin typeface="+mn-lt"/>
                <a:ea typeface="+mn-ea"/>
                <a:cs typeface="+mn-cs"/>
              </a:rPr>
              <a:t> there but didn’t realize they were same. </a:t>
            </a:r>
            <a:r>
              <a:rPr lang="en-US" sz="1200" kern="1200" dirty="0" err="1" smtClean="0">
                <a:solidFill>
                  <a:schemeClr val="tx1"/>
                </a:solidFill>
                <a:latin typeface="+mn-lt"/>
                <a:ea typeface="+mn-ea"/>
                <a:cs typeface="+mn-cs"/>
              </a:rPr>
              <a:t>Madhava</a:t>
            </a:r>
            <a:r>
              <a:rPr lang="en-US" sz="1200" kern="1200" dirty="0" smtClean="0">
                <a:solidFill>
                  <a:schemeClr val="tx1"/>
                </a:solidFill>
                <a:latin typeface="+mn-lt"/>
                <a:ea typeface="+mn-ea"/>
                <a:cs typeface="+mn-cs"/>
              </a:rPr>
              <a:t> in </a:t>
            </a:r>
            <a:r>
              <a:rPr lang="en-US" sz="1200" kern="1200" dirty="0" err="1" smtClean="0">
                <a:solidFill>
                  <a:schemeClr val="tx1"/>
                </a:solidFill>
                <a:latin typeface="+mn-lt"/>
                <a:ea typeface="+mn-ea"/>
                <a:cs typeface="+mn-cs"/>
              </a:rPr>
              <a:t>Prayag</a:t>
            </a:r>
            <a:r>
              <a:rPr lang="en-US" sz="1200" kern="1200" dirty="0" smtClean="0">
                <a:solidFill>
                  <a:schemeClr val="tx1"/>
                </a:solidFill>
                <a:latin typeface="+mn-lt"/>
                <a:ea typeface="+mn-ea"/>
                <a:cs typeface="+mn-cs"/>
              </a:rPr>
              <a:t> had 4 arms, </a:t>
            </a:r>
            <a:r>
              <a:rPr lang="en-US" sz="1200" kern="1200" dirty="0" err="1" smtClean="0">
                <a:solidFill>
                  <a:schemeClr val="tx1"/>
                </a:solidFill>
                <a:latin typeface="+mn-lt"/>
                <a:ea typeface="+mn-ea"/>
                <a:cs typeface="+mn-cs"/>
              </a:rPr>
              <a:t>Madana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Gopal</a:t>
            </a:r>
            <a:r>
              <a:rPr lang="en-US" sz="1200" kern="1200" dirty="0" smtClean="0">
                <a:solidFill>
                  <a:schemeClr val="tx1"/>
                </a:solidFill>
                <a:latin typeface="+mn-lt"/>
                <a:ea typeface="+mn-ea"/>
                <a:cs typeface="+mn-cs"/>
              </a:rPr>
              <a:t> 2, Others in </a:t>
            </a:r>
            <a:r>
              <a:rPr lang="en-US" sz="1200" kern="1200" dirty="0" err="1" smtClean="0">
                <a:solidFill>
                  <a:schemeClr val="tx1"/>
                </a:solidFill>
                <a:latin typeface="+mn-lt"/>
                <a:ea typeface="+mn-ea"/>
                <a:cs typeface="+mn-cs"/>
              </a:rPr>
              <a:t>Prayag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Nrsimha</a:t>
            </a:r>
            <a:r>
              <a:rPr lang="en-US" sz="1200" kern="1200" dirty="0" smtClean="0">
                <a:solidFill>
                  <a:schemeClr val="tx1"/>
                </a:solidFill>
                <a:latin typeface="+mn-lt"/>
                <a:ea typeface="+mn-ea"/>
                <a:cs typeface="+mn-cs"/>
              </a:rPr>
              <a:t>, Rama, </a:t>
            </a:r>
            <a:r>
              <a:rPr lang="en-US" sz="1200" kern="1200" dirty="0" err="1" smtClean="0">
                <a:solidFill>
                  <a:schemeClr val="tx1"/>
                </a:solidFill>
                <a:latin typeface="+mn-lt"/>
                <a:ea typeface="+mn-ea"/>
                <a:cs typeface="+mn-cs"/>
              </a:rPr>
              <a:t>Vamana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Kurma</a:t>
            </a:r>
            <a:r>
              <a:rPr lang="en-US" sz="1200" kern="1200" dirty="0" smtClean="0">
                <a:solidFill>
                  <a:schemeClr val="tx1"/>
                </a:solidFill>
                <a:latin typeface="+mn-lt"/>
                <a:ea typeface="+mn-ea"/>
                <a:cs typeface="+mn-cs"/>
              </a:rPr>
              <a:t>. The </a:t>
            </a:r>
            <a:r>
              <a:rPr lang="en-US" sz="1200" kern="1200" dirty="0" err="1" smtClean="0">
                <a:solidFill>
                  <a:schemeClr val="tx1"/>
                </a:solidFill>
                <a:latin typeface="+mn-lt"/>
                <a:ea typeface="+mn-ea"/>
                <a:cs typeface="+mn-cs"/>
              </a:rPr>
              <a:t>brahmana</a:t>
            </a:r>
            <a:r>
              <a:rPr lang="en-US" sz="1200" kern="1200" dirty="0" smtClean="0">
                <a:solidFill>
                  <a:schemeClr val="tx1"/>
                </a:solidFill>
                <a:latin typeface="+mn-lt"/>
                <a:ea typeface="+mn-ea"/>
                <a:cs typeface="+mn-cs"/>
              </a:rPr>
              <a:t> did not recognize they were the same person, thinking, “My Lord is a cowherd boy and enjoys with the cowherd girls”</a:t>
            </a:r>
          </a:p>
          <a:p>
            <a:r>
              <a:rPr lang="en-US" sz="1200" kern="1200" dirty="0" smtClean="0">
                <a:solidFill>
                  <a:schemeClr val="tx1"/>
                </a:solidFill>
                <a:latin typeface="+mn-lt"/>
                <a:ea typeface="+mn-ea"/>
                <a:cs typeface="+mn-cs"/>
              </a:rPr>
              <a:t>He was attached to </a:t>
            </a:r>
            <a:r>
              <a:rPr lang="en-US" sz="1200" kern="1200" dirty="0" err="1" smtClean="0">
                <a:solidFill>
                  <a:schemeClr val="tx1"/>
                </a:solidFill>
                <a:latin typeface="+mn-lt"/>
                <a:ea typeface="+mn-ea"/>
                <a:cs typeface="+mn-cs"/>
              </a:rPr>
              <a:t>Madana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Gopal</a:t>
            </a:r>
            <a:r>
              <a:rPr lang="en-US" sz="1200" kern="1200" dirty="0" smtClean="0">
                <a:solidFill>
                  <a:schemeClr val="tx1"/>
                </a:solidFill>
                <a:latin typeface="+mn-lt"/>
                <a:ea typeface="+mn-ea"/>
                <a:cs typeface="+mn-cs"/>
              </a:rPr>
              <a:t>, fainted and continued chanting. </a:t>
            </a:r>
            <a:r>
              <a:rPr lang="en-US" sz="1200" kern="1200" dirty="0" err="1" smtClean="0">
                <a:solidFill>
                  <a:schemeClr val="tx1"/>
                </a:solidFill>
                <a:latin typeface="+mn-lt"/>
                <a:ea typeface="+mn-ea"/>
                <a:cs typeface="+mn-cs"/>
              </a:rPr>
              <a:t>Madhava</a:t>
            </a:r>
            <a:r>
              <a:rPr lang="en-US" sz="1200" kern="1200" dirty="0" smtClean="0">
                <a:solidFill>
                  <a:schemeClr val="tx1"/>
                </a:solidFill>
                <a:latin typeface="+mn-lt"/>
                <a:ea typeface="+mn-ea"/>
                <a:cs typeface="+mn-cs"/>
              </a:rPr>
              <a:t> appeared to him in a dream and told him to go to </a:t>
            </a:r>
            <a:r>
              <a:rPr lang="en-US" sz="1200" kern="1200" dirty="0" err="1" smtClean="0">
                <a:solidFill>
                  <a:schemeClr val="tx1"/>
                </a:solidFill>
                <a:latin typeface="+mn-lt"/>
                <a:ea typeface="+mn-ea"/>
                <a:cs typeface="+mn-cs"/>
              </a:rPr>
              <a:t>Vrindavan</a:t>
            </a:r>
            <a:r>
              <a:rPr lang="en-US" sz="1200" kern="1200" dirty="0" smtClean="0">
                <a:solidFill>
                  <a:schemeClr val="tx1"/>
                </a:solidFill>
                <a:latin typeface="+mn-lt"/>
                <a:ea typeface="+mn-ea"/>
                <a:cs typeface="+mn-cs"/>
              </a:rPr>
              <a:t> immediately</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a:t>
            </a:r>
            <a:r>
              <a:rPr lang="en-US" sz="1200" kern="1200" dirty="0" err="1" smtClean="0">
                <a:solidFill>
                  <a:schemeClr val="tx1"/>
                </a:solidFill>
                <a:latin typeface="+mn-lt"/>
                <a:ea typeface="+mn-ea"/>
                <a:cs typeface="+mn-cs"/>
              </a:rPr>
              <a:t>Vrindavan</a:t>
            </a:r>
            <a:r>
              <a:rPr lang="en-US" sz="1200" kern="1200" dirty="0" smtClean="0">
                <a:solidFill>
                  <a:schemeClr val="tx1"/>
                </a:solidFill>
                <a:latin typeface="+mn-lt"/>
                <a:ea typeface="+mn-ea"/>
                <a:cs typeface="+mn-cs"/>
              </a:rPr>
              <a:t> the </a:t>
            </a:r>
            <a:r>
              <a:rPr lang="en-US" sz="1200" kern="1200" dirty="0" err="1" smtClean="0">
                <a:solidFill>
                  <a:schemeClr val="tx1"/>
                </a:solidFill>
                <a:latin typeface="+mn-lt"/>
                <a:ea typeface="+mn-ea"/>
                <a:cs typeface="+mn-cs"/>
              </a:rPr>
              <a:t>brahmana</a:t>
            </a:r>
            <a:r>
              <a:rPr lang="en-US" sz="1200" kern="1200" dirty="0" smtClean="0">
                <a:solidFill>
                  <a:schemeClr val="tx1"/>
                </a:solidFill>
                <a:latin typeface="+mn-lt"/>
                <a:ea typeface="+mn-ea"/>
                <a:cs typeface="+mn-cs"/>
              </a:rPr>
              <a:t> was enlivened. He heard someone crying in </a:t>
            </a:r>
            <a:r>
              <a:rPr lang="en-US" sz="1200" kern="1200" dirty="0" err="1" smtClean="0">
                <a:solidFill>
                  <a:schemeClr val="tx1"/>
                </a:solidFill>
                <a:latin typeface="+mn-lt"/>
                <a:ea typeface="+mn-ea"/>
                <a:cs typeface="+mn-cs"/>
              </a:rPr>
              <a:t>Kesi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Ghat</a:t>
            </a:r>
            <a:r>
              <a:rPr lang="en-US" sz="1200" kern="1200" baseline="0" dirty="0" smtClean="0">
                <a:solidFill>
                  <a:schemeClr val="tx1"/>
                </a:solidFill>
                <a:latin typeface="+mn-lt"/>
                <a:ea typeface="+mn-ea"/>
                <a:cs typeface="+mn-cs"/>
              </a:rPr>
              <a:t> who </a:t>
            </a:r>
            <a:r>
              <a:rPr lang="en-US" sz="1200" kern="1200" dirty="0" smtClean="0">
                <a:solidFill>
                  <a:schemeClr val="tx1"/>
                </a:solidFill>
                <a:latin typeface="+mn-lt"/>
                <a:ea typeface="+mn-ea"/>
                <a:cs typeface="+mn-cs"/>
              </a:rPr>
              <a:t>was executing </a:t>
            </a:r>
            <a:r>
              <a:rPr lang="en-US" sz="1200" kern="1200" dirty="0" err="1" smtClean="0">
                <a:solidFill>
                  <a:schemeClr val="tx1"/>
                </a:solidFill>
                <a:latin typeface="+mn-lt"/>
                <a:ea typeface="+mn-ea"/>
                <a:cs typeface="+mn-cs"/>
              </a:rPr>
              <a:t>sankirtana</a:t>
            </a:r>
            <a:r>
              <a:rPr lang="en-US" sz="1200" kern="1200" dirty="0" smtClean="0">
                <a:solidFill>
                  <a:schemeClr val="tx1"/>
                </a:solidFill>
                <a:latin typeface="+mn-lt"/>
                <a:ea typeface="+mn-ea"/>
                <a:cs typeface="+mn-cs"/>
              </a:rPr>
              <a:t> in pure love of Godhead; He was cowherd boy and </a:t>
            </a:r>
            <a:r>
              <a:rPr lang="en-US" sz="1200" kern="1200" dirty="0" err="1" smtClean="0">
                <a:solidFill>
                  <a:schemeClr val="tx1"/>
                </a:solidFill>
                <a:latin typeface="+mn-lt"/>
                <a:ea typeface="+mn-ea"/>
                <a:cs typeface="+mn-cs"/>
              </a:rPr>
              <a:t>brahmana</a:t>
            </a:r>
            <a:r>
              <a:rPr lang="en-US" sz="1200" kern="1200" dirty="0" smtClean="0">
                <a:solidFill>
                  <a:schemeClr val="tx1"/>
                </a:solidFill>
                <a:latin typeface="+mn-lt"/>
                <a:ea typeface="+mn-ea"/>
                <a:cs typeface="+mn-cs"/>
              </a:rPr>
              <a:t> thought he was </a:t>
            </a:r>
            <a:r>
              <a:rPr lang="en-US" sz="1200" kern="1200" dirty="0" err="1" smtClean="0">
                <a:solidFill>
                  <a:schemeClr val="tx1"/>
                </a:solidFill>
                <a:latin typeface="+mn-lt"/>
                <a:ea typeface="+mn-ea"/>
                <a:cs typeface="+mn-cs"/>
              </a:rPr>
              <a:t>Gopal</a:t>
            </a:r>
            <a:r>
              <a:rPr lang="en-US" sz="1200" kern="1200" dirty="0" smtClean="0">
                <a:solidFill>
                  <a:schemeClr val="tx1"/>
                </a:solidFill>
                <a:latin typeface="+mn-lt"/>
                <a:ea typeface="+mn-ea"/>
                <a:cs typeface="+mn-cs"/>
              </a:rPr>
              <a:t>. That cowherd made him sit down and knew who he was; the </a:t>
            </a:r>
            <a:r>
              <a:rPr lang="en-US" sz="1200" kern="1200" dirty="0" err="1" smtClean="0">
                <a:solidFill>
                  <a:schemeClr val="tx1"/>
                </a:solidFill>
                <a:latin typeface="+mn-lt"/>
                <a:ea typeface="+mn-ea"/>
                <a:cs typeface="+mn-cs"/>
              </a:rPr>
              <a:t>brahmana</a:t>
            </a:r>
            <a:r>
              <a:rPr lang="en-US" sz="1200" kern="1200" dirty="0" smtClean="0">
                <a:solidFill>
                  <a:schemeClr val="tx1"/>
                </a:solidFill>
                <a:latin typeface="+mn-lt"/>
                <a:ea typeface="+mn-ea"/>
                <a:cs typeface="+mn-cs"/>
              </a:rPr>
              <a:t> asks for spiritual guidance. Cowherd wants him to chant the names in </a:t>
            </a:r>
            <a:r>
              <a:rPr lang="en-US" sz="1200" kern="1200" dirty="0" err="1" smtClean="0">
                <a:solidFill>
                  <a:schemeClr val="tx1"/>
                </a:solidFill>
                <a:latin typeface="+mn-lt"/>
                <a:ea typeface="+mn-ea"/>
                <a:cs typeface="+mn-cs"/>
              </a:rPr>
              <a:t>sankirtana</a:t>
            </a:r>
            <a:r>
              <a:rPr lang="en-US" sz="1200" kern="1200" dirty="0" smtClean="0">
                <a:solidFill>
                  <a:schemeClr val="tx1"/>
                </a:solidFill>
                <a:latin typeface="+mn-lt"/>
                <a:ea typeface="+mn-ea"/>
                <a:cs typeface="+mn-cs"/>
              </a:rPr>
              <a:t> but to convince him tells him his history. Cowherd’s name is </a:t>
            </a:r>
            <a:r>
              <a:rPr lang="en-US" sz="1200" kern="1200" dirty="0" err="1" smtClean="0">
                <a:solidFill>
                  <a:schemeClr val="tx1"/>
                </a:solidFill>
                <a:latin typeface="+mn-lt"/>
                <a:ea typeface="+mn-ea"/>
                <a:cs typeface="+mn-cs"/>
              </a:rPr>
              <a:t>Gopa</a:t>
            </a:r>
            <a:r>
              <a:rPr lang="en-US" sz="1200" kern="1200" dirty="0" smtClean="0">
                <a:solidFill>
                  <a:schemeClr val="tx1"/>
                </a:solidFill>
                <a:latin typeface="+mn-lt"/>
                <a:ea typeface="+mn-ea"/>
                <a:cs typeface="+mn-cs"/>
              </a:rPr>
              <a:t> Kumar.</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F04833-DDC8-4C5A-810F-4EA89C4F974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Gopa</a:t>
            </a:r>
            <a:r>
              <a:rPr lang="en-US" sz="1200" kern="1200" dirty="0" smtClean="0">
                <a:solidFill>
                  <a:schemeClr val="tx1"/>
                </a:solidFill>
                <a:latin typeface="+mn-lt"/>
                <a:ea typeface="+mn-ea"/>
                <a:cs typeface="+mn-cs"/>
              </a:rPr>
              <a:t> Kumar was the son of </a:t>
            </a:r>
            <a:r>
              <a:rPr lang="en-US" sz="1200" kern="1200" dirty="0" err="1" smtClean="0">
                <a:solidFill>
                  <a:schemeClr val="tx1"/>
                </a:solidFill>
                <a:latin typeface="+mn-lt"/>
                <a:ea typeface="+mn-ea"/>
                <a:cs typeface="+mn-cs"/>
              </a:rPr>
              <a:t>Vaisya</a:t>
            </a:r>
            <a:r>
              <a:rPr lang="en-US" sz="1200" kern="1200" dirty="0" smtClean="0">
                <a:solidFill>
                  <a:schemeClr val="tx1"/>
                </a:solidFill>
                <a:latin typeface="+mn-lt"/>
                <a:ea typeface="+mn-ea"/>
                <a:cs typeface="+mn-cs"/>
              </a:rPr>
              <a:t> of Govardhana, used to tend cows. “We cowherd boys used to see a first class </a:t>
            </a:r>
            <a:r>
              <a:rPr lang="en-US" sz="1200" kern="1200" dirty="0" err="1" smtClean="0">
                <a:solidFill>
                  <a:schemeClr val="tx1"/>
                </a:solidFill>
                <a:latin typeface="+mn-lt"/>
                <a:ea typeface="+mn-ea"/>
                <a:cs typeface="+mn-cs"/>
              </a:rPr>
              <a:t>brahmana</a:t>
            </a:r>
            <a:r>
              <a:rPr lang="en-US" sz="1200" kern="1200" dirty="0" smtClean="0">
                <a:solidFill>
                  <a:schemeClr val="tx1"/>
                </a:solidFill>
                <a:latin typeface="+mn-lt"/>
                <a:ea typeface="+mn-ea"/>
                <a:cs typeface="+mn-cs"/>
              </a:rPr>
              <a:t>, renounced, wandering, chanting, dancing, laughing</a:t>
            </a:r>
          </a:p>
          <a:p>
            <a:r>
              <a:rPr lang="en-US" sz="1200" kern="1200" dirty="0" smtClean="0">
                <a:solidFill>
                  <a:schemeClr val="tx1"/>
                </a:solidFill>
                <a:latin typeface="+mn-lt"/>
                <a:ea typeface="+mn-ea"/>
                <a:cs typeface="+mn-cs"/>
              </a:rPr>
              <a:t>Bowed to cowherds, kissed them, stayed in their company, cowherds gave him milk products</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 cowherd boys used to see a first class </a:t>
            </a:r>
            <a:r>
              <a:rPr lang="en-US" sz="1200" kern="1200" dirty="0" err="1" smtClean="0">
                <a:solidFill>
                  <a:schemeClr val="tx1"/>
                </a:solidFill>
                <a:latin typeface="+mn-lt"/>
                <a:ea typeface="+mn-ea"/>
                <a:cs typeface="+mn-cs"/>
              </a:rPr>
              <a:t>brahmana</a:t>
            </a:r>
            <a:r>
              <a:rPr lang="en-US" sz="1200" kern="1200" dirty="0" smtClean="0">
                <a:solidFill>
                  <a:schemeClr val="tx1"/>
                </a:solidFill>
                <a:latin typeface="+mn-lt"/>
                <a:ea typeface="+mn-ea"/>
                <a:cs typeface="+mn-cs"/>
              </a:rPr>
              <a:t>, renounced, wandering, chanting, dancing, laughing</a:t>
            </a:r>
          </a:p>
          <a:p>
            <a:r>
              <a:rPr lang="en-US" sz="1200" kern="1200" dirty="0" smtClean="0">
                <a:solidFill>
                  <a:schemeClr val="tx1"/>
                </a:solidFill>
                <a:latin typeface="+mn-lt"/>
                <a:ea typeface="+mn-ea"/>
                <a:cs typeface="+mn-cs"/>
              </a:rPr>
              <a:t>Bowed to cowherds, kissed them, stayed in their company, cowherds gave him milk products</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Brahmana</a:t>
            </a:r>
            <a:r>
              <a:rPr lang="en-US" sz="1200" kern="1200" dirty="0" smtClean="0">
                <a:solidFill>
                  <a:schemeClr val="tx1"/>
                </a:solidFill>
                <a:latin typeface="+mn-lt"/>
                <a:ea typeface="+mn-ea"/>
                <a:cs typeface="+mn-cs"/>
              </a:rPr>
              <a:t> instructed GK to fulfill all his desires he should bathe in </a:t>
            </a:r>
            <a:r>
              <a:rPr lang="en-US" sz="1200" kern="1200" dirty="0" err="1" smtClean="0">
                <a:solidFill>
                  <a:schemeClr val="tx1"/>
                </a:solidFill>
                <a:latin typeface="+mn-lt"/>
                <a:ea typeface="+mn-ea"/>
                <a:cs typeface="+mn-cs"/>
              </a:rPr>
              <a:t>Kesi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ghat</a:t>
            </a:r>
            <a:r>
              <a:rPr lang="en-US" sz="1200" kern="1200" dirty="0" smtClean="0">
                <a:solidFill>
                  <a:schemeClr val="tx1"/>
                </a:solidFill>
                <a:latin typeface="+mn-lt"/>
                <a:ea typeface="+mn-ea"/>
                <a:cs typeface="+mn-cs"/>
              </a:rPr>
              <a:t> and accept special mercy. He gave </a:t>
            </a:r>
            <a:r>
              <a:rPr lang="en-US" sz="1200" kern="1200" dirty="0" err="1" smtClean="0">
                <a:solidFill>
                  <a:schemeClr val="tx1"/>
                </a:solidFill>
                <a:latin typeface="+mn-lt"/>
                <a:ea typeface="+mn-ea"/>
                <a:cs typeface="+mn-cs"/>
              </a:rPr>
              <a:t>Gopal</a:t>
            </a:r>
            <a:r>
              <a:rPr lang="en-US" sz="1200" kern="1200" dirty="0" smtClean="0">
                <a:solidFill>
                  <a:schemeClr val="tx1"/>
                </a:solidFill>
                <a:latin typeface="+mn-lt"/>
                <a:ea typeface="+mn-ea"/>
                <a:cs typeface="+mn-cs"/>
              </a:rPr>
              <a:t> Mantra to </a:t>
            </a:r>
            <a:r>
              <a:rPr lang="en-US" sz="1200" kern="1200" dirty="0" err="1" smtClean="0">
                <a:solidFill>
                  <a:schemeClr val="tx1"/>
                </a:solidFill>
                <a:latin typeface="+mn-lt"/>
                <a:ea typeface="+mn-ea"/>
                <a:cs typeface="+mn-cs"/>
              </a:rPr>
              <a:t>Gopa</a:t>
            </a:r>
            <a:r>
              <a:rPr lang="en-US" sz="1200" kern="1200" dirty="0" smtClean="0">
                <a:solidFill>
                  <a:schemeClr val="tx1"/>
                </a:solidFill>
                <a:latin typeface="+mn-lt"/>
                <a:ea typeface="+mn-ea"/>
                <a:cs typeface="+mn-cs"/>
              </a:rPr>
              <a:t> Kumar and started to explain mantra-then overwhelmed with tears and was unable.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Went away-</a:t>
            </a:r>
            <a:r>
              <a:rPr lang="en-US" sz="1200" kern="1200" dirty="0" err="1" smtClean="0">
                <a:solidFill>
                  <a:schemeClr val="tx1"/>
                </a:solidFill>
                <a:latin typeface="+mn-lt"/>
                <a:ea typeface="+mn-ea"/>
                <a:cs typeface="+mn-cs"/>
              </a:rPr>
              <a:t>Gopa</a:t>
            </a:r>
            <a:r>
              <a:rPr lang="en-US" sz="1200" kern="1200" dirty="0" smtClean="0">
                <a:solidFill>
                  <a:schemeClr val="tx1"/>
                </a:solidFill>
                <a:latin typeface="+mn-lt"/>
                <a:ea typeface="+mn-ea"/>
                <a:cs typeface="+mn-cs"/>
              </a:rPr>
              <a:t> Kumar did not understand this but continued to chant</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Gopa</a:t>
            </a:r>
            <a:r>
              <a:rPr lang="en-US" dirty="0" smtClean="0"/>
              <a:t> Kumara was determined to understand the</a:t>
            </a:r>
            <a:r>
              <a:rPr lang="en-US" baseline="0" dirty="0" smtClean="0"/>
              <a:t> Lord of the universe while chanting his mantra.</a:t>
            </a:r>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GANGA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Went to </a:t>
            </a:r>
            <a:r>
              <a:rPr lang="en-US" sz="1200" kern="1200" dirty="0" err="1" smtClean="0">
                <a:solidFill>
                  <a:schemeClr val="tx1"/>
                </a:solidFill>
                <a:latin typeface="+mn-lt"/>
                <a:ea typeface="+mn-ea"/>
                <a:cs typeface="+mn-cs"/>
              </a:rPr>
              <a:t>Ganga</a:t>
            </a:r>
            <a:r>
              <a:rPr lang="en-US" sz="1200" kern="1200" dirty="0" smtClean="0">
                <a:solidFill>
                  <a:schemeClr val="tx1"/>
                </a:solidFill>
                <a:latin typeface="+mn-lt"/>
                <a:ea typeface="+mn-ea"/>
                <a:cs typeface="+mn-cs"/>
              </a:rPr>
              <a:t>- saw </a:t>
            </a:r>
            <a:r>
              <a:rPr lang="en-US" sz="1200" kern="1200" dirty="0" err="1" smtClean="0">
                <a:solidFill>
                  <a:schemeClr val="tx1"/>
                </a:solidFill>
                <a:latin typeface="+mn-lt"/>
                <a:ea typeface="+mn-ea"/>
                <a:cs typeface="+mn-cs"/>
              </a:rPr>
              <a:t>Brahmana</a:t>
            </a:r>
            <a:r>
              <a:rPr lang="en-US" sz="1200" kern="1200" dirty="0" smtClean="0">
                <a:solidFill>
                  <a:schemeClr val="tx1"/>
                </a:solidFill>
                <a:latin typeface="+mn-lt"/>
                <a:ea typeface="+mn-ea"/>
                <a:cs typeface="+mn-cs"/>
              </a:rPr>
              <a:t> worshipping </a:t>
            </a:r>
            <a:r>
              <a:rPr lang="en-US" sz="1200" kern="1200" dirty="0" err="1" smtClean="0">
                <a:solidFill>
                  <a:schemeClr val="tx1"/>
                </a:solidFill>
                <a:latin typeface="+mn-lt"/>
                <a:ea typeface="+mn-ea"/>
                <a:cs typeface="+mn-cs"/>
              </a:rPr>
              <a:t>Sila</a:t>
            </a:r>
            <a:r>
              <a:rPr lang="en-US" sz="1200" kern="1200" dirty="0" smtClean="0">
                <a:solidFill>
                  <a:schemeClr val="tx1"/>
                </a:solidFill>
                <a:latin typeface="+mn-lt"/>
                <a:ea typeface="+mn-ea"/>
                <a:cs typeface="+mn-cs"/>
              </a:rPr>
              <a:t> and asked ,”What are you worshipping?” </a:t>
            </a:r>
            <a:r>
              <a:rPr lang="en-US" sz="1200" kern="1200" dirty="0" err="1" smtClean="0">
                <a:solidFill>
                  <a:schemeClr val="tx1"/>
                </a:solidFill>
                <a:latin typeface="+mn-lt"/>
                <a:ea typeface="+mn-ea"/>
                <a:cs typeface="+mn-cs"/>
              </a:rPr>
              <a:t>Brahmana</a:t>
            </a:r>
            <a:r>
              <a:rPr lang="en-US" sz="1200" kern="1200" dirty="0" smtClean="0">
                <a:solidFill>
                  <a:schemeClr val="tx1"/>
                </a:solidFill>
                <a:latin typeface="+mn-lt"/>
                <a:ea typeface="+mn-ea"/>
                <a:cs typeface="+mn-cs"/>
              </a:rPr>
              <a:t> said: “Lord of the Universe.”  </a:t>
            </a:r>
            <a:r>
              <a:rPr lang="en-US" sz="1200" kern="1200" dirty="0" err="1" smtClean="0">
                <a:solidFill>
                  <a:schemeClr val="tx1"/>
                </a:solidFill>
                <a:latin typeface="+mn-lt"/>
                <a:ea typeface="+mn-ea"/>
                <a:cs typeface="+mn-cs"/>
              </a:rPr>
              <a:t>Gopa</a:t>
            </a:r>
            <a:r>
              <a:rPr lang="en-US" sz="1200" kern="1200" dirty="0" smtClean="0">
                <a:solidFill>
                  <a:schemeClr val="tx1"/>
                </a:solidFill>
                <a:latin typeface="+mn-lt"/>
                <a:ea typeface="+mn-ea"/>
                <a:cs typeface="+mn-cs"/>
              </a:rPr>
              <a:t> Kumara became joyful, bowed, got </a:t>
            </a:r>
            <a:r>
              <a:rPr lang="en-US" sz="1200" kern="1200" dirty="0" err="1" smtClean="0">
                <a:solidFill>
                  <a:schemeClr val="tx1"/>
                </a:solidFill>
                <a:latin typeface="+mn-lt"/>
                <a:ea typeface="+mn-ea"/>
                <a:cs typeface="+mn-cs"/>
              </a:rPr>
              <a:t>caranamrta</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prasad</a:t>
            </a:r>
            <a:r>
              <a:rPr lang="en-US" sz="1200" kern="1200" dirty="0" smtClean="0">
                <a:solidFill>
                  <a:schemeClr val="tx1"/>
                </a:solidFill>
                <a:latin typeface="+mn-lt"/>
                <a:ea typeface="+mn-ea"/>
                <a:cs typeface="+mn-cs"/>
              </a:rPr>
              <a:t>. Then the </a:t>
            </a:r>
            <a:r>
              <a:rPr lang="en-US" sz="1200" kern="1200" dirty="0" err="1" smtClean="0">
                <a:solidFill>
                  <a:schemeClr val="tx1"/>
                </a:solidFill>
                <a:latin typeface="+mn-lt"/>
                <a:ea typeface="+mn-ea"/>
                <a:cs typeface="+mn-cs"/>
              </a:rPr>
              <a:t>brahmana</a:t>
            </a:r>
            <a:r>
              <a:rPr lang="en-US" sz="1200" kern="1200" dirty="0" smtClean="0">
                <a:solidFill>
                  <a:schemeClr val="tx1"/>
                </a:solidFill>
                <a:latin typeface="+mn-lt"/>
                <a:ea typeface="+mn-ea"/>
                <a:cs typeface="+mn-cs"/>
              </a:rPr>
              <a:t> put </a:t>
            </a:r>
            <a:r>
              <a:rPr lang="en-US" sz="1200" kern="1200" dirty="0" err="1" smtClean="0">
                <a:solidFill>
                  <a:schemeClr val="tx1"/>
                </a:solidFill>
                <a:latin typeface="+mn-lt"/>
                <a:ea typeface="+mn-ea"/>
                <a:cs typeface="+mn-cs"/>
              </a:rPr>
              <a:t>Sila</a:t>
            </a:r>
            <a:r>
              <a:rPr lang="en-US" sz="1200" kern="1200" dirty="0" smtClean="0">
                <a:solidFill>
                  <a:schemeClr val="tx1"/>
                </a:solidFill>
                <a:latin typeface="+mn-lt"/>
                <a:ea typeface="+mn-ea"/>
                <a:cs typeface="+mn-cs"/>
              </a:rPr>
              <a:t> in box, </a:t>
            </a:r>
            <a:r>
              <a:rPr lang="en-US" sz="1200" kern="1200" dirty="0" err="1" smtClean="0">
                <a:solidFill>
                  <a:schemeClr val="tx1"/>
                </a:solidFill>
                <a:latin typeface="+mn-lt"/>
                <a:ea typeface="+mn-ea"/>
                <a:cs typeface="+mn-cs"/>
              </a:rPr>
              <a:t>Gopa</a:t>
            </a:r>
            <a:r>
              <a:rPr lang="en-US" sz="1200" kern="1200" dirty="0" smtClean="0">
                <a:solidFill>
                  <a:schemeClr val="tx1"/>
                </a:solidFill>
                <a:latin typeface="+mn-lt"/>
                <a:ea typeface="+mn-ea"/>
                <a:cs typeface="+mn-cs"/>
              </a:rPr>
              <a:t> Kumara was upset: how will He eat, etc. </a:t>
            </a:r>
            <a:r>
              <a:rPr lang="en-US" sz="1200" kern="1200" dirty="0" err="1" smtClean="0">
                <a:solidFill>
                  <a:schemeClr val="tx1"/>
                </a:solidFill>
                <a:latin typeface="+mn-lt"/>
                <a:ea typeface="+mn-ea"/>
                <a:cs typeface="+mn-cs"/>
              </a:rPr>
              <a:t>Brahmana</a:t>
            </a:r>
            <a:r>
              <a:rPr lang="en-US" sz="1200" kern="1200" dirty="0" smtClean="0">
                <a:solidFill>
                  <a:schemeClr val="tx1"/>
                </a:solidFill>
                <a:latin typeface="+mn-lt"/>
                <a:ea typeface="+mn-ea"/>
                <a:cs typeface="+mn-cs"/>
              </a:rPr>
              <a:t> consoled: if you want to see opulent worship go to capital; GK immediately left for capital</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CAPITAL</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Deity-opulent worship-4 arms dancing all the devotees; </a:t>
            </a:r>
            <a:r>
              <a:rPr lang="en-US" sz="1200" kern="1200" dirty="0" err="1" smtClean="0">
                <a:solidFill>
                  <a:schemeClr val="tx1"/>
                </a:solidFill>
                <a:latin typeface="+mn-lt"/>
                <a:ea typeface="+mn-ea"/>
                <a:cs typeface="+mn-cs"/>
              </a:rPr>
              <a:t>Gopa</a:t>
            </a:r>
            <a:r>
              <a:rPr lang="en-US" sz="1200" kern="1200" baseline="0" dirty="0" smtClean="0">
                <a:solidFill>
                  <a:schemeClr val="tx1"/>
                </a:solidFill>
                <a:latin typeface="+mn-lt"/>
                <a:ea typeface="+mn-ea"/>
                <a:cs typeface="+mn-cs"/>
              </a:rPr>
              <a:t> Kumara s</a:t>
            </a:r>
            <a:r>
              <a:rPr lang="en-US" sz="1200" kern="1200" dirty="0" smtClean="0">
                <a:solidFill>
                  <a:schemeClr val="tx1"/>
                </a:solidFill>
                <a:latin typeface="+mn-lt"/>
                <a:ea typeface="+mn-ea"/>
                <a:cs typeface="+mn-cs"/>
              </a:rPr>
              <a:t>tayed there but never forgot the beauty of Vraja.</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Uttara</a:t>
            </a:r>
            <a:r>
              <a:rPr lang="en-US" sz="1200" kern="1200" dirty="0" smtClean="0">
                <a:solidFill>
                  <a:schemeClr val="tx1"/>
                </a:solidFill>
                <a:latin typeface="+mn-lt"/>
                <a:ea typeface="+mn-ea"/>
                <a:cs typeface="+mn-cs"/>
              </a:rPr>
              <a:t> describes </a:t>
            </a:r>
            <a:r>
              <a:rPr lang="en-US" sz="1200" kern="1200" dirty="0" err="1" smtClean="0">
                <a:solidFill>
                  <a:schemeClr val="tx1"/>
                </a:solidFill>
                <a:latin typeface="+mn-lt"/>
                <a:ea typeface="+mn-ea"/>
                <a:cs typeface="+mn-cs"/>
              </a:rPr>
              <a:t>Vaikuntha</a:t>
            </a:r>
            <a:r>
              <a:rPr lang="en-US" sz="1200" kern="1200" dirty="0" smtClean="0">
                <a:solidFill>
                  <a:schemeClr val="tx1"/>
                </a:solidFill>
                <a:latin typeface="+mn-lt"/>
                <a:ea typeface="+mn-ea"/>
                <a:cs typeface="+mn-cs"/>
              </a:rPr>
              <a:t> and inherent equality of all residents. She asks: What is destination of the devotees of the Performer of the Rasa dance?  </a:t>
            </a:r>
            <a:r>
              <a:rPr lang="en-US" sz="1200" kern="1200" dirty="0" err="1" smtClean="0">
                <a:solidFill>
                  <a:schemeClr val="tx1"/>
                </a:solidFill>
                <a:latin typeface="+mn-lt"/>
                <a:ea typeface="+mn-ea"/>
                <a:cs typeface="+mn-cs"/>
              </a:rPr>
              <a:t>Uttara</a:t>
            </a:r>
            <a:r>
              <a:rPr lang="en-US" sz="1200" kern="1200" dirty="0" smtClean="0">
                <a:solidFill>
                  <a:schemeClr val="tx1"/>
                </a:solidFill>
                <a:latin typeface="+mn-lt"/>
                <a:ea typeface="+mn-ea"/>
                <a:cs typeface="+mn-cs"/>
              </a:rPr>
              <a:t> is concerned that the devotees of </a:t>
            </a:r>
            <a:r>
              <a:rPr lang="en-US" sz="1200" kern="1200" dirty="0" err="1" smtClean="0">
                <a:solidFill>
                  <a:schemeClr val="tx1"/>
                </a:solidFill>
                <a:latin typeface="+mn-lt"/>
                <a:ea typeface="+mn-ea"/>
                <a:cs typeface="+mn-cs"/>
              </a:rPr>
              <a:t>Gokula</a:t>
            </a:r>
            <a:r>
              <a:rPr lang="en-US" sz="1200" kern="1200" dirty="0" smtClean="0">
                <a:solidFill>
                  <a:schemeClr val="tx1"/>
                </a:solidFill>
                <a:latin typeface="+mn-lt"/>
                <a:ea typeface="+mn-ea"/>
                <a:cs typeface="+mn-cs"/>
              </a:rPr>
              <a:t> are situated higher; “Please tell me about the place higher than </a:t>
            </a:r>
            <a:r>
              <a:rPr lang="en-US" sz="1200" kern="1200" dirty="0" err="1" smtClean="0">
                <a:solidFill>
                  <a:schemeClr val="tx1"/>
                </a:solidFill>
                <a:latin typeface="+mn-lt"/>
                <a:ea typeface="+mn-ea"/>
                <a:cs typeface="+mn-cs"/>
              </a:rPr>
              <a:t>Vaikuntha</a:t>
            </a:r>
            <a:r>
              <a:rPr lang="en-US" sz="120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CAPITAL</a:t>
            </a:r>
          </a:p>
          <a:p>
            <a:r>
              <a:rPr lang="en-US" sz="1200" kern="1200" dirty="0" smtClean="0">
                <a:solidFill>
                  <a:schemeClr val="tx1"/>
                </a:solidFill>
                <a:latin typeface="+mn-lt"/>
                <a:ea typeface="+mn-ea"/>
                <a:cs typeface="+mn-cs"/>
              </a:rPr>
              <a:t>King adopted GK-King died-GK became king. </a:t>
            </a:r>
            <a:r>
              <a:rPr lang="en-US" sz="1200" kern="1200" dirty="0" err="1" smtClean="0">
                <a:solidFill>
                  <a:schemeClr val="tx1"/>
                </a:solidFill>
                <a:latin typeface="+mn-lt"/>
                <a:ea typeface="+mn-ea"/>
                <a:cs typeface="+mn-cs"/>
              </a:rPr>
              <a:t>Brahmanas</a:t>
            </a:r>
            <a:r>
              <a:rPr lang="en-US" sz="1200" kern="1200" dirty="0" smtClean="0">
                <a:solidFill>
                  <a:schemeClr val="tx1"/>
                </a:solidFill>
                <a:latin typeface="+mn-lt"/>
                <a:ea typeface="+mn-ea"/>
                <a:cs typeface="+mn-cs"/>
              </a:rPr>
              <a:t> there too ritualistic, administrative problems, didn’t respect </a:t>
            </a:r>
            <a:r>
              <a:rPr lang="en-US" sz="1200" kern="1200" dirty="0" err="1" smtClean="0">
                <a:solidFill>
                  <a:schemeClr val="tx1"/>
                </a:solidFill>
                <a:latin typeface="+mn-lt"/>
                <a:ea typeface="+mn-ea"/>
                <a:cs typeface="+mn-cs"/>
              </a:rPr>
              <a:t>prasadam</a:t>
            </a:r>
            <a:r>
              <a:rPr lang="en-US" sz="1200" kern="1200" dirty="0" smtClean="0">
                <a:solidFill>
                  <a:schemeClr val="tx1"/>
                </a:solidFill>
                <a:latin typeface="+mn-lt"/>
                <a:ea typeface="+mn-ea"/>
                <a:cs typeface="+mn-cs"/>
              </a:rPr>
              <a:t> properly.</a:t>
            </a:r>
          </a:p>
          <a:p>
            <a:r>
              <a:rPr lang="en-US" sz="1200" kern="1200" dirty="0" smtClean="0">
                <a:solidFill>
                  <a:schemeClr val="tx1"/>
                </a:solidFill>
                <a:latin typeface="+mn-lt"/>
                <a:ea typeface="+mn-ea"/>
                <a:cs typeface="+mn-cs"/>
              </a:rPr>
              <a:t>Saints arrived from </a:t>
            </a:r>
            <a:r>
              <a:rPr lang="en-US" sz="1200" kern="1200" dirty="0" err="1" smtClean="0">
                <a:solidFill>
                  <a:schemeClr val="tx1"/>
                </a:solidFill>
                <a:latin typeface="+mn-lt"/>
                <a:ea typeface="+mn-ea"/>
                <a:cs typeface="+mn-cs"/>
              </a:rPr>
              <a:t>Puri</a:t>
            </a:r>
            <a:r>
              <a:rPr lang="en-US" sz="1200" kern="1200" dirty="0" smtClean="0">
                <a:solidFill>
                  <a:schemeClr val="tx1"/>
                </a:solidFill>
                <a:latin typeface="+mn-lt"/>
                <a:ea typeface="+mn-ea"/>
                <a:cs typeface="+mn-cs"/>
              </a:rPr>
              <a:t>-described </a:t>
            </a:r>
            <a:r>
              <a:rPr lang="en-US" sz="1200" kern="1200" dirty="0" err="1" smtClean="0">
                <a:solidFill>
                  <a:schemeClr val="tx1"/>
                </a:solidFill>
                <a:latin typeface="+mn-lt"/>
                <a:ea typeface="+mn-ea"/>
                <a:cs typeface="+mn-cs"/>
              </a:rPr>
              <a:t>Puri</a:t>
            </a:r>
            <a:r>
              <a:rPr lang="en-US" sz="1200" kern="1200" dirty="0" smtClean="0">
                <a:solidFill>
                  <a:schemeClr val="tx1"/>
                </a:solidFill>
                <a:latin typeface="+mn-lt"/>
                <a:ea typeface="+mn-ea"/>
                <a:cs typeface="+mn-cs"/>
              </a:rPr>
              <a:t>. People in </a:t>
            </a:r>
            <a:r>
              <a:rPr lang="en-US" sz="1200" kern="1200" dirty="0" err="1" smtClean="0">
                <a:solidFill>
                  <a:schemeClr val="tx1"/>
                </a:solidFill>
                <a:latin typeface="+mn-lt"/>
                <a:ea typeface="+mn-ea"/>
                <a:cs typeface="+mn-cs"/>
              </a:rPr>
              <a:t>Puri</a:t>
            </a:r>
            <a:r>
              <a:rPr lang="en-US" sz="1200" kern="1200" dirty="0" smtClean="0">
                <a:solidFill>
                  <a:schemeClr val="tx1"/>
                </a:solidFill>
                <a:latin typeface="+mn-lt"/>
                <a:ea typeface="+mn-ea"/>
                <a:cs typeface="+mn-cs"/>
              </a:rPr>
              <a:t> not attached to rituals, respect </a:t>
            </a:r>
            <a:r>
              <a:rPr lang="en-US" sz="1200" kern="1200" dirty="0" err="1" smtClean="0">
                <a:solidFill>
                  <a:schemeClr val="tx1"/>
                </a:solidFill>
                <a:latin typeface="+mn-lt"/>
                <a:ea typeface="+mn-ea"/>
                <a:cs typeface="+mn-cs"/>
              </a:rPr>
              <a:t>prasad</a:t>
            </a:r>
            <a:r>
              <a:rPr lang="en-US" sz="1200" kern="1200" dirty="0" smtClean="0">
                <a:solidFill>
                  <a:schemeClr val="tx1"/>
                </a:solidFill>
                <a:latin typeface="+mn-lt"/>
                <a:ea typeface="+mn-ea"/>
                <a:cs typeface="+mn-cs"/>
              </a:rPr>
              <a:t>, even donkeys have 4 arms, everyone liberated</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went to </a:t>
            </a:r>
            <a:r>
              <a:rPr lang="en-US" dirty="0" err="1" smtClean="0"/>
              <a:t>Jagannatha</a:t>
            </a:r>
            <a:r>
              <a:rPr lang="en-US" baseline="0" dirty="0" smtClean="0"/>
              <a:t> </a:t>
            </a:r>
            <a:r>
              <a:rPr lang="en-US" baseline="0" dirty="0" err="1" smtClean="0"/>
              <a:t>Puri</a:t>
            </a:r>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Went to </a:t>
            </a:r>
            <a:r>
              <a:rPr lang="en-US" sz="1200" kern="1200" dirty="0" err="1" smtClean="0">
                <a:solidFill>
                  <a:schemeClr val="tx1"/>
                </a:solidFill>
                <a:latin typeface="+mn-lt"/>
                <a:ea typeface="+mn-ea"/>
                <a:cs typeface="+mn-cs"/>
              </a:rPr>
              <a:t>Puri</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ecstacy</a:t>
            </a:r>
            <a:r>
              <a:rPr lang="en-US" sz="1200" kern="1200" dirty="0" smtClean="0">
                <a:solidFill>
                  <a:schemeClr val="tx1"/>
                </a:solidFill>
                <a:latin typeface="+mn-lt"/>
                <a:ea typeface="+mn-ea"/>
                <a:cs typeface="+mn-cs"/>
              </a:rPr>
              <a:t>-Ran to embrace </a:t>
            </a:r>
            <a:r>
              <a:rPr lang="en-US" sz="1200" kern="1200" dirty="0" err="1" smtClean="0">
                <a:solidFill>
                  <a:schemeClr val="tx1"/>
                </a:solidFill>
                <a:latin typeface="+mn-lt"/>
                <a:ea typeface="+mn-ea"/>
                <a:cs typeface="+mn-cs"/>
              </a:rPr>
              <a:t>Jagannatha</a:t>
            </a:r>
            <a:r>
              <a:rPr lang="en-US" sz="1200" kern="1200" dirty="0" smtClean="0">
                <a:solidFill>
                  <a:schemeClr val="tx1"/>
                </a:solidFill>
                <a:latin typeface="+mn-lt"/>
                <a:ea typeface="+mn-ea"/>
                <a:cs typeface="+mn-cs"/>
              </a:rPr>
              <a:t>, Guards beat him; Wanted to do intimate service for the Lord</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Saw Guru but he disappeared, Found him on beach-guru embraced GK; Guru explained that whatever you desire while chanting that desire fulfilled (</a:t>
            </a:r>
            <a:r>
              <a:rPr lang="en-US" sz="1200" kern="1200" dirty="0" err="1" smtClean="0">
                <a:solidFill>
                  <a:schemeClr val="tx1"/>
                </a:solidFill>
                <a:latin typeface="+mn-lt"/>
                <a:ea typeface="+mn-ea"/>
                <a:cs typeface="+mn-cs"/>
              </a:rPr>
              <a:t>Sankalpa</a:t>
            </a:r>
            <a:r>
              <a:rPr lang="en-US" sz="1200" kern="1200" dirty="0" smtClean="0">
                <a:solidFill>
                  <a:schemeClr val="tx1"/>
                </a:solidFill>
                <a:latin typeface="+mn-lt"/>
                <a:ea typeface="+mn-ea"/>
                <a:cs typeface="+mn-cs"/>
              </a:rPr>
              <a:t>). Have faith in the mantra and never give it up. By Mantra’s potency you will live long, always look the same, and develop correct mentality. Guru disappeared.</a:t>
            </a:r>
          </a:p>
          <a:p>
            <a:r>
              <a:rPr lang="en-US" sz="1200" kern="1200" dirty="0" err="1" smtClean="0">
                <a:solidFill>
                  <a:schemeClr val="tx1"/>
                </a:solidFill>
                <a:latin typeface="+mn-lt"/>
                <a:ea typeface="+mn-ea"/>
                <a:cs typeface="+mn-cs"/>
              </a:rPr>
              <a:t>Gopa</a:t>
            </a:r>
            <a:r>
              <a:rPr lang="en-US" sz="1200" kern="1200" dirty="0" smtClean="0">
                <a:solidFill>
                  <a:schemeClr val="tx1"/>
                </a:solidFill>
                <a:latin typeface="+mn-lt"/>
                <a:ea typeface="+mn-ea"/>
                <a:cs typeface="+mn-cs"/>
              </a:rPr>
              <a:t> Kumara</a:t>
            </a:r>
            <a:r>
              <a:rPr lang="en-US" sz="1200" kern="1200" baseline="0" dirty="0" smtClean="0">
                <a:solidFill>
                  <a:schemeClr val="tx1"/>
                </a:solidFill>
                <a:latin typeface="+mn-lt"/>
                <a:ea typeface="+mn-ea"/>
                <a:cs typeface="+mn-cs"/>
              </a:rPr>
              <a:t> c</a:t>
            </a:r>
            <a:r>
              <a:rPr lang="en-US" sz="1200" kern="1200" dirty="0" smtClean="0">
                <a:solidFill>
                  <a:schemeClr val="tx1"/>
                </a:solidFill>
                <a:latin typeface="+mn-lt"/>
                <a:ea typeface="+mn-ea"/>
                <a:cs typeface="+mn-cs"/>
              </a:rPr>
              <a:t>ontinued chanting and seeing Lord </a:t>
            </a:r>
            <a:r>
              <a:rPr lang="en-US" sz="1200" kern="1200" dirty="0" err="1" smtClean="0">
                <a:solidFill>
                  <a:schemeClr val="tx1"/>
                </a:solidFill>
                <a:latin typeface="+mn-lt"/>
                <a:ea typeface="+mn-ea"/>
                <a:cs typeface="+mn-cs"/>
              </a:rPr>
              <a:t>Jagannatha</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King of </a:t>
            </a:r>
            <a:r>
              <a:rPr lang="en-US" sz="1200" kern="1200" dirty="0" err="1" smtClean="0">
                <a:solidFill>
                  <a:schemeClr val="tx1"/>
                </a:solidFill>
                <a:latin typeface="+mn-lt"/>
                <a:ea typeface="+mn-ea"/>
                <a:cs typeface="+mn-cs"/>
              </a:rPr>
              <a:t>Puri</a:t>
            </a:r>
            <a:r>
              <a:rPr lang="en-US" sz="1200" kern="1200" dirty="0" smtClean="0">
                <a:solidFill>
                  <a:schemeClr val="tx1"/>
                </a:solidFill>
                <a:latin typeface="+mn-lt"/>
                <a:ea typeface="+mn-ea"/>
                <a:cs typeface="+mn-cs"/>
              </a:rPr>
              <a:t> died-son renounced, ministers appointed GK as king. </a:t>
            </a:r>
            <a:r>
              <a:rPr lang="en-US" sz="1200" kern="1200" dirty="0" err="1" smtClean="0">
                <a:solidFill>
                  <a:schemeClr val="tx1"/>
                </a:solidFill>
                <a:latin typeface="+mn-lt"/>
                <a:ea typeface="+mn-ea"/>
                <a:cs typeface="+mn-cs"/>
              </a:rPr>
              <a:t>Gopa</a:t>
            </a:r>
            <a:r>
              <a:rPr lang="en-US" sz="1200" kern="1200" dirty="0" smtClean="0">
                <a:solidFill>
                  <a:schemeClr val="tx1"/>
                </a:solidFill>
                <a:latin typeface="+mn-lt"/>
                <a:ea typeface="+mn-ea"/>
                <a:cs typeface="+mn-cs"/>
              </a:rPr>
              <a:t> Kumara improved worship-but disturbed by royalty-renounced kingdom but people still honored him. Went to </a:t>
            </a:r>
            <a:r>
              <a:rPr lang="en-US" sz="1200" kern="1200" dirty="0" err="1" smtClean="0">
                <a:solidFill>
                  <a:schemeClr val="tx1"/>
                </a:solidFill>
                <a:latin typeface="+mn-lt"/>
                <a:ea typeface="+mn-ea"/>
                <a:cs typeface="+mn-cs"/>
              </a:rPr>
              <a:t>Jagannatha</a:t>
            </a:r>
            <a:r>
              <a:rPr lang="en-US" sz="1200" kern="1200" dirty="0" smtClean="0">
                <a:solidFill>
                  <a:schemeClr val="tx1"/>
                </a:solidFill>
                <a:latin typeface="+mn-lt"/>
                <a:ea typeface="+mn-ea"/>
                <a:cs typeface="+mn-cs"/>
              </a:rPr>
              <a:t> to get permission to go to </a:t>
            </a:r>
            <a:r>
              <a:rPr lang="en-US" sz="1200" kern="1200" dirty="0" err="1" smtClean="0">
                <a:solidFill>
                  <a:schemeClr val="tx1"/>
                </a:solidFill>
                <a:latin typeface="+mn-lt"/>
                <a:ea typeface="+mn-ea"/>
                <a:cs typeface="+mn-cs"/>
              </a:rPr>
              <a:t>Vrindavan</a:t>
            </a:r>
            <a:r>
              <a:rPr lang="en-US" sz="1200" kern="1200" dirty="0" smtClean="0">
                <a:solidFill>
                  <a:schemeClr val="tx1"/>
                </a:solidFill>
                <a:latin typeface="+mn-lt"/>
                <a:ea typeface="+mn-ea"/>
                <a:cs typeface="+mn-cs"/>
              </a:rPr>
              <a:t>, but when he saw </a:t>
            </a:r>
            <a:r>
              <a:rPr lang="en-US" sz="1200" kern="1200" dirty="0" err="1" smtClean="0">
                <a:solidFill>
                  <a:schemeClr val="tx1"/>
                </a:solidFill>
                <a:latin typeface="+mn-lt"/>
                <a:ea typeface="+mn-ea"/>
                <a:cs typeface="+mn-cs"/>
              </a:rPr>
              <a:t>Jagannath</a:t>
            </a:r>
            <a:r>
              <a:rPr lang="en-US" sz="1200" kern="1200" dirty="0" smtClean="0">
                <a:solidFill>
                  <a:schemeClr val="tx1"/>
                </a:solidFill>
                <a:latin typeface="+mn-lt"/>
                <a:ea typeface="+mn-ea"/>
                <a:cs typeface="+mn-cs"/>
              </a:rPr>
              <a:t> he forgot request</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Residents of Mathura visited-GK had a dream-</a:t>
            </a:r>
            <a:r>
              <a:rPr lang="en-US" sz="1200" kern="1200" dirty="0" err="1" smtClean="0">
                <a:solidFill>
                  <a:schemeClr val="tx1"/>
                </a:solidFill>
                <a:latin typeface="+mn-lt"/>
                <a:ea typeface="+mn-ea"/>
                <a:cs typeface="+mn-cs"/>
              </a:rPr>
              <a:t>Jagannatha</a:t>
            </a:r>
            <a:r>
              <a:rPr lang="en-US" sz="1200" kern="1200" dirty="0" smtClean="0">
                <a:solidFill>
                  <a:schemeClr val="tx1"/>
                </a:solidFill>
                <a:latin typeface="+mn-lt"/>
                <a:ea typeface="+mn-ea"/>
                <a:cs typeface="+mn-cs"/>
              </a:rPr>
              <a:t> said Mathura more dear, Lord Jag said: “Go to Vrindavana”-then got garland from the Deity corroborating order of Lord </a:t>
            </a:r>
            <a:r>
              <a:rPr lang="en-US" sz="1200" kern="1200" dirty="0" err="1" smtClean="0">
                <a:solidFill>
                  <a:schemeClr val="tx1"/>
                </a:solidFill>
                <a:latin typeface="+mn-lt"/>
                <a:ea typeface="+mn-ea"/>
                <a:cs typeface="+mn-cs"/>
              </a:rPr>
              <a:t>Jagannatha</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Mathura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Wandered in </a:t>
            </a:r>
            <a:r>
              <a:rPr lang="en-US" sz="1200" kern="1200" dirty="0" err="1" smtClean="0">
                <a:solidFill>
                  <a:schemeClr val="tx1"/>
                </a:solidFill>
                <a:latin typeface="+mn-lt"/>
                <a:ea typeface="+mn-ea"/>
                <a:cs typeface="+mn-cs"/>
              </a:rPr>
              <a:t>Vrindavan</a:t>
            </a:r>
            <a:r>
              <a:rPr lang="en-US" sz="1200" kern="1200" dirty="0" smtClean="0">
                <a:solidFill>
                  <a:schemeClr val="tx1"/>
                </a:solidFill>
                <a:latin typeface="+mn-lt"/>
                <a:ea typeface="+mn-ea"/>
                <a:cs typeface="+mn-cs"/>
              </a:rPr>
              <a:t> unnoticed by old friends, but was dissatisfied because he could not see “Lord of the Universe” in </a:t>
            </a:r>
            <a:r>
              <a:rPr lang="en-US" sz="1200" kern="1200" dirty="0" err="1" smtClean="0">
                <a:solidFill>
                  <a:schemeClr val="tx1"/>
                </a:solidFill>
                <a:latin typeface="+mn-lt"/>
                <a:ea typeface="+mn-ea"/>
                <a:cs typeface="+mn-cs"/>
              </a:rPr>
              <a:t>Vrindavan</a:t>
            </a:r>
            <a:r>
              <a:rPr lang="en-US" sz="1200" kern="1200" dirty="0" smtClean="0">
                <a:solidFill>
                  <a:schemeClr val="tx1"/>
                </a:solidFill>
                <a:latin typeface="+mn-lt"/>
                <a:ea typeface="+mn-ea"/>
                <a:cs typeface="+mn-cs"/>
              </a:rPr>
              <a:t>; He was not yet purified in vision so could not see Krishna there</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Set off for </a:t>
            </a:r>
            <a:r>
              <a:rPr lang="en-US" sz="1200" kern="1200" dirty="0" err="1" smtClean="0">
                <a:solidFill>
                  <a:schemeClr val="tx1"/>
                </a:solidFill>
                <a:latin typeface="+mn-lt"/>
                <a:ea typeface="+mn-ea"/>
                <a:cs typeface="+mn-cs"/>
              </a:rPr>
              <a:t>Puri</a:t>
            </a:r>
            <a:r>
              <a:rPr lang="en-US" sz="1200" kern="1200" dirty="0" smtClean="0">
                <a:solidFill>
                  <a:schemeClr val="tx1"/>
                </a:solidFill>
                <a:latin typeface="+mn-lt"/>
                <a:ea typeface="+mn-ea"/>
                <a:cs typeface="+mn-cs"/>
              </a:rPr>
              <a:t> again but on the way saw </a:t>
            </a:r>
            <a:r>
              <a:rPr lang="en-US" sz="1200" kern="1200" dirty="0" err="1" smtClean="0">
                <a:solidFill>
                  <a:schemeClr val="tx1"/>
                </a:solidFill>
                <a:latin typeface="+mn-lt"/>
                <a:ea typeface="+mn-ea"/>
                <a:cs typeface="+mn-cs"/>
              </a:rPr>
              <a:t>Brahmanas</a:t>
            </a:r>
            <a:r>
              <a:rPr lang="en-US" sz="1200" kern="1200" dirty="0" smtClean="0">
                <a:solidFill>
                  <a:schemeClr val="tx1"/>
                </a:solidFill>
                <a:latin typeface="+mn-lt"/>
                <a:ea typeface="+mn-ea"/>
                <a:cs typeface="+mn-cs"/>
              </a:rPr>
              <a:t> at the </a:t>
            </a:r>
            <a:r>
              <a:rPr lang="en-US" sz="1200" kern="1200" dirty="0" err="1" smtClean="0">
                <a:solidFill>
                  <a:schemeClr val="tx1"/>
                </a:solidFill>
                <a:latin typeface="+mn-lt"/>
                <a:ea typeface="+mn-ea"/>
                <a:cs typeface="+mn-cs"/>
              </a:rPr>
              <a:t>Ganga</a:t>
            </a:r>
            <a:r>
              <a:rPr lang="en-US" sz="1200" kern="1200" dirty="0" smtClean="0">
                <a:solidFill>
                  <a:schemeClr val="tx1"/>
                </a:solidFill>
                <a:latin typeface="+mn-lt"/>
                <a:ea typeface="+mn-ea"/>
                <a:cs typeface="+mn-cs"/>
              </a:rPr>
              <a:t>; Brahmans talk about </a:t>
            </a:r>
            <a:r>
              <a:rPr lang="en-US" sz="1200" kern="1200" dirty="0" err="1" smtClean="0">
                <a:solidFill>
                  <a:schemeClr val="tx1"/>
                </a:solidFill>
                <a:latin typeface="+mn-lt"/>
                <a:ea typeface="+mn-ea"/>
                <a:cs typeface="+mn-cs"/>
              </a:rPr>
              <a:t>Svarga</a:t>
            </a:r>
            <a:r>
              <a:rPr lang="en-US" sz="1200" kern="1200" dirty="0" smtClean="0">
                <a:solidFill>
                  <a:schemeClr val="tx1"/>
                </a:solidFill>
                <a:latin typeface="+mn-lt"/>
                <a:ea typeface="+mn-ea"/>
                <a:cs typeface="+mn-cs"/>
              </a:rPr>
              <a:t> and also subterranean heaven: In heaven Lord is present as </a:t>
            </a:r>
            <a:r>
              <a:rPr lang="en-US" sz="1200" kern="1200" dirty="0" err="1" smtClean="0">
                <a:solidFill>
                  <a:schemeClr val="tx1"/>
                </a:solidFill>
                <a:latin typeface="+mn-lt"/>
                <a:ea typeface="+mn-ea"/>
                <a:cs typeface="+mn-cs"/>
              </a:rPr>
              <a:t>Vaman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GK chanted his mantra-airplane came-went to heaven</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4F04833-DDC8-4C5A-810F-4EA89C4F974F}"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SVARGA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Saw </a:t>
            </a:r>
            <a:r>
              <a:rPr lang="en-US" sz="1200" kern="1200" dirty="0" err="1" smtClean="0">
                <a:solidFill>
                  <a:schemeClr val="tx1"/>
                </a:solidFill>
                <a:latin typeface="+mn-lt"/>
                <a:ea typeface="+mn-ea"/>
                <a:cs typeface="+mn-cs"/>
              </a:rPr>
              <a:t>Visnu</a:t>
            </a:r>
            <a:r>
              <a:rPr lang="en-US" sz="1200" kern="1200" dirty="0" smtClean="0">
                <a:solidFill>
                  <a:schemeClr val="tx1"/>
                </a:solidFill>
                <a:latin typeface="+mn-lt"/>
                <a:ea typeface="+mn-ea"/>
                <a:cs typeface="+mn-cs"/>
              </a:rPr>
              <a:t>, Garuda, </a:t>
            </a:r>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etc in heaven; </a:t>
            </a:r>
            <a:r>
              <a:rPr lang="en-US" sz="1200" kern="1200" dirty="0" err="1" smtClean="0">
                <a:solidFill>
                  <a:schemeClr val="tx1"/>
                </a:solidFill>
                <a:latin typeface="+mn-lt"/>
                <a:ea typeface="+mn-ea"/>
                <a:cs typeface="+mn-cs"/>
              </a:rPr>
              <a:t>Visnu</a:t>
            </a:r>
            <a:r>
              <a:rPr lang="en-US" sz="1200" kern="1200" dirty="0" smtClean="0">
                <a:solidFill>
                  <a:schemeClr val="tx1"/>
                </a:solidFill>
                <a:latin typeface="+mn-lt"/>
                <a:ea typeface="+mn-ea"/>
                <a:cs typeface="+mn-cs"/>
              </a:rPr>
              <a:t> called out to him-come here-GK wanted to worship Him like Indra did</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Indra violated chastity of Sage’s wife-hid himself-GK appointed as Indra. He continued chanting, lived simply, never forgot Vrindavana (feeling separation) lived simply.</a:t>
            </a:r>
          </a:p>
          <a:p>
            <a:r>
              <a:rPr lang="en-US" sz="1200" kern="1200" dirty="0" err="1" smtClean="0">
                <a:solidFill>
                  <a:schemeClr val="tx1"/>
                </a:solidFill>
                <a:latin typeface="+mn-lt"/>
                <a:ea typeface="+mn-ea"/>
                <a:cs typeface="+mn-cs"/>
              </a:rPr>
              <a:t>Visnu</a:t>
            </a:r>
            <a:r>
              <a:rPr lang="en-US" sz="1200" kern="1200" dirty="0" smtClean="0">
                <a:solidFill>
                  <a:schemeClr val="tx1"/>
                </a:solidFill>
                <a:latin typeface="+mn-lt"/>
                <a:ea typeface="+mn-ea"/>
                <a:cs typeface="+mn-cs"/>
              </a:rPr>
              <a:t> placated GK when he was feeling separation; Sometimes </a:t>
            </a:r>
            <a:r>
              <a:rPr lang="en-US" sz="1200" kern="1200" dirty="0" err="1" smtClean="0">
                <a:solidFill>
                  <a:schemeClr val="tx1"/>
                </a:solidFill>
                <a:latin typeface="+mn-lt"/>
                <a:ea typeface="+mn-ea"/>
                <a:cs typeface="+mn-cs"/>
              </a:rPr>
              <a:t>Visnu</a:t>
            </a:r>
            <a:r>
              <a:rPr lang="en-US" sz="1200" kern="1200" dirty="0" smtClean="0">
                <a:solidFill>
                  <a:schemeClr val="tx1"/>
                </a:solidFill>
                <a:latin typeface="+mn-lt"/>
                <a:ea typeface="+mn-ea"/>
                <a:cs typeface="+mn-cs"/>
              </a:rPr>
              <a:t> disappeared-GK felt more sep-wanted to see </a:t>
            </a:r>
            <a:r>
              <a:rPr lang="en-US" sz="1200" kern="1200" dirty="0" err="1" smtClean="0">
                <a:solidFill>
                  <a:schemeClr val="tx1"/>
                </a:solidFill>
                <a:latin typeface="+mn-lt"/>
                <a:ea typeface="+mn-ea"/>
                <a:cs typeface="+mn-cs"/>
              </a:rPr>
              <a:t>Jagannatha</a:t>
            </a:r>
            <a:r>
              <a:rPr lang="en-US" sz="120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Brighu</a:t>
            </a:r>
            <a:r>
              <a:rPr lang="en-US" sz="1200" kern="1200" dirty="0" smtClean="0">
                <a:solidFill>
                  <a:schemeClr val="tx1"/>
                </a:solidFill>
                <a:latin typeface="+mn-lt"/>
                <a:ea typeface="+mn-ea"/>
                <a:cs typeface="+mn-cs"/>
              </a:rPr>
              <a:t> and sages came one day-demigods and </a:t>
            </a:r>
            <a:r>
              <a:rPr lang="en-US" sz="1200" kern="1200" dirty="0" err="1" smtClean="0">
                <a:solidFill>
                  <a:schemeClr val="tx1"/>
                </a:solidFill>
                <a:latin typeface="+mn-lt"/>
                <a:ea typeface="+mn-ea"/>
                <a:cs typeface="+mn-cs"/>
              </a:rPr>
              <a:t>Visnu</a:t>
            </a:r>
            <a:r>
              <a:rPr lang="en-US" sz="1200" kern="1200" dirty="0" smtClean="0">
                <a:solidFill>
                  <a:schemeClr val="tx1"/>
                </a:solidFill>
                <a:latin typeface="+mn-lt"/>
                <a:ea typeface="+mn-ea"/>
                <a:cs typeface="+mn-cs"/>
              </a:rPr>
              <a:t> worshipped them; GK asked demigods who they were-demigods didn’t reply (envious) so </a:t>
            </a:r>
            <a:r>
              <a:rPr lang="en-US" sz="1200" kern="1200" dirty="0" err="1" smtClean="0">
                <a:solidFill>
                  <a:schemeClr val="tx1"/>
                </a:solidFill>
                <a:latin typeface="+mn-lt"/>
                <a:ea typeface="+mn-ea"/>
                <a:cs typeface="+mn-cs"/>
              </a:rPr>
              <a:t>Brhaspati</a:t>
            </a:r>
            <a:r>
              <a:rPr lang="en-US" sz="1200" kern="1200" dirty="0" smtClean="0">
                <a:solidFill>
                  <a:schemeClr val="tx1"/>
                </a:solidFill>
                <a:latin typeface="+mn-lt"/>
                <a:ea typeface="+mn-ea"/>
                <a:cs typeface="+mn-cs"/>
              </a:rPr>
              <a:t> answered: “They are from </a:t>
            </a:r>
            <a:r>
              <a:rPr lang="en-US" sz="1200" kern="1200" dirty="0" err="1" smtClean="0">
                <a:solidFill>
                  <a:schemeClr val="tx1"/>
                </a:solidFill>
                <a:latin typeface="+mn-lt"/>
                <a:ea typeface="+mn-ea"/>
                <a:cs typeface="+mn-cs"/>
              </a:rPr>
              <a:t>Mahar-loka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prajapatis</a:t>
            </a:r>
            <a:r>
              <a:rPr lang="en-US" sz="1200" kern="1200" dirty="0" smtClean="0">
                <a:solidFill>
                  <a:schemeClr val="tx1"/>
                </a:solidFill>
                <a:latin typeface="+mn-lt"/>
                <a:ea typeface="+mn-ea"/>
                <a:cs typeface="+mn-cs"/>
              </a:rPr>
              <a:t>) and they worship the Lord of Sacrifices”-GK wanted to go there</a:t>
            </a:r>
          </a:p>
        </p:txBody>
      </p:sp>
      <p:sp>
        <p:nvSpPr>
          <p:cNvPr id="4" name="Slide Number Placeholder 3"/>
          <p:cNvSpPr>
            <a:spLocks noGrp="1"/>
          </p:cNvSpPr>
          <p:nvPr>
            <p:ph type="sldNum" sz="quarter" idx="10"/>
          </p:nvPr>
        </p:nvSpPr>
        <p:spPr/>
        <p:txBody>
          <a:bodyPr/>
          <a:lstStyle/>
          <a:p>
            <a:fld id="{B4F04833-DDC8-4C5A-810F-4EA89C4F974F}"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F04833-DDC8-4C5A-810F-4EA89C4F974F}"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err="1" smtClean="0">
                <a:solidFill>
                  <a:schemeClr val="tx1"/>
                </a:solidFill>
                <a:latin typeface="+mn-lt"/>
                <a:ea typeface="+mn-ea"/>
                <a:cs typeface="+mn-cs"/>
              </a:rPr>
              <a:t>Maharloka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Lord of Sacrifices enjoying offerings in the fire; Lord gave GK His remnants, sages offered GK </a:t>
            </a:r>
            <a:r>
              <a:rPr lang="en-US" sz="1200" kern="1200" dirty="0" err="1" smtClean="0">
                <a:solidFill>
                  <a:schemeClr val="tx1"/>
                </a:solidFill>
                <a:latin typeface="+mn-lt"/>
                <a:ea typeface="+mn-ea"/>
                <a:cs typeface="+mn-cs"/>
              </a:rPr>
              <a:t>brahmana</a:t>
            </a:r>
            <a:r>
              <a:rPr lang="en-US" sz="1200" kern="1200" dirty="0" smtClean="0">
                <a:solidFill>
                  <a:schemeClr val="tx1"/>
                </a:solidFill>
                <a:latin typeface="+mn-lt"/>
                <a:ea typeface="+mn-ea"/>
                <a:cs typeface="+mn-cs"/>
              </a:rPr>
              <a:t> status but GK refused wanted to remain </a:t>
            </a:r>
            <a:r>
              <a:rPr lang="en-US" sz="1200" kern="1200" dirty="0" err="1" smtClean="0">
                <a:solidFill>
                  <a:schemeClr val="tx1"/>
                </a:solidFill>
                <a:latin typeface="+mn-lt"/>
                <a:ea typeface="+mn-ea"/>
                <a:cs typeface="+mn-cs"/>
              </a:rPr>
              <a:t>Vaisnava</a:t>
            </a:r>
            <a:r>
              <a:rPr lang="en-US" sz="1200" kern="1200" dirty="0" smtClean="0">
                <a:solidFill>
                  <a:schemeClr val="tx1"/>
                </a:solidFill>
                <a:latin typeface="+mn-lt"/>
                <a:ea typeface="+mn-ea"/>
                <a:cs typeface="+mn-cs"/>
              </a:rPr>
              <a:t> servant. Lord disappeared between sacrifices-GK great pain during Brahma’s night-no sacrifices and no Lord; He wanted to go to </a:t>
            </a:r>
            <a:r>
              <a:rPr lang="en-US" sz="1200" kern="1200" dirty="0" err="1" smtClean="0">
                <a:solidFill>
                  <a:schemeClr val="tx1"/>
                </a:solidFill>
                <a:latin typeface="+mn-lt"/>
                <a:ea typeface="+mn-ea"/>
                <a:cs typeface="+mn-cs"/>
              </a:rPr>
              <a:t>Puri</a:t>
            </a:r>
            <a:r>
              <a:rPr lang="en-US" sz="1200" kern="1200" dirty="0" smtClean="0">
                <a:solidFill>
                  <a:schemeClr val="tx1"/>
                </a:solidFill>
                <a:latin typeface="+mn-lt"/>
                <a:ea typeface="+mn-ea"/>
                <a:cs typeface="+mn-cs"/>
              </a:rPr>
              <a:t> and see Vraja again</a:t>
            </a:r>
          </a:p>
          <a:p>
            <a:r>
              <a:rPr lang="en-US" sz="1200" kern="1200" dirty="0" smtClean="0">
                <a:solidFill>
                  <a:schemeClr val="tx1"/>
                </a:solidFill>
                <a:latin typeface="+mn-lt"/>
                <a:ea typeface="+mn-ea"/>
                <a:cs typeface="+mn-cs"/>
              </a:rPr>
              <a:t>GK in great pain, Lord appeared during sacrifice to pacify him; One day little boy (</a:t>
            </a:r>
            <a:r>
              <a:rPr lang="en-US" sz="1200" kern="1200" dirty="0" err="1" smtClean="0">
                <a:solidFill>
                  <a:schemeClr val="tx1"/>
                </a:solidFill>
                <a:latin typeface="+mn-lt"/>
                <a:ea typeface="+mn-ea"/>
                <a:cs typeface="+mn-cs"/>
              </a:rPr>
              <a:t>Sanat</a:t>
            </a:r>
            <a:r>
              <a:rPr lang="en-US" sz="1200" kern="1200" dirty="0" smtClean="0">
                <a:solidFill>
                  <a:schemeClr val="tx1"/>
                </a:solidFill>
                <a:latin typeface="+mn-lt"/>
                <a:ea typeface="+mn-ea"/>
                <a:cs typeface="+mn-cs"/>
              </a:rPr>
              <a:t> Kumar) appeared-sages worshipped him-explained lives in </a:t>
            </a:r>
            <a:r>
              <a:rPr lang="en-US" sz="1200" kern="1200" dirty="0" err="1" smtClean="0">
                <a:solidFill>
                  <a:schemeClr val="tx1"/>
                </a:solidFill>
                <a:latin typeface="+mn-lt"/>
                <a:ea typeface="+mn-ea"/>
                <a:cs typeface="+mn-cs"/>
              </a:rPr>
              <a:t>Tapo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loka</a:t>
            </a:r>
            <a:r>
              <a:rPr lang="en-US" sz="1200" kern="1200" dirty="0" smtClean="0">
                <a:solidFill>
                  <a:schemeClr val="tx1"/>
                </a:solidFill>
                <a:latin typeface="+mn-lt"/>
                <a:ea typeface="+mn-ea"/>
                <a:cs typeface="+mn-cs"/>
              </a:rPr>
              <a:t> (everyone celibate)</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TAPOLOKA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GK saw the 4 </a:t>
            </a:r>
            <a:r>
              <a:rPr lang="en-US" sz="1200" kern="1200" dirty="0" err="1" smtClean="0">
                <a:solidFill>
                  <a:schemeClr val="tx1"/>
                </a:solidFill>
                <a:latin typeface="+mn-lt"/>
                <a:ea typeface="+mn-ea"/>
                <a:cs typeface="+mn-cs"/>
              </a:rPr>
              <a:t>Kumaras</a:t>
            </a:r>
            <a:r>
              <a:rPr lang="en-US" sz="1200" kern="1200" dirty="0" smtClean="0">
                <a:solidFill>
                  <a:schemeClr val="tx1"/>
                </a:solidFill>
                <a:latin typeface="+mn-lt"/>
                <a:ea typeface="+mn-ea"/>
                <a:cs typeface="+mn-cs"/>
              </a:rPr>
              <a:t>-attracted by them; GK looked for the Lord but could not find, sages did not answer his questions-silent (meditation); GK kept chanting-</a:t>
            </a:r>
            <a:r>
              <a:rPr lang="en-US" sz="1200" kern="1200" dirty="0" err="1" smtClean="0">
                <a:solidFill>
                  <a:schemeClr val="tx1"/>
                </a:solidFill>
                <a:latin typeface="+mn-lt"/>
                <a:ea typeface="+mn-ea"/>
                <a:cs typeface="+mn-cs"/>
              </a:rPr>
              <a:t>Pippalayana</a:t>
            </a:r>
            <a:r>
              <a:rPr lang="en-US" sz="1200" kern="1200" dirty="0" smtClean="0">
                <a:solidFill>
                  <a:schemeClr val="tx1"/>
                </a:solidFill>
                <a:latin typeface="+mn-lt"/>
                <a:ea typeface="+mn-ea"/>
                <a:cs typeface="+mn-cs"/>
              </a:rPr>
              <a:t> asked GK why he wanted to go to </a:t>
            </a:r>
            <a:r>
              <a:rPr lang="en-US" sz="1200" kern="1200" dirty="0" err="1" smtClean="0">
                <a:solidFill>
                  <a:schemeClr val="tx1"/>
                </a:solidFill>
                <a:latin typeface="+mn-lt"/>
                <a:ea typeface="+mn-ea"/>
                <a:cs typeface="+mn-cs"/>
              </a:rPr>
              <a:t>Puri</a:t>
            </a:r>
            <a:r>
              <a:rPr lang="en-US" sz="1200" kern="1200" dirty="0" smtClean="0">
                <a:solidFill>
                  <a:schemeClr val="tx1"/>
                </a:solidFill>
                <a:latin typeface="+mn-lt"/>
                <a:ea typeface="+mn-ea"/>
                <a:cs typeface="+mn-cs"/>
              </a:rPr>
              <a:t>. “Just meditate” and you can see Him, Chief of 9 processes is </a:t>
            </a:r>
            <a:r>
              <a:rPr lang="en-US" sz="1200" kern="1200" dirty="0" err="1" smtClean="0">
                <a:solidFill>
                  <a:schemeClr val="tx1"/>
                </a:solidFill>
                <a:latin typeface="+mn-lt"/>
                <a:ea typeface="+mn-ea"/>
                <a:cs typeface="+mn-cs"/>
              </a:rPr>
              <a:t>smarana</a:t>
            </a:r>
            <a:r>
              <a:rPr lang="en-US" sz="1200" kern="1200" dirty="0" smtClean="0">
                <a:solidFill>
                  <a:schemeClr val="tx1"/>
                </a:solidFill>
                <a:latin typeface="+mn-lt"/>
                <a:ea typeface="+mn-ea"/>
                <a:cs typeface="+mn-cs"/>
              </a:rPr>
              <a:t> (remembrance). If you want to see the Lord, and can’t focus go to </a:t>
            </a:r>
            <a:r>
              <a:rPr lang="en-US" sz="1200" kern="1200" dirty="0" err="1" smtClean="0">
                <a:solidFill>
                  <a:schemeClr val="tx1"/>
                </a:solidFill>
                <a:latin typeface="+mn-lt"/>
                <a:ea typeface="+mn-ea"/>
                <a:cs typeface="+mn-cs"/>
              </a:rPr>
              <a:t>Gandhamadana</a:t>
            </a:r>
            <a:r>
              <a:rPr lang="en-US" sz="1200" kern="1200" dirty="0" smtClean="0">
                <a:solidFill>
                  <a:schemeClr val="tx1"/>
                </a:solidFill>
                <a:latin typeface="+mn-lt"/>
                <a:ea typeface="+mn-ea"/>
                <a:cs typeface="+mn-cs"/>
              </a:rPr>
              <a:t> Hill to see Nara </a:t>
            </a:r>
            <a:r>
              <a:rPr lang="en-US" sz="1200" kern="1200" dirty="0" err="1" smtClean="0">
                <a:solidFill>
                  <a:schemeClr val="tx1"/>
                </a:solidFill>
                <a:latin typeface="+mn-lt"/>
                <a:ea typeface="+mn-ea"/>
                <a:cs typeface="+mn-cs"/>
              </a:rPr>
              <a:t>Narayana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GK was eager, but then the 4 </a:t>
            </a:r>
            <a:r>
              <a:rPr lang="en-US" sz="1200" kern="1200" dirty="0" err="1" smtClean="0">
                <a:solidFill>
                  <a:schemeClr val="tx1"/>
                </a:solidFill>
                <a:latin typeface="+mn-lt"/>
                <a:ea typeface="+mn-ea"/>
                <a:cs typeface="+mn-cs"/>
              </a:rPr>
              <a:t>Kumaras</a:t>
            </a:r>
            <a:r>
              <a:rPr lang="en-US" sz="1200" kern="1200" dirty="0" smtClean="0">
                <a:solidFill>
                  <a:schemeClr val="tx1"/>
                </a:solidFill>
                <a:latin typeface="+mn-lt"/>
                <a:ea typeface="+mn-ea"/>
                <a:cs typeface="+mn-cs"/>
              </a:rPr>
              <a:t> showed him many forms of the Lord by assuming different forms. GK begged forgiveness-they touched his head-attained trance</a:t>
            </a:r>
          </a:p>
          <a:p>
            <a:r>
              <a:rPr lang="en-US" sz="1200" kern="1200" dirty="0" err="1" smtClean="0">
                <a:solidFill>
                  <a:schemeClr val="tx1"/>
                </a:solidFill>
                <a:latin typeface="+mn-lt"/>
                <a:ea typeface="+mn-ea"/>
                <a:cs typeface="+mn-cs"/>
              </a:rPr>
              <a:t>Japa</a:t>
            </a:r>
            <a:r>
              <a:rPr lang="en-US" sz="1200" kern="1200" dirty="0" smtClean="0">
                <a:solidFill>
                  <a:schemeClr val="tx1"/>
                </a:solidFill>
                <a:latin typeface="+mn-lt"/>
                <a:ea typeface="+mn-ea"/>
                <a:cs typeface="+mn-cs"/>
              </a:rPr>
              <a:t> improved-but mind still agitated by thoughts of Vraja. Sometimes in trance GK was unable to see Lord or chant so he was disturbed. Sometimes sages in </a:t>
            </a:r>
            <a:r>
              <a:rPr lang="en-US" sz="1200" kern="1200" dirty="0" err="1" smtClean="0">
                <a:solidFill>
                  <a:schemeClr val="tx1"/>
                </a:solidFill>
                <a:latin typeface="+mn-lt"/>
                <a:ea typeface="+mn-ea"/>
                <a:cs typeface="+mn-cs"/>
              </a:rPr>
              <a:t>Tapoloka</a:t>
            </a:r>
            <a:r>
              <a:rPr lang="en-US" sz="1200" kern="1200" dirty="0" smtClean="0">
                <a:solidFill>
                  <a:schemeClr val="tx1"/>
                </a:solidFill>
                <a:latin typeface="+mn-lt"/>
                <a:ea typeface="+mn-ea"/>
                <a:cs typeface="+mn-cs"/>
              </a:rPr>
              <a:t> would assume form of the Lord by intense meditation</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form of the Lord in the heart seen in meditation</a:t>
            </a:r>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Brahma visited </a:t>
            </a:r>
            <a:r>
              <a:rPr lang="en-US" sz="1200" kern="1200" dirty="0" err="1" smtClean="0">
                <a:solidFill>
                  <a:schemeClr val="tx1"/>
                </a:solidFill>
                <a:latin typeface="+mn-lt"/>
                <a:ea typeface="+mn-ea"/>
                <a:cs typeface="+mn-cs"/>
              </a:rPr>
              <a:t>Tapoloka</a:t>
            </a:r>
            <a:r>
              <a:rPr lang="en-US" sz="1200" kern="1200" dirty="0" smtClean="0">
                <a:solidFill>
                  <a:schemeClr val="tx1"/>
                </a:solidFill>
                <a:latin typeface="+mn-lt"/>
                <a:ea typeface="+mn-ea"/>
                <a:cs typeface="+mn-cs"/>
              </a:rPr>
              <a:t>, he was worshipped-GK did not recognize him; The sages described </a:t>
            </a:r>
            <a:r>
              <a:rPr lang="en-US" sz="1200" kern="1200" dirty="0" err="1" smtClean="0">
                <a:solidFill>
                  <a:schemeClr val="tx1"/>
                </a:solidFill>
                <a:latin typeface="+mn-lt"/>
                <a:ea typeface="+mn-ea"/>
                <a:cs typeface="+mn-cs"/>
              </a:rPr>
              <a:t>Satyaloka</a:t>
            </a:r>
            <a:r>
              <a:rPr lang="en-US" sz="1200" kern="1200" dirty="0" smtClean="0">
                <a:solidFill>
                  <a:schemeClr val="tx1"/>
                </a:solidFill>
                <a:latin typeface="+mn-lt"/>
                <a:ea typeface="+mn-ea"/>
                <a:cs typeface="+mn-cs"/>
              </a:rPr>
              <a:t>, Lord Brahma’s abode where </a:t>
            </a:r>
            <a:r>
              <a:rPr lang="en-US" sz="1200" kern="1200" dirty="0" err="1" smtClean="0">
                <a:solidFill>
                  <a:schemeClr val="tx1"/>
                </a:solidFill>
                <a:latin typeface="+mn-lt"/>
                <a:ea typeface="+mn-ea"/>
                <a:cs typeface="+mn-cs"/>
              </a:rPr>
              <a:t>Visnu</a:t>
            </a:r>
            <a:r>
              <a:rPr lang="en-US" sz="1200" kern="1200" dirty="0" smtClean="0">
                <a:solidFill>
                  <a:schemeClr val="tx1"/>
                </a:solidFill>
                <a:latin typeface="+mn-lt"/>
                <a:ea typeface="+mn-ea"/>
                <a:cs typeface="+mn-cs"/>
              </a:rPr>
              <a:t> is always present on special </a:t>
            </a:r>
            <a:r>
              <a:rPr lang="en-US" sz="1200" kern="1200" dirty="0" err="1" smtClean="0">
                <a:solidFill>
                  <a:schemeClr val="tx1"/>
                </a:solidFill>
                <a:latin typeface="+mn-lt"/>
                <a:ea typeface="+mn-ea"/>
                <a:cs typeface="+mn-cs"/>
              </a:rPr>
              <a:t>Vaikuntha</a:t>
            </a:r>
            <a:r>
              <a:rPr lang="en-US" sz="1200" kern="1200" dirty="0" smtClean="0">
                <a:solidFill>
                  <a:schemeClr val="tx1"/>
                </a:solidFill>
                <a:latin typeface="+mn-lt"/>
                <a:ea typeface="+mn-ea"/>
                <a:cs typeface="+mn-cs"/>
              </a:rPr>
              <a:t> planet</a:t>
            </a:r>
          </a:p>
          <a:p>
            <a:r>
              <a:rPr lang="en-US" sz="1200" kern="1200" dirty="0" smtClean="0">
                <a:solidFill>
                  <a:schemeClr val="tx1"/>
                </a:solidFill>
                <a:latin typeface="+mn-lt"/>
                <a:ea typeface="+mn-ea"/>
                <a:cs typeface="+mn-cs"/>
              </a:rPr>
              <a:t>Lord as </a:t>
            </a:r>
            <a:r>
              <a:rPr lang="en-US" sz="1200" kern="1200" dirty="0" err="1" smtClean="0">
                <a:solidFill>
                  <a:schemeClr val="tx1"/>
                </a:solidFill>
                <a:latin typeface="+mn-lt"/>
                <a:ea typeface="+mn-ea"/>
                <a:cs typeface="+mn-cs"/>
              </a:rPr>
              <a:t>Mahapurusa</a:t>
            </a:r>
            <a:r>
              <a:rPr lang="en-US" sz="1200" kern="1200" dirty="0" smtClean="0">
                <a:solidFill>
                  <a:schemeClr val="tx1"/>
                </a:solidFill>
                <a:latin typeface="+mn-lt"/>
                <a:ea typeface="+mn-ea"/>
                <a:cs typeface="+mn-cs"/>
              </a:rPr>
              <a:t> (thousands of heads). </a:t>
            </a:r>
            <a:r>
              <a:rPr lang="en-US" sz="1200" kern="1200" dirty="0" err="1" smtClean="0">
                <a:solidFill>
                  <a:schemeClr val="tx1"/>
                </a:solidFill>
                <a:latin typeface="+mn-lt"/>
                <a:ea typeface="+mn-ea"/>
                <a:cs typeface="+mn-cs"/>
              </a:rPr>
              <a:t>Gopa</a:t>
            </a:r>
            <a:r>
              <a:rPr lang="en-US" sz="1200" kern="1200" baseline="0" dirty="0" smtClean="0">
                <a:solidFill>
                  <a:schemeClr val="tx1"/>
                </a:solidFill>
                <a:latin typeface="+mn-lt"/>
                <a:ea typeface="+mn-ea"/>
                <a:cs typeface="+mn-cs"/>
              </a:rPr>
              <a:t> Kumara wants to go to </a:t>
            </a:r>
            <a:r>
              <a:rPr lang="en-US" sz="1200" kern="1200" baseline="0" dirty="0" err="1" smtClean="0">
                <a:solidFill>
                  <a:schemeClr val="tx1"/>
                </a:solidFill>
                <a:latin typeface="+mn-lt"/>
                <a:ea typeface="+mn-ea"/>
                <a:cs typeface="+mn-cs"/>
              </a:rPr>
              <a:t>Satyaloka</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err="1" smtClean="0">
                <a:solidFill>
                  <a:schemeClr val="tx1"/>
                </a:solidFill>
                <a:latin typeface="+mn-lt"/>
                <a:ea typeface="+mn-ea"/>
                <a:cs typeface="+mn-cs"/>
              </a:rPr>
              <a:t>Satyaloka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GK saw the </a:t>
            </a:r>
            <a:r>
              <a:rPr lang="en-US" sz="1200" kern="1200" dirty="0" err="1" smtClean="0">
                <a:solidFill>
                  <a:schemeClr val="tx1"/>
                </a:solidFill>
                <a:latin typeface="+mn-lt"/>
                <a:ea typeface="+mn-ea"/>
                <a:cs typeface="+mn-cs"/>
              </a:rPr>
              <a:t>Mahapurusa</a:t>
            </a:r>
            <a:r>
              <a:rPr lang="en-US" sz="1200" kern="1200" dirty="0" smtClean="0">
                <a:solidFill>
                  <a:schemeClr val="tx1"/>
                </a:solidFill>
                <a:latin typeface="+mn-lt"/>
                <a:ea typeface="+mn-ea"/>
                <a:cs typeface="+mn-cs"/>
              </a:rPr>
              <a:t> with </a:t>
            </a:r>
            <a:r>
              <a:rPr lang="en-US" sz="1200" kern="1200" dirty="0" err="1" smtClean="0">
                <a:solidFill>
                  <a:schemeClr val="tx1"/>
                </a:solidFill>
                <a:latin typeface="+mn-lt"/>
                <a:ea typeface="+mn-ea"/>
                <a:cs typeface="+mn-cs"/>
              </a:rPr>
              <a:t>Laksmi</a:t>
            </a:r>
            <a:r>
              <a:rPr lang="en-US" sz="1200" kern="1200" dirty="0" smtClean="0">
                <a:solidFill>
                  <a:schemeClr val="tx1"/>
                </a:solidFill>
                <a:latin typeface="+mn-lt"/>
                <a:ea typeface="+mn-ea"/>
                <a:cs typeface="+mn-cs"/>
              </a:rPr>
              <a:t>, etc. the Lord was instructing Brahma on devotional service. GK fainted in ecstasy, </a:t>
            </a:r>
            <a:r>
              <a:rPr lang="en-US" sz="1200" kern="1200" dirty="0" err="1" smtClean="0">
                <a:solidFill>
                  <a:schemeClr val="tx1"/>
                </a:solidFill>
                <a:latin typeface="+mn-lt"/>
                <a:ea typeface="+mn-ea"/>
                <a:cs typeface="+mn-cs"/>
              </a:rPr>
              <a:t>Laksmi</a:t>
            </a:r>
            <a:r>
              <a:rPr lang="en-US" sz="1200" kern="1200" dirty="0" smtClean="0">
                <a:solidFill>
                  <a:schemeClr val="tx1"/>
                </a:solidFill>
                <a:latin typeface="+mn-lt"/>
                <a:ea typeface="+mn-ea"/>
                <a:cs typeface="+mn-cs"/>
              </a:rPr>
              <a:t> picked him up and brought him to the Lord</a:t>
            </a:r>
          </a:p>
          <a:p>
            <a:r>
              <a:rPr lang="en-US" sz="1200" kern="1200" dirty="0" smtClean="0">
                <a:solidFill>
                  <a:schemeClr val="tx1"/>
                </a:solidFill>
                <a:latin typeface="+mn-lt"/>
                <a:ea typeface="+mn-ea"/>
                <a:cs typeface="+mn-cs"/>
              </a:rPr>
              <a:t>Lord took rest, and Brahma did his service of creation; GK stayed and saw at the end of the day Brahma would go to sleep with the Lord. Sages would glorify the Lord while he was sleeping. Lord would sometimes travel elsewhere-GK felt great separation</a:t>
            </a:r>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smtClean="0">
                <a:solidFill>
                  <a:schemeClr val="tx1"/>
                </a:solidFill>
                <a:latin typeface="+mn-lt"/>
                <a:ea typeface="+mn-ea"/>
                <a:cs typeface="+mn-cs"/>
              </a:rPr>
              <a:t>One day Brahma touched some foam that came from past devastation-demon appeared-Brahma ran away</a:t>
            </a:r>
          </a:p>
          <a:p>
            <a:r>
              <a:rPr lang="en-US" sz="1200" kern="1200" dirty="0" err="1" smtClean="0">
                <a:solidFill>
                  <a:schemeClr val="tx1"/>
                </a:solidFill>
                <a:latin typeface="+mn-lt"/>
                <a:ea typeface="+mn-ea"/>
                <a:cs typeface="+mn-cs"/>
              </a:rPr>
              <a:t>Visnu</a:t>
            </a:r>
            <a:r>
              <a:rPr lang="en-US" sz="1200" kern="1200" dirty="0" smtClean="0">
                <a:solidFill>
                  <a:schemeClr val="tx1"/>
                </a:solidFill>
                <a:latin typeface="+mn-lt"/>
                <a:ea typeface="+mn-ea"/>
                <a:cs typeface="+mn-cs"/>
              </a:rPr>
              <a:t> killed demon but Brahma would not come back (scared)-Lord appointed GK as Brahma</a:t>
            </a:r>
          </a:p>
        </p:txBody>
      </p:sp>
      <p:sp>
        <p:nvSpPr>
          <p:cNvPr id="4" name="Slide Number Placeholder 3"/>
          <p:cNvSpPr>
            <a:spLocks noGrp="1"/>
          </p:cNvSpPr>
          <p:nvPr>
            <p:ph type="sldNum" sz="quarter" idx="10"/>
          </p:nvPr>
        </p:nvSpPr>
        <p:spPr/>
        <p:txBody>
          <a:bodyPr/>
          <a:lstStyle/>
          <a:p>
            <a:fld id="{B4F04833-DDC8-4C5A-810F-4EA89C4F974F}"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smtClean="0">
                <a:solidFill>
                  <a:schemeClr val="tx1"/>
                </a:solidFill>
                <a:latin typeface="+mn-lt"/>
                <a:ea typeface="+mn-ea"/>
                <a:cs typeface="+mn-cs"/>
              </a:rPr>
              <a:t>GK flooded the universe with pure devotional service</a:t>
            </a:r>
          </a:p>
          <a:p>
            <a:r>
              <a:rPr lang="en-US" sz="1200" kern="1200" dirty="0" smtClean="0">
                <a:solidFill>
                  <a:schemeClr val="tx1"/>
                </a:solidFill>
                <a:latin typeface="+mn-lt"/>
                <a:ea typeface="+mn-ea"/>
                <a:cs typeface="+mn-cs"/>
              </a:rPr>
              <a:t>But he had many anxieties of management, could not enjoy devotional service as before</a:t>
            </a:r>
          </a:p>
          <a:p>
            <a:r>
              <a:rPr lang="en-US" sz="1200" kern="1200" dirty="0" smtClean="0">
                <a:solidFill>
                  <a:schemeClr val="tx1"/>
                </a:solidFill>
                <a:latin typeface="+mn-lt"/>
                <a:ea typeface="+mn-ea"/>
                <a:cs typeface="+mn-cs"/>
              </a:rPr>
              <a:t>Heard that he would have to die after some time-chanted and remembered </a:t>
            </a:r>
            <a:r>
              <a:rPr lang="en-US" sz="1200" kern="1200" dirty="0" err="1" smtClean="0">
                <a:solidFill>
                  <a:schemeClr val="tx1"/>
                </a:solidFill>
                <a:latin typeface="+mn-lt"/>
                <a:ea typeface="+mn-ea"/>
                <a:cs typeface="+mn-cs"/>
              </a:rPr>
              <a:t>Vraja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Heard residents of </a:t>
            </a:r>
            <a:r>
              <a:rPr lang="en-US" sz="1200" kern="1200" dirty="0" err="1" smtClean="0">
                <a:solidFill>
                  <a:schemeClr val="tx1"/>
                </a:solidFill>
                <a:latin typeface="+mn-lt"/>
                <a:ea typeface="+mn-ea"/>
                <a:cs typeface="+mn-cs"/>
              </a:rPr>
              <a:t>Brahmaloka</a:t>
            </a:r>
            <a:r>
              <a:rPr lang="en-US" sz="1200" kern="1200" dirty="0" smtClean="0">
                <a:solidFill>
                  <a:schemeClr val="tx1"/>
                </a:solidFill>
                <a:latin typeface="+mn-lt"/>
                <a:ea typeface="+mn-ea"/>
                <a:cs typeface="+mn-cs"/>
              </a:rPr>
              <a:t> glorify someone on the earth who became liberated</a:t>
            </a:r>
          </a:p>
          <a:p>
            <a:r>
              <a:rPr lang="en-US" sz="1200" kern="1200" dirty="0" smtClean="0">
                <a:solidFill>
                  <a:schemeClr val="tx1"/>
                </a:solidFill>
                <a:latin typeface="+mn-lt"/>
                <a:ea typeface="+mn-ea"/>
                <a:cs typeface="+mn-cs"/>
              </a:rPr>
              <a:t>He asked them about liberation</a:t>
            </a:r>
          </a:p>
          <a:p>
            <a:endParaRPr lang="en-US" sz="1200" kern="1200" dirty="0" smtClean="0">
              <a:solidFill>
                <a:schemeClr val="tx1"/>
              </a:solidFill>
              <a:latin typeface="+mn-lt"/>
              <a:ea typeface="+mn-ea"/>
              <a:cs typeface="+mn-cs"/>
            </a:endParaRPr>
          </a:p>
          <a:p>
            <a:endParaRPr lang="en-ZA"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36</a:t>
            </a:fld>
            <a:endParaRPr lang="en-US"/>
          </a:p>
        </p:txBody>
      </p:sp>
    </p:spTree>
    <p:extLst>
      <p:ext uri="{BB962C8B-B14F-4D97-AF65-F5344CB8AC3E}">
        <p14:creationId xmlns:p14="http://schemas.microsoft.com/office/powerpoint/2010/main" xmlns="" val="40276874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err="1" smtClean="0">
                <a:solidFill>
                  <a:schemeClr val="tx1"/>
                </a:solidFill>
                <a:latin typeface="+mn-lt"/>
                <a:ea typeface="+mn-ea"/>
                <a:cs typeface="+mn-cs"/>
              </a:rPr>
              <a:t>Godesses</a:t>
            </a:r>
            <a:r>
              <a:rPr lang="en-US" sz="1200" kern="1200" dirty="0" smtClean="0">
                <a:solidFill>
                  <a:schemeClr val="tx1"/>
                </a:solidFill>
                <a:latin typeface="+mn-lt"/>
                <a:ea typeface="+mn-ea"/>
                <a:cs typeface="+mn-cs"/>
              </a:rPr>
              <a:t> of </a:t>
            </a:r>
            <a:r>
              <a:rPr lang="en-US" sz="1200" kern="1200" dirty="0" err="1" smtClean="0">
                <a:solidFill>
                  <a:schemeClr val="tx1"/>
                </a:solidFill>
                <a:latin typeface="+mn-lt"/>
                <a:ea typeface="+mn-ea"/>
                <a:cs typeface="+mn-cs"/>
              </a:rPr>
              <a:t>Upanisads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Srutis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Smritis</a:t>
            </a:r>
            <a:r>
              <a:rPr lang="en-US" sz="1200" kern="1200" dirty="0" smtClean="0">
                <a:solidFill>
                  <a:schemeClr val="tx1"/>
                </a:solidFill>
                <a:latin typeface="+mn-lt"/>
                <a:ea typeface="+mn-ea"/>
                <a:cs typeface="+mn-cs"/>
              </a:rPr>
              <a:t> answered that liberation is attained by knowledge</a:t>
            </a:r>
          </a:p>
          <a:p>
            <a:r>
              <a:rPr lang="en-US" sz="1200" kern="1200" dirty="0" smtClean="0">
                <a:solidFill>
                  <a:schemeClr val="tx1"/>
                </a:solidFill>
                <a:latin typeface="+mn-lt"/>
                <a:ea typeface="+mn-ea"/>
                <a:cs typeface="+mn-cs"/>
              </a:rPr>
              <a:t>Some </a:t>
            </a:r>
            <a:r>
              <a:rPr lang="en-US" sz="1200" kern="1200" dirty="0" err="1" smtClean="0">
                <a:solidFill>
                  <a:schemeClr val="tx1"/>
                </a:solidFill>
                <a:latin typeface="+mn-lt"/>
                <a:ea typeface="+mn-ea"/>
                <a:cs typeface="+mn-cs"/>
              </a:rPr>
              <a:t>Puranas</a:t>
            </a:r>
            <a:r>
              <a:rPr lang="en-US" sz="1200" kern="1200" dirty="0" smtClean="0">
                <a:solidFill>
                  <a:schemeClr val="tx1"/>
                </a:solidFill>
                <a:latin typeface="+mn-lt"/>
                <a:ea typeface="+mn-ea"/>
                <a:cs typeface="+mn-cs"/>
              </a:rPr>
              <a:t> and Agamas said liberation is </a:t>
            </a:r>
            <a:r>
              <a:rPr lang="en-US" sz="1200" kern="1200" dirty="0" err="1" smtClean="0">
                <a:solidFill>
                  <a:schemeClr val="tx1"/>
                </a:solidFill>
                <a:latin typeface="+mn-lt"/>
                <a:ea typeface="+mn-ea"/>
                <a:cs typeface="+mn-cs"/>
              </a:rPr>
              <a:t>aquired</a:t>
            </a:r>
            <a:r>
              <a:rPr lang="en-US" sz="1200" kern="1200" dirty="0" smtClean="0">
                <a:solidFill>
                  <a:schemeClr val="tx1"/>
                </a:solidFill>
                <a:latin typeface="+mn-lt"/>
                <a:ea typeface="+mn-ea"/>
                <a:cs typeface="+mn-cs"/>
              </a:rPr>
              <a:t> easily by devotion service, knowledge is hard to get</a:t>
            </a:r>
          </a:p>
          <a:p>
            <a:r>
              <a:rPr lang="en-US" sz="1200" kern="1200" dirty="0" err="1" smtClean="0">
                <a:solidFill>
                  <a:schemeClr val="tx1"/>
                </a:solidFill>
                <a:latin typeface="+mn-lt"/>
                <a:ea typeface="+mn-ea"/>
                <a:cs typeface="+mn-cs"/>
              </a:rPr>
              <a:t>Srutis</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Smrtis</a:t>
            </a:r>
            <a:r>
              <a:rPr lang="en-US" sz="1200" kern="1200" dirty="0" smtClean="0">
                <a:solidFill>
                  <a:schemeClr val="tx1"/>
                </a:solidFill>
                <a:latin typeface="+mn-lt"/>
                <a:ea typeface="+mn-ea"/>
                <a:cs typeface="+mn-cs"/>
              </a:rPr>
              <a:t> agreed</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4F04833-DDC8-4C5A-810F-4EA89C4F974F}" type="slidenum">
              <a:rPr lang="en-US" smtClean="0"/>
              <a:pPr/>
              <a:t>37</a:t>
            </a:fld>
            <a:endParaRPr lang="en-US"/>
          </a:p>
        </p:txBody>
      </p:sp>
    </p:spTree>
    <p:extLst>
      <p:ext uri="{BB962C8B-B14F-4D97-AF65-F5344CB8AC3E}">
        <p14:creationId xmlns:p14="http://schemas.microsoft.com/office/powerpoint/2010/main" xmlns="" val="10406199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Conclusion: Liberation is discussed in Vedas only to get people to avoid it.</a:t>
            </a:r>
          </a:p>
          <a:p>
            <a:r>
              <a:rPr lang="en-US" sz="1200" kern="1200" dirty="0" smtClean="0">
                <a:solidFill>
                  <a:schemeClr val="tx1"/>
                </a:solidFill>
                <a:latin typeface="+mn-lt"/>
                <a:ea typeface="+mn-ea"/>
                <a:cs typeface="+mn-cs"/>
              </a:rPr>
              <a:t>Happiness from liberation is like the happiness of not being sick, or deep sleep, Liberation achieved by </a:t>
            </a:r>
            <a:r>
              <a:rPr lang="en-US" sz="1200" kern="1200" dirty="0" err="1" smtClean="0">
                <a:solidFill>
                  <a:schemeClr val="tx1"/>
                </a:solidFill>
                <a:latin typeface="+mn-lt"/>
                <a:ea typeface="+mn-ea"/>
                <a:cs typeface="+mn-cs"/>
              </a:rPr>
              <a:t>Namabhasa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Happiness that comes from knowing the soul is meager</a:t>
            </a:r>
          </a:p>
          <a:p>
            <a:r>
              <a:rPr lang="en-US" sz="1200" kern="1200" dirty="0" err="1" smtClean="0">
                <a:solidFill>
                  <a:schemeClr val="tx1"/>
                </a:solidFill>
                <a:latin typeface="+mn-lt"/>
                <a:ea typeface="+mn-ea"/>
                <a:cs typeface="+mn-cs"/>
              </a:rPr>
              <a:t>Jivas</a:t>
            </a:r>
            <a:r>
              <a:rPr lang="en-US" sz="1200" kern="1200" dirty="0" smtClean="0">
                <a:solidFill>
                  <a:schemeClr val="tx1"/>
                </a:solidFill>
                <a:latin typeface="+mn-lt"/>
                <a:ea typeface="+mn-ea"/>
                <a:cs typeface="+mn-cs"/>
              </a:rPr>
              <a:t> are part and parcel of Krishna, not Krishna, they forget their real identity in the material world,</a:t>
            </a:r>
          </a:p>
          <a:p>
            <a:endParaRPr lang="en-US" sz="1200" kern="1200" dirty="0" smtClean="0">
              <a:solidFill>
                <a:schemeClr val="tx1"/>
              </a:solidFill>
              <a:latin typeface="+mn-lt"/>
              <a:ea typeface="+mn-ea"/>
              <a:cs typeface="+mn-cs"/>
            </a:endParaRPr>
          </a:p>
          <a:p>
            <a:endParaRPr lang="en-ZA"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38</a:t>
            </a:fld>
            <a:endParaRPr lang="en-US"/>
          </a:p>
        </p:txBody>
      </p:sp>
    </p:spTree>
    <p:extLst>
      <p:ext uri="{BB962C8B-B14F-4D97-AF65-F5344CB8AC3E}">
        <p14:creationId xmlns:p14="http://schemas.microsoft.com/office/powerpoint/2010/main" xmlns="" val="26076251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Even demons get liberation.</a:t>
            </a:r>
          </a:p>
          <a:p>
            <a:endParaRPr lang="en-ZA"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Once there was a poor </a:t>
            </a:r>
            <a:r>
              <a:rPr lang="en-US" sz="1200" kern="1200" dirty="0" err="1" smtClean="0">
                <a:solidFill>
                  <a:schemeClr val="tx1"/>
                </a:solidFill>
                <a:latin typeface="+mn-lt"/>
                <a:ea typeface="+mn-ea"/>
                <a:cs typeface="+mn-cs"/>
              </a:rPr>
              <a:t>brahmana</a:t>
            </a:r>
            <a:r>
              <a:rPr lang="en-US" sz="1200" kern="1200" dirty="0" smtClean="0">
                <a:solidFill>
                  <a:schemeClr val="tx1"/>
                </a:solidFill>
                <a:latin typeface="+mn-lt"/>
                <a:ea typeface="+mn-ea"/>
                <a:cs typeface="+mn-cs"/>
              </a:rPr>
              <a:t> living in </a:t>
            </a:r>
            <a:r>
              <a:rPr lang="en-US" sz="1200" kern="1200" dirty="0" err="1" smtClean="0">
                <a:solidFill>
                  <a:schemeClr val="tx1"/>
                </a:solidFill>
                <a:latin typeface="+mn-lt"/>
                <a:ea typeface="+mn-ea"/>
                <a:cs typeface="+mn-cs"/>
              </a:rPr>
              <a:t>Pragyotisa</a:t>
            </a:r>
            <a:r>
              <a:rPr lang="en-US" sz="1200" kern="1200" dirty="0" smtClean="0">
                <a:solidFill>
                  <a:schemeClr val="tx1"/>
                </a:solidFill>
                <a:latin typeface="+mn-lt"/>
                <a:ea typeface="+mn-ea"/>
                <a:cs typeface="+mn-cs"/>
              </a:rPr>
              <a:t>-he wanted wealth-was ignorant; He worshipped goddess </a:t>
            </a:r>
            <a:r>
              <a:rPr lang="en-US" sz="1200" kern="1200" dirty="0" err="1" smtClean="0">
                <a:solidFill>
                  <a:schemeClr val="tx1"/>
                </a:solidFill>
                <a:latin typeface="+mn-lt"/>
                <a:ea typeface="+mn-ea"/>
                <a:cs typeface="+mn-cs"/>
              </a:rPr>
              <a:t>Kamakhya</a:t>
            </a:r>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Ritual duties distract one, renunciation dries up transcendental taste, knowledge does violence-rectified by bhakti</a:t>
            </a:r>
          </a:p>
          <a:p>
            <a:r>
              <a:rPr lang="en-US" sz="1200" kern="1200" dirty="0" smtClean="0">
                <a:solidFill>
                  <a:schemeClr val="tx1"/>
                </a:solidFill>
                <a:latin typeface="+mn-lt"/>
                <a:ea typeface="+mn-ea"/>
                <a:cs typeface="+mn-cs"/>
              </a:rPr>
              <a:t>Goal is </a:t>
            </a:r>
            <a:r>
              <a:rPr lang="en-US" sz="1200" kern="1200" dirty="0" err="1" smtClean="0">
                <a:solidFill>
                  <a:schemeClr val="tx1"/>
                </a:solidFill>
                <a:latin typeface="+mn-lt"/>
                <a:ea typeface="+mn-ea"/>
                <a:cs typeface="+mn-cs"/>
              </a:rPr>
              <a:t>prema</a:t>
            </a:r>
            <a:r>
              <a:rPr lang="en-US" sz="1200" kern="1200" dirty="0" smtClean="0">
                <a:solidFill>
                  <a:schemeClr val="tx1"/>
                </a:solidFill>
                <a:latin typeface="+mn-lt"/>
                <a:ea typeface="+mn-ea"/>
                <a:cs typeface="+mn-cs"/>
              </a:rPr>
              <a:t> (absence of satiation)</a:t>
            </a:r>
          </a:p>
          <a:p>
            <a:endParaRPr lang="en-ZA"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40</a:t>
            </a:fld>
            <a:endParaRPr lang="en-US"/>
          </a:p>
        </p:txBody>
      </p:sp>
    </p:spTree>
    <p:extLst>
      <p:ext uri="{BB962C8B-B14F-4D97-AF65-F5344CB8AC3E}">
        <p14:creationId xmlns:p14="http://schemas.microsoft.com/office/powerpoint/2010/main" xmlns="" val="10350110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GK advised to worship his mantra, </a:t>
            </a:r>
          </a:p>
          <a:p>
            <a:r>
              <a:rPr lang="en-US" sz="1200" kern="1200" dirty="0" smtClean="0">
                <a:solidFill>
                  <a:schemeClr val="tx1"/>
                </a:solidFill>
                <a:latin typeface="+mn-lt"/>
                <a:ea typeface="+mn-ea"/>
                <a:cs typeface="+mn-cs"/>
              </a:rPr>
              <a:t>they described that outside Universal shell (500 </a:t>
            </a:r>
            <a:r>
              <a:rPr lang="en-US" sz="1200" kern="1200" dirty="0" err="1" smtClean="0">
                <a:solidFill>
                  <a:schemeClr val="tx1"/>
                </a:solidFill>
                <a:latin typeface="+mn-lt"/>
                <a:ea typeface="+mn-ea"/>
                <a:cs typeface="+mn-cs"/>
              </a:rPr>
              <a:t>yojanas</a:t>
            </a:r>
            <a:r>
              <a:rPr lang="en-US" sz="1200" kern="1200" dirty="0" smtClean="0">
                <a:solidFill>
                  <a:schemeClr val="tx1"/>
                </a:solidFill>
                <a:latin typeface="+mn-lt"/>
                <a:ea typeface="+mn-ea"/>
                <a:cs typeface="+mn-cs"/>
              </a:rPr>
              <a:t>) are 8 coverings each 10 times bigger than last</a:t>
            </a:r>
          </a:p>
          <a:p>
            <a:r>
              <a:rPr lang="en-US" sz="1200" kern="1200" dirty="0" smtClean="0">
                <a:solidFill>
                  <a:schemeClr val="tx1"/>
                </a:solidFill>
                <a:latin typeface="+mn-lt"/>
                <a:ea typeface="+mn-ea"/>
                <a:cs typeface="+mn-cs"/>
              </a:rPr>
              <a:t>By crossing these one comes to </a:t>
            </a:r>
            <a:r>
              <a:rPr lang="en-US" sz="1200" kern="1200" dirty="0" err="1" smtClean="0">
                <a:solidFill>
                  <a:schemeClr val="tx1"/>
                </a:solidFill>
                <a:latin typeface="+mn-lt"/>
                <a:ea typeface="+mn-ea"/>
                <a:cs typeface="+mn-cs"/>
              </a:rPr>
              <a:t>Mahakala</a:t>
            </a:r>
            <a:r>
              <a:rPr lang="en-US" sz="1200" kern="1200" dirty="0" smtClean="0">
                <a:solidFill>
                  <a:schemeClr val="tx1"/>
                </a:solidFill>
                <a:latin typeface="+mn-lt"/>
                <a:ea typeface="+mn-ea"/>
                <a:cs typeface="+mn-cs"/>
              </a:rPr>
              <a:t>-if you want to quickly go there go to </a:t>
            </a:r>
            <a:r>
              <a:rPr lang="en-US" sz="1200" kern="1200" dirty="0" err="1" smtClean="0">
                <a:solidFill>
                  <a:schemeClr val="tx1"/>
                </a:solidFill>
                <a:latin typeface="+mn-lt"/>
                <a:ea typeface="+mn-ea"/>
                <a:cs typeface="+mn-cs"/>
              </a:rPr>
              <a:t>Vraja</a:t>
            </a:r>
            <a:r>
              <a:rPr lang="en-US" sz="1200" kern="1200" dirty="0" smtClean="0">
                <a:solidFill>
                  <a:schemeClr val="tx1"/>
                </a:solidFill>
                <a:latin typeface="+mn-lt"/>
                <a:ea typeface="+mn-ea"/>
                <a:cs typeface="+mn-cs"/>
              </a:rPr>
              <a:t> first</a:t>
            </a:r>
          </a:p>
          <a:p>
            <a:r>
              <a:rPr lang="en-US" sz="1200" kern="1200" dirty="0" smtClean="0">
                <a:solidFill>
                  <a:schemeClr val="tx1"/>
                </a:solidFill>
                <a:latin typeface="+mn-lt"/>
                <a:ea typeface="+mn-ea"/>
                <a:cs typeface="+mn-cs"/>
              </a:rPr>
              <a:t>Lord </a:t>
            </a:r>
            <a:r>
              <a:rPr lang="en-US" sz="1200" kern="1200" dirty="0" err="1" smtClean="0">
                <a:solidFill>
                  <a:schemeClr val="tx1"/>
                </a:solidFill>
                <a:latin typeface="+mn-lt"/>
                <a:ea typeface="+mn-ea"/>
                <a:cs typeface="+mn-cs"/>
              </a:rPr>
              <a:t>Mahapurusa</a:t>
            </a:r>
            <a:r>
              <a:rPr lang="en-US" sz="1200" kern="1200" dirty="0" smtClean="0">
                <a:solidFill>
                  <a:schemeClr val="tx1"/>
                </a:solidFill>
                <a:latin typeface="+mn-lt"/>
                <a:ea typeface="+mn-ea"/>
                <a:cs typeface="+mn-cs"/>
              </a:rPr>
              <a:t> said: </a:t>
            </a:r>
            <a:r>
              <a:rPr lang="en-US" sz="1200" kern="1200" dirty="0" err="1" smtClean="0">
                <a:solidFill>
                  <a:schemeClr val="tx1"/>
                </a:solidFill>
                <a:latin typeface="+mn-lt"/>
                <a:ea typeface="+mn-ea"/>
                <a:cs typeface="+mn-cs"/>
              </a:rPr>
              <a:t>Vraja</a:t>
            </a:r>
            <a:r>
              <a:rPr lang="en-US" sz="1200" kern="1200" dirty="0" smtClean="0">
                <a:solidFill>
                  <a:schemeClr val="tx1"/>
                </a:solidFill>
                <a:latin typeface="+mn-lt"/>
                <a:ea typeface="+mn-ea"/>
                <a:cs typeface="+mn-cs"/>
              </a:rPr>
              <a:t> unaffected by time, you will meet guru there, then go to </a:t>
            </a:r>
            <a:r>
              <a:rPr lang="en-US" sz="1200" kern="1200" dirty="0" err="1" smtClean="0">
                <a:solidFill>
                  <a:schemeClr val="tx1"/>
                </a:solidFill>
                <a:latin typeface="+mn-lt"/>
                <a:ea typeface="+mn-ea"/>
                <a:cs typeface="+mn-cs"/>
              </a:rPr>
              <a:t>Mahakala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Lord </a:t>
            </a:r>
            <a:r>
              <a:rPr lang="en-US" sz="1200" kern="1200" dirty="0" err="1" smtClean="0">
                <a:solidFill>
                  <a:schemeClr val="tx1"/>
                </a:solidFill>
                <a:latin typeface="+mn-lt"/>
                <a:ea typeface="+mn-ea"/>
                <a:cs typeface="+mn-cs"/>
              </a:rPr>
              <a:t>Mahapurusa</a:t>
            </a:r>
            <a:r>
              <a:rPr lang="en-US" sz="1200" kern="1200" dirty="0" smtClean="0">
                <a:solidFill>
                  <a:schemeClr val="tx1"/>
                </a:solidFill>
                <a:latin typeface="+mn-lt"/>
                <a:ea typeface="+mn-ea"/>
                <a:cs typeface="+mn-cs"/>
              </a:rPr>
              <a:t> said: After you have satisfied all desires you will play in </a:t>
            </a:r>
            <a:r>
              <a:rPr lang="en-US" sz="1200" kern="1200" dirty="0" err="1" smtClean="0">
                <a:solidFill>
                  <a:schemeClr val="tx1"/>
                </a:solidFill>
                <a:latin typeface="+mn-lt"/>
                <a:ea typeface="+mn-ea"/>
                <a:cs typeface="+mn-cs"/>
              </a:rPr>
              <a:t>Vrindavan</a:t>
            </a:r>
            <a:r>
              <a:rPr lang="en-US" sz="1200" kern="1200" dirty="0" smtClean="0">
                <a:solidFill>
                  <a:schemeClr val="tx1"/>
                </a:solidFill>
                <a:latin typeface="+mn-lt"/>
                <a:ea typeface="+mn-ea"/>
                <a:cs typeface="+mn-cs"/>
              </a:rPr>
              <a:t>.</a:t>
            </a:r>
          </a:p>
          <a:p>
            <a:endParaRPr lang="en-ZA"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41</a:t>
            </a:fld>
            <a:endParaRPr lang="en-US"/>
          </a:p>
        </p:txBody>
      </p:sp>
    </p:spTree>
    <p:extLst>
      <p:ext uri="{BB962C8B-B14F-4D97-AF65-F5344CB8AC3E}">
        <p14:creationId xmlns:p14="http://schemas.microsoft.com/office/powerpoint/2010/main" xmlns="" val="11216735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Vrindavana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GK returns-</a:t>
            </a:r>
            <a:r>
              <a:rPr lang="en-US" sz="1200" kern="1200" dirty="0" err="1" smtClean="0">
                <a:solidFill>
                  <a:schemeClr val="tx1"/>
                </a:solidFill>
                <a:latin typeface="+mn-lt"/>
                <a:ea typeface="+mn-ea"/>
                <a:cs typeface="+mn-cs"/>
              </a:rPr>
              <a:t>Vrindavan</a:t>
            </a:r>
            <a:r>
              <a:rPr lang="en-US" sz="1200" kern="1200" dirty="0" smtClean="0">
                <a:solidFill>
                  <a:schemeClr val="tx1"/>
                </a:solidFill>
                <a:latin typeface="+mn-lt"/>
                <a:ea typeface="+mn-ea"/>
                <a:cs typeface="+mn-cs"/>
              </a:rPr>
              <a:t> looks the same,  met spiritual master; Spiritual master-unconscious, embraced, bathed, gave GK instructions on Mantra, disappeared</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GK chanted and traveled upwards-body became transcendental-broke through sphere of sun-overcame illusion; Crossed all planets in blink of eye, reached coverings rich in enjoyment-subtler coverings more enjoyment</a:t>
            </a:r>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First Covering Earth-</a:t>
            </a:r>
            <a:r>
              <a:rPr lang="en-US" sz="1200" kern="1200" dirty="0" smtClean="0">
                <a:solidFill>
                  <a:schemeClr val="tx1"/>
                </a:solidFill>
                <a:latin typeface="+mn-lt"/>
                <a:ea typeface="+mn-ea"/>
                <a:cs typeface="+mn-cs"/>
              </a:rPr>
              <a:t>Lord Boar worshipped by </a:t>
            </a:r>
            <a:r>
              <a:rPr lang="en-US" sz="1200" kern="1200" dirty="0" err="1" smtClean="0">
                <a:solidFill>
                  <a:schemeClr val="tx1"/>
                </a:solidFill>
                <a:latin typeface="+mn-lt"/>
                <a:ea typeface="+mn-ea"/>
                <a:cs typeface="+mn-cs"/>
              </a:rPr>
              <a:t>Bhumi</a:t>
            </a:r>
            <a:r>
              <a:rPr lang="en-US" sz="1200" kern="1200" dirty="0" smtClean="0">
                <a:solidFill>
                  <a:schemeClr val="tx1"/>
                </a:solidFill>
                <a:latin typeface="+mn-lt"/>
                <a:ea typeface="+mn-ea"/>
                <a:cs typeface="+mn-cs"/>
              </a:rPr>
              <a:t>-Lord Boar rotating opulences of Universe in hair; </a:t>
            </a:r>
            <a:r>
              <a:rPr lang="en-US" sz="1200" kern="1200" dirty="0" err="1" smtClean="0">
                <a:solidFill>
                  <a:schemeClr val="tx1"/>
                </a:solidFill>
                <a:latin typeface="+mn-lt"/>
                <a:ea typeface="+mn-ea"/>
                <a:cs typeface="+mn-cs"/>
              </a:rPr>
              <a:t>Bhumi</a:t>
            </a:r>
            <a:r>
              <a:rPr lang="en-US" sz="1200" kern="1200" dirty="0" smtClean="0">
                <a:solidFill>
                  <a:schemeClr val="tx1"/>
                </a:solidFill>
                <a:latin typeface="+mn-lt"/>
                <a:ea typeface="+mn-ea"/>
                <a:cs typeface="+mn-cs"/>
              </a:rPr>
              <a:t> superior to Lord Brahma, ruler of this first covering, </a:t>
            </a:r>
            <a:r>
              <a:rPr lang="en-US" sz="1200" kern="1200" dirty="0" err="1" smtClean="0">
                <a:solidFill>
                  <a:schemeClr val="tx1"/>
                </a:solidFill>
                <a:latin typeface="+mn-lt"/>
                <a:ea typeface="+mn-ea"/>
                <a:cs typeface="+mn-cs"/>
              </a:rPr>
              <a:t>Bhumi</a:t>
            </a:r>
            <a:r>
              <a:rPr lang="en-US" sz="1200" kern="1200" dirty="0" smtClean="0">
                <a:solidFill>
                  <a:schemeClr val="tx1"/>
                </a:solidFill>
                <a:latin typeface="+mn-lt"/>
                <a:ea typeface="+mn-ea"/>
                <a:cs typeface="+mn-cs"/>
              </a:rPr>
              <a:t> received GK as honored guest</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Water covering with worship of </a:t>
            </a:r>
            <a:r>
              <a:rPr lang="en-US" dirty="0" err="1" smtClean="0"/>
              <a:t>Matsya</a:t>
            </a:r>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Fire-</a:t>
            </a:r>
            <a:r>
              <a:rPr lang="en-US" sz="1200" kern="1200" dirty="0" err="1" smtClean="0">
                <a:solidFill>
                  <a:schemeClr val="tx1"/>
                </a:solidFill>
                <a:latin typeface="+mn-lt"/>
                <a:ea typeface="+mn-ea"/>
                <a:cs typeface="+mn-cs"/>
              </a:rPr>
              <a:t>Suryanarayana</a:t>
            </a:r>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Other: </a:t>
            </a:r>
            <a:r>
              <a:rPr lang="en-US" sz="1200" kern="1200" dirty="0" smtClean="0">
                <a:solidFill>
                  <a:schemeClr val="tx1"/>
                </a:solidFill>
                <a:latin typeface="+mn-lt"/>
                <a:ea typeface="+mn-ea"/>
                <a:cs typeface="+mn-cs"/>
              </a:rPr>
              <a:t>Air-</a:t>
            </a:r>
            <a:r>
              <a:rPr lang="en-US" sz="1200" kern="1200" dirty="0" err="1" smtClean="0">
                <a:solidFill>
                  <a:schemeClr val="tx1"/>
                </a:solidFill>
                <a:latin typeface="+mn-lt"/>
                <a:ea typeface="+mn-ea"/>
                <a:cs typeface="+mn-cs"/>
              </a:rPr>
              <a:t>Pradyumna,Ether</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Anirrudha,Ego</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Sankars.Mahat</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Vasudev</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Demigods each (ruler) superior to the previous</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Covering of </a:t>
            </a:r>
            <a:r>
              <a:rPr lang="en-US" sz="1200" b="1" kern="1200" dirty="0" err="1" smtClean="0">
                <a:solidFill>
                  <a:schemeClr val="tx1"/>
                </a:solidFill>
                <a:latin typeface="+mn-lt"/>
                <a:ea typeface="+mn-ea"/>
                <a:cs typeface="+mn-cs"/>
              </a:rPr>
              <a:t>Prakriti</a:t>
            </a:r>
            <a:r>
              <a:rPr lang="en-US" sz="1200" kern="1200" dirty="0" smtClean="0">
                <a:solidFill>
                  <a:schemeClr val="tx1"/>
                </a:solidFill>
                <a:latin typeface="+mn-lt"/>
                <a:ea typeface="+mn-ea"/>
                <a:cs typeface="+mn-cs"/>
              </a:rPr>
              <a:t>- GK arrived, reservoir of </a:t>
            </a:r>
            <a:r>
              <a:rPr lang="en-US" sz="1200" kern="1200" dirty="0" err="1" smtClean="0">
                <a:solidFill>
                  <a:schemeClr val="tx1"/>
                </a:solidFill>
                <a:latin typeface="+mn-lt"/>
                <a:ea typeface="+mn-ea"/>
                <a:cs typeface="+mn-cs"/>
              </a:rPr>
              <a:t>Tamoguna</a:t>
            </a:r>
            <a:r>
              <a:rPr lang="en-US" sz="1200" kern="1200" dirty="0" smtClean="0">
                <a:solidFill>
                  <a:schemeClr val="tx1"/>
                </a:solidFill>
                <a:latin typeface="+mn-lt"/>
                <a:ea typeface="+mn-ea"/>
                <a:cs typeface="+mn-cs"/>
              </a:rPr>
              <a:t>, Blue color, Goddess of </a:t>
            </a:r>
            <a:r>
              <a:rPr lang="en-US" sz="1200" kern="1200" dirty="0" err="1" smtClean="0">
                <a:solidFill>
                  <a:schemeClr val="tx1"/>
                </a:solidFill>
                <a:latin typeface="+mn-lt"/>
                <a:ea typeface="+mn-ea"/>
                <a:cs typeface="+mn-cs"/>
              </a:rPr>
              <a:t>Prakriti</a:t>
            </a:r>
            <a:r>
              <a:rPr lang="en-US" sz="1200" kern="1200" dirty="0" smtClean="0">
                <a:solidFill>
                  <a:schemeClr val="tx1"/>
                </a:solidFill>
                <a:latin typeface="+mn-lt"/>
                <a:ea typeface="+mn-ea"/>
                <a:cs typeface="+mn-cs"/>
              </a:rPr>
              <a:t> is </a:t>
            </a:r>
            <a:r>
              <a:rPr lang="en-US" sz="1200" kern="1200" dirty="0" err="1" smtClean="0">
                <a:solidFill>
                  <a:schemeClr val="tx1"/>
                </a:solidFill>
                <a:latin typeface="+mn-lt"/>
                <a:ea typeface="+mn-ea"/>
                <a:cs typeface="+mn-cs"/>
              </a:rPr>
              <a:t>Mohini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Murti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Mohini</a:t>
            </a:r>
            <a:r>
              <a:rPr lang="en-US" sz="1200" kern="1200" dirty="0" smtClean="0">
                <a:solidFill>
                  <a:schemeClr val="tx1"/>
                </a:solidFill>
                <a:latin typeface="+mn-lt"/>
                <a:ea typeface="+mn-ea"/>
                <a:cs typeface="+mn-cs"/>
              </a:rPr>
              <a:t> offered yogic powers to GK and begged him to stay, GK declined but wanted a tour; The entities are made of </a:t>
            </a:r>
            <a:r>
              <a:rPr lang="en-US" sz="1200" kern="1200" dirty="0" err="1" smtClean="0">
                <a:solidFill>
                  <a:schemeClr val="tx1"/>
                </a:solidFill>
                <a:latin typeface="+mn-lt"/>
                <a:ea typeface="+mn-ea"/>
                <a:cs typeface="+mn-cs"/>
              </a:rPr>
              <a:t>pradhana</a:t>
            </a:r>
            <a:r>
              <a:rPr lang="en-US" sz="1200" kern="1200" dirty="0" smtClean="0">
                <a:solidFill>
                  <a:schemeClr val="tx1"/>
                </a:solidFill>
                <a:latin typeface="+mn-lt"/>
                <a:ea typeface="+mn-ea"/>
                <a:cs typeface="+mn-cs"/>
              </a:rPr>
              <a:t> and have multiple forms made of 5 tan </a:t>
            </a:r>
            <a:r>
              <a:rPr lang="en-US" sz="1200" kern="1200" dirty="0" err="1" smtClean="0">
                <a:solidFill>
                  <a:schemeClr val="tx1"/>
                </a:solidFill>
                <a:latin typeface="+mn-lt"/>
                <a:ea typeface="+mn-ea"/>
                <a:cs typeface="+mn-cs"/>
              </a:rPr>
              <a:t>matras</a:t>
            </a:r>
            <a:r>
              <a:rPr lang="en-US" sz="1200" kern="1200" dirty="0" smtClean="0">
                <a:solidFill>
                  <a:schemeClr val="tx1"/>
                </a:solidFill>
                <a:latin typeface="+mn-lt"/>
                <a:ea typeface="+mn-ea"/>
                <a:cs typeface="+mn-cs"/>
              </a:rPr>
              <a:t>-abstract forms of raw perception</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This is an actual picture, </a:t>
            </a:r>
            <a:r>
              <a:rPr lang="en-US" dirty="0" err="1" smtClean="0"/>
              <a:t>unretouched</a:t>
            </a:r>
            <a:r>
              <a:rPr lang="en-US" dirty="0" smtClean="0"/>
              <a:t>, of Lord </a:t>
            </a:r>
            <a:r>
              <a:rPr lang="en-US" dirty="0" err="1" smtClean="0"/>
              <a:t>Nrsimhadeva</a:t>
            </a:r>
            <a:r>
              <a:rPr lang="en-US" dirty="0" smtClean="0"/>
              <a:t> in </a:t>
            </a:r>
            <a:r>
              <a:rPr lang="en-US" dirty="0" err="1" smtClean="0"/>
              <a:t>Mayapur</a:t>
            </a:r>
            <a:r>
              <a:rPr lang="en-US" dirty="0" smtClean="0"/>
              <a:t> showing</a:t>
            </a:r>
            <a:r>
              <a:rPr lang="en-US" baseline="0" dirty="0" smtClean="0"/>
              <a:t> His effulgence]</a:t>
            </a:r>
          </a:p>
          <a:p>
            <a:r>
              <a:rPr lang="en-US" sz="1200" b="1" kern="1200" dirty="0" err="1" smtClean="0">
                <a:solidFill>
                  <a:schemeClr val="tx1"/>
                </a:solidFill>
                <a:latin typeface="+mn-lt"/>
                <a:ea typeface="+mn-ea"/>
                <a:cs typeface="+mn-cs"/>
              </a:rPr>
              <a:t>Mahakala</a:t>
            </a:r>
            <a:r>
              <a:rPr lang="en-US" sz="1200" b="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crossed beyond </a:t>
            </a:r>
            <a:r>
              <a:rPr lang="en-US" sz="1200" kern="1200" dirty="0" err="1" smtClean="0">
                <a:solidFill>
                  <a:schemeClr val="tx1"/>
                </a:solidFill>
                <a:latin typeface="+mn-lt"/>
                <a:ea typeface="+mn-ea"/>
                <a:cs typeface="+mn-cs"/>
              </a:rPr>
              <a:t>prakriti</a:t>
            </a:r>
            <a:r>
              <a:rPr lang="en-US" sz="1200" kern="1200" dirty="0" smtClean="0">
                <a:solidFill>
                  <a:schemeClr val="tx1"/>
                </a:solidFill>
                <a:latin typeface="+mn-lt"/>
                <a:ea typeface="+mn-ea"/>
                <a:cs typeface="+mn-cs"/>
              </a:rPr>
              <a:t>-place of light, so bright struggled to see Lord-Presiding Deity Brahman </a:t>
            </a:r>
            <a:r>
              <a:rPr lang="en-US" sz="1200" kern="1200" dirty="0" err="1" smtClean="0">
                <a:solidFill>
                  <a:schemeClr val="tx1"/>
                </a:solidFill>
                <a:latin typeface="+mn-lt"/>
                <a:ea typeface="+mn-ea"/>
                <a:cs typeface="+mn-cs"/>
              </a:rPr>
              <a:t>Acyuta</a:t>
            </a:r>
            <a:r>
              <a:rPr lang="en-US" sz="1200" kern="1200" dirty="0" smtClean="0">
                <a:solidFill>
                  <a:schemeClr val="tx1"/>
                </a:solidFill>
                <a:latin typeface="+mn-lt"/>
                <a:ea typeface="+mn-ea"/>
                <a:cs typeface="+mn-cs"/>
              </a:rPr>
              <a:t>; Light obscured personality of Godhead; GK began to merge into effulgence but the Lord saved him with radiant beams from His toenails; GK confused as to whether this was goal but was saved by the instructions from the spiritual master</a:t>
            </a:r>
          </a:p>
          <a:p>
            <a:r>
              <a:rPr lang="en-US" sz="1200" kern="1200" dirty="0" smtClean="0">
                <a:solidFill>
                  <a:schemeClr val="tx1"/>
                </a:solidFill>
                <a:latin typeface="+mn-lt"/>
                <a:ea typeface="+mn-ea"/>
                <a:cs typeface="+mn-cs"/>
              </a:rPr>
              <a:t>GK’s greed to see </a:t>
            </a:r>
            <a:r>
              <a:rPr lang="en-US" sz="1200" kern="1200" dirty="0" err="1" smtClean="0">
                <a:solidFill>
                  <a:schemeClr val="tx1"/>
                </a:solidFill>
                <a:latin typeface="+mn-lt"/>
                <a:ea typeface="+mn-ea"/>
                <a:cs typeface="+mn-cs"/>
              </a:rPr>
              <a:t>Madana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Gopal</a:t>
            </a:r>
            <a:r>
              <a:rPr lang="en-US" sz="1200" kern="1200" dirty="0" smtClean="0">
                <a:solidFill>
                  <a:schemeClr val="tx1"/>
                </a:solidFill>
                <a:latin typeface="+mn-lt"/>
                <a:ea typeface="+mn-ea"/>
                <a:cs typeface="+mn-cs"/>
              </a:rPr>
              <a:t> increased, and he was disturbed by the fear he might merge; Wanted to return immediately to Vraja but then saw singing, music dancing</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Kamakhya</a:t>
            </a:r>
            <a:r>
              <a:rPr lang="en-US" sz="1200" kern="1200" dirty="0" smtClean="0">
                <a:solidFill>
                  <a:schemeClr val="tx1"/>
                </a:solidFill>
                <a:latin typeface="+mn-lt"/>
                <a:ea typeface="+mn-ea"/>
                <a:cs typeface="+mn-cs"/>
              </a:rPr>
              <a:t> gave the </a:t>
            </a:r>
            <a:r>
              <a:rPr lang="en-US" sz="1200" kern="1200" dirty="0" err="1" smtClean="0">
                <a:solidFill>
                  <a:schemeClr val="tx1"/>
                </a:solidFill>
                <a:latin typeface="+mn-lt"/>
                <a:ea typeface="+mn-ea"/>
                <a:cs typeface="+mn-cs"/>
              </a:rPr>
              <a:t>brahmana</a:t>
            </a:r>
            <a:r>
              <a:rPr lang="en-US" sz="1200" kern="1200" dirty="0" smtClean="0">
                <a:solidFill>
                  <a:schemeClr val="tx1"/>
                </a:solidFill>
                <a:latin typeface="+mn-lt"/>
                <a:ea typeface="+mn-ea"/>
                <a:cs typeface="+mn-cs"/>
              </a:rPr>
              <a:t> the </a:t>
            </a:r>
            <a:r>
              <a:rPr lang="en-US" sz="1200" kern="1200" dirty="0" err="1" smtClean="0">
                <a:solidFill>
                  <a:schemeClr val="tx1"/>
                </a:solidFill>
                <a:latin typeface="+mn-lt"/>
                <a:ea typeface="+mn-ea"/>
                <a:cs typeface="+mn-cs"/>
              </a:rPr>
              <a:t>Gopal</a:t>
            </a:r>
            <a:r>
              <a:rPr lang="en-US" sz="1200" kern="1200" dirty="0" smtClean="0">
                <a:solidFill>
                  <a:schemeClr val="tx1"/>
                </a:solidFill>
                <a:latin typeface="+mn-lt"/>
                <a:ea typeface="+mn-ea"/>
                <a:cs typeface="+mn-cs"/>
              </a:rPr>
              <a:t> Mantra to worship </a:t>
            </a:r>
            <a:r>
              <a:rPr lang="en-US" sz="1200" kern="1200" dirty="0" err="1" smtClean="0">
                <a:solidFill>
                  <a:schemeClr val="tx1"/>
                </a:solidFill>
                <a:latin typeface="+mn-lt"/>
                <a:ea typeface="+mn-ea"/>
                <a:cs typeface="+mn-cs"/>
              </a:rPr>
              <a:t>Madhana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Gopal</a:t>
            </a:r>
            <a:r>
              <a:rPr lang="en-US" sz="1200" kern="1200" dirty="0" smtClean="0">
                <a:solidFill>
                  <a:schemeClr val="tx1"/>
                </a:solidFill>
                <a:latin typeface="+mn-lt"/>
                <a:ea typeface="+mn-ea"/>
                <a:cs typeface="+mn-cs"/>
              </a:rPr>
              <a:t>. He chanted, gave up desire for wealth and became satisfied</a:t>
            </a:r>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Saw someone on a bull-white, 3 eyes, naked, ½ mood forehead, trident, bone necklace, </a:t>
            </a:r>
            <a:r>
              <a:rPr lang="en-US" sz="1200" kern="1200" dirty="0" err="1" smtClean="0">
                <a:solidFill>
                  <a:schemeClr val="tx1"/>
                </a:solidFill>
                <a:latin typeface="+mn-lt"/>
                <a:ea typeface="+mn-ea"/>
                <a:cs typeface="+mn-cs"/>
              </a:rPr>
              <a:t>Gauri</a:t>
            </a:r>
            <a:r>
              <a:rPr lang="en-US" sz="1200" kern="1200" dirty="0" smtClean="0">
                <a:solidFill>
                  <a:schemeClr val="tx1"/>
                </a:solidFill>
                <a:latin typeface="+mn-lt"/>
                <a:ea typeface="+mn-ea"/>
                <a:cs typeface="+mn-cs"/>
              </a:rPr>
              <a:t> on lap</a:t>
            </a:r>
          </a:p>
          <a:p>
            <a:r>
              <a:rPr lang="en-US" sz="1200" kern="1200" dirty="0" smtClean="0">
                <a:solidFill>
                  <a:schemeClr val="tx1"/>
                </a:solidFill>
                <a:latin typeface="+mn-lt"/>
                <a:ea typeface="+mn-ea"/>
                <a:cs typeface="+mn-cs"/>
              </a:rPr>
              <a:t>GK wondered who this was-thought he was like some sense gratifier</a:t>
            </a:r>
          </a:p>
          <a:p>
            <a:r>
              <a:rPr lang="en-US" sz="1200" kern="1200" dirty="0" smtClean="0">
                <a:solidFill>
                  <a:schemeClr val="tx1"/>
                </a:solidFill>
                <a:latin typeface="+mn-lt"/>
                <a:ea typeface="+mn-ea"/>
                <a:cs typeface="+mn-cs"/>
              </a:rPr>
              <a:t>Bowed and approached </a:t>
            </a:r>
            <a:r>
              <a:rPr lang="en-US" sz="1200" kern="1200" dirty="0" err="1" smtClean="0">
                <a:solidFill>
                  <a:schemeClr val="tx1"/>
                </a:solidFill>
                <a:latin typeface="+mn-lt"/>
                <a:ea typeface="+mn-ea"/>
                <a:cs typeface="+mn-cs"/>
              </a:rPr>
              <a:t>Nandisvara</a:t>
            </a:r>
            <a:r>
              <a:rPr lang="en-US" sz="1200" kern="1200" dirty="0" smtClean="0">
                <a:solidFill>
                  <a:schemeClr val="tx1"/>
                </a:solidFill>
                <a:latin typeface="+mn-lt"/>
                <a:ea typeface="+mn-ea"/>
                <a:cs typeface="+mn-cs"/>
              </a:rPr>
              <a:t> who told him that it was Lord Siva the “Lord of the Universe”</a:t>
            </a:r>
          </a:p>
          <a:p>
            <a:r>
              <a:rPr lang="en-US" sz="1200" kern="1200" dirty="0" smtClean="0">
                <a:solidFill>
                  <a:schemeClr val="tx1"/>
                </a:solidFill>
                <a:latin typeface="+mn-lt"/>
                <a:ea typeface="+mn-ea"/>
                <a:cs typeface="+mn-cs"/>
              </a:rPr>
              <a:t>Non different from the Supreme Lord, description of Siva’s position, GK worships Him but still not satisfied</a:t>
            </a:r>
          </a:p>
          <a:p>
            <a:r>
              <a:rPr lang="en-US" sz="1200" kern="1200" dirty="0" smtClean="0">
                <a:solidFill>
                  <a:schemeClr val="tx1"/>
                </a:solidFill>
                <a:latin typeface="+mn-lt"/>
                <a:ea typeface="+mn-ea"/>
                <a:cs typeface="+mn-cs"/>
              </a:rPr>
              <a:t>GK not happy because he is not experiencing pastimes of </a:t>
            </a:r>
            <a:r>
              <a:rPr lang="en-US" sz="1200" kern="1200" dirty="0" err="1" smtClean="0">
                <a:solidFill>
                  <a:schemeClr val="tx1"/>
                </a:solidFill>
                <a:latin typeface="+mn-lt"/>
                <a:ea typeface="+mn-ea"/>
                <a:cs typeface="+mn-cs"/>
              </a:rPr>
              <a:t>Madana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Gopal</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Siva manifests </a:t>
            </a:r>
            <a:r>
              <a:rPr lang="en-US" sz="1200" kern="1200" dirty="0" err="1" smtClean="0">
                <a:solidFill>
                  <a:schemeClr val="tx1"/>
                </a:solidFill>
                <a:latin typeface="+mn-lt"/>
                <a:ea typeface="+mn-ea"/>
                <a:cs typeface="+mn-cs"/>
              </a:rPr>
              <a:t>Madana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Gopal’s</a:t>
            </a:r>
            <a:r>
              <a:rPr lang="en-US" sz="1200" kern="1200" dirty="0" smtClean="0">
                <a:solidFill>
                  <a:schemeClr val="tx1"/>
                </a:solidFill>
                <a:latin typeface="+mn-lt"/>
                <a:ea typeface="+mn-ea"/>
                <a:cs typeface="+mn-cs"/>
              </a:rPr>
              <a:t> pastimes by manifesting His form</a:t>
            </a:r>
          </a:p>
          <a:p>
            <a:r>
              <a:rPr lang="en-US" sz="1200" kern="1200" dirty="0" smtClean="0">
                <a:solidFill>
                  <a:schemeClr val="tx1"/>
                </a:solidFill>
                <a:latin typeface="+mn-lt"/>
                <a:ea typeface="+mn-ea"/>
                <a:cs typeface="+mn-cs"/>
              </a:rPr>
              <a:t>GK still not satisfied because even Lord Siva could not imitate </a:t>
            </a:r>
            <a:r>
              <a:rPr lang="en-US" sz="1200" kern="1200" dirty="0" err="1" smtClean="0">
                <a:solidFill>
                  <a:schemeClr val="tx1"/>
                </a:solidFill>
                <a:latin typeface="+mn-lt"/>
                <a:ea typeface="+mn-ea"/>
                <a:cs typeface="+mn-cs"/>
              </a:rPr>
              <a:t>Madana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Gopal’s</a:t>
            </a:r>
            <a:r>
              <a:rPr lang="en-US" sz="1200" kern="1200" dirty="0" smtClean="0">
                <a:solidFill>
                  <a:schemeClr val="tx1"/>
                </a:solidFill>
                <a:latin typeface="+mn-lt"/>
                <a:ea typeface="+mn-ea"/>
                <a:cs typeface="+mn-cs"/>
              </a:rPr>
              <a:t> charm</a:t>
            </a:r>
          </a:p>
          <a:p>
            <a:r>
              <a:rPr lang="en-US" sz="1200" kern="1200" dirty="0" smtClean="0">
                <a:solidFill>
                  <a:schemeClr val="tx1"/>
                </a:solidFill>
                <a:latin typeface="+mn-lt"/>
                <a:ea typeface="+mn-ea"/>
                <a:cs typeface="+mn-cs"/>
              </a:rPr>
              <a:t>GK stayed by side of Siva while Siva rested, then he saw chanting, dancing, Siva’s associates play instruments</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Group of 4 armed effulgent persons arrived singing and dancing accompanied by the 4 </a:t>
            </a:r>
            <a:r>
              <a:rPr lang="en-US" sz="1200" kern="1200" dirty="0" err="1" smtClean="0">
                <a:solidFill>
                  <a:schemeClr val="tx1"/>
                </a:solidFill>
                <a:latin typeface="+mn-lt"/>
                <a:ea typeface="+mn-ea"/>
                <a:cs typeface="+mn-cs"/>
              </a:rPr>
              <a:t>Kumaras</a:t>
            </a:r>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Uma</a:t>
            </a:r>
            <a:r>
              <a:rPr lang="en-US" sz="1200" kern="1200" dirty="0" smtClean="0">
                <a:solidFill>
                  <a:schemeClr val="tx1"/>
                </a:solidFill>
                <a:latin typeface="+mn-lt"/>
                <a:ea typeface="+mn-ea"/>
                <a:cs typeface="+mn-cs"/>
              </a:rPr>
              <a:t> told </a:t>
            </a:r>
            <a:r>
              <a:rPr lang="en-US" sz="1200" kern="1200" dirty="0" err="1" smtClean="0">
                <a:solidFill>
                  <a:schemeClr val="tx1"/>
                </a:solidFill>
                <a:latin typeface="+mn-lt"/>
                <a:ea typeface="+mn-ea"/>
                <a:cs typeface="+mn-cs"/>
              </a:rPr>
              <a:t>Ganesh</a:t>
            </a:r>
            <a:r>
              <a:rPr lang="en-US" sz="1200" kern="1200" dirty="0" smtClean="0">
                <a:solidFill>
                  <a:schemeClr val="tx1"/>
                </a:solidFill>
                <a:latin typeface="+mn-lt"/>
                <a:ea typeface="+mn-ea"/>
                <a:cs typeface="+mn-cs"/>
              </a:rPr>
              <a:t> to explain to GK that these are people from </a:t>
            </a:r>
            <a:r>
              <a:rPr lang="en-US" sz="1200" kern="1200" dirty="0" err="1" smtClean="0">
                <a:solidFill>
                  <a:schemeClr val="tx1"/>
                </a:solidFill>
                <a:latin typeface="+mn-lt"/>
                <a:ea typeface="+mn-ea"/>
                <a:cs typeface="+mn-cs"/>
              </a:rPr>
              <a:t>Vaikuntha</a:t>
            </a:r>
            <a:r>
              <a:rPr lang="en-US" sz="1200" kern="1200" dirty="0" smtClean="0">
                <a:solidFill>
                  <a:schemeClr val="tx1"/>
                </a:solidFill>
                <a:latin typeface="+mn-lt"/>
                <a:ea typeface="+mn-ea"/>
                <a:cs typeface="+mn-cs"/>
              </a:rPr>
              <a:t>.</a:t>
            </a:r>
          </a:p>
          <a:p>
            <a:r>
              <a:rPr lang="en-US" sz="1200" kern="1200" dirty="0" err="1" smtClean="0">
                <a:solidFill>
                  <a:schemeClr val="tx1"/>
                </a:solidFill>
                <a:latin typeface="+mn-lt"/>
                <a:ea typeface="+mn-ea"/>
                <a:cs typeface="+mn-cs"/>
              </a:rPr>
              <a:t>Ganesh</a:t>
            </a:r>
            <a:r>
              <a:rPr lang="en-US" sz="1200" kern="1200" dirty="0" smtClean="0">
                <a:solidFill>
                  <a:schemeClr val="tx1"/>
                </a:solidFill>
                <a:latin typeface="+mn-lt"/>
                <a:ea typeface="+mn-ea"/>
                <a:cs typeface="+mn-cs"/>
              </a:rPr>
              <a:t> explains to GK glorifying </a:t>
            </a:r>
            <a:r>
              <a:rPr lang="en-US" sz="1200" kern="1200" dirty="0" err="1" smtClean="0">
                <a:solidFill>
                  <a:schemeClr val="tx1"/>
                </a:solidFill>
                <a:latin typeface="+mn-lt"/>
                <a:ea typeface="+mn-ea"/>
                <a:cs typeface="+mn-cs"/>
              </a:rPr>
              <a:t>Vaikunth</a:t>
            </a:r>
            <a:r>
              <a:rPr lang="en-US" sz="1200" kern="1200" dirty="0" smtClean="0">
                <a:solidFill>
                  <a:schemeClr val="tx1"/>
                </a:solidFill>
                <a:latin typeface="+mn-lt"/>
                <a:ea typeface="+mn-ea"/>
                <a:cs typeface="+mn-cs"/>
              </a:rPr>
              <a:t>, you should go to </a:t>
            </a:r>
            <a:r>
              <a:rPr lang="en-US" sz="1200" kern="1200" dirty="0" err="1" smtClean="0">
                <a:solidFill>
                  <a:schemeClr val="tx1"/>
                </a:solidFill>
                <a:latin typeface="+mn-lt"/>
                <a:ea typeface="+mn-ea"/>
                <a:cs typeface="+mn-cs"/>
              </a:rPr>
              <a:t>Vaikuntha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GK faints, Siva picks him up, and says if one gets 100 times the mercy that Siva has, one goes to </a:t>
            </a:r>
            <a:r>
              <a:rPr lang="en-US" sz="1200" kern="1200" dirty="0" err="1" smtClean="0">
                <a:solidFill>
                  <a:schemeClr val="tx1"/>
                </a:solidFill>
                <a:latin typeface="+mn-lt"/>
                <a:ea typeface="+mn-ea"/>
                <a:cs typeface="+mn-cs"/>
              </a:rPr>
              <a:t>Vikumtha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Siva says that the abode of </a:t>
            </a:r>
            <a:r>
              <a:rPr lang="en-US" sz="1200" kern="1200" dirty="0" err="1" smtClean="0">
                <a:solidFill>
                  <a:schemeClr val="tx1"/>
                </a:solidFill>
                <a:latin typeface="+mn-lt"/>
                <a:ea typeface="+mn-ea"/>
                <a:cs typeface="+mn-cs"/>
              </a:rPr>
              <a:t>Mahakala</a:t>
            </a:r>
            <a:r>
              <a:rPr lang="en-US" sz="1200" kern="1200" dirty="0" smtClean="0">
                <a:solidFill>
                  <a:schemeClr val="tx1"/>
                </a:solidFill>
                <a:latin typeface="+mn-lt"/>
                <a:ea typeface="+mn-ea"/>
                <a:cs typeface="+mn-cs"/>
              </a:rPr>
              <a:t> is not for you</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Actually the </a:t>
            </a:r>
            <a:r>
              <a:rPr lang="en-US" sz="1200" kern="1200" dirty="0" err="1" smtClean="0">
                <a:solidFill>
                  <a:schemeClr val="tx1"/>
                </a:solidFill>
                <a:latin typeface="+mn-lt"/>
                <a:ea typeface="+mn-ea"/>
                <a:cs typeface="+mn-cs"/>
              </a:rPr>
              <a:t>Brahmana</a:t>
            </a:r>
            <a:r>
              <a:rPr lang="en-US" sz="1200" kern="1200" dirty="0" smtClean="0">
                <a:solidFill>
                  <a:schemeClr val="tx1"/>
                </a:solidFill>
                <a:latin typeface="+mn-lt"/>
                <a:ea typeface="+mn-ea"/>
                <a:cs typeface="+mn-cs"/>
              </a:rPr>
              <a:t> in Krishna’s pastimes wanted to rescue his sons from impersonal liberation</a:t>
            </a:r>
          </a:p>
          <a:p>
            <a:r>
              <a:rPr lang="en-US" sz="1200" kern="1200" dirty="0" err="1" smtClean="0">
                <a:solidFill>
                  <a:schemeClr val="tx1"/>
                </a:solidFill>
                <a:latin typeface="+mn-lt"/>
                <a:ea typeface="+mn-ea"/>
                <a:cs typeface="+mn-cs"/>
              </a:rPr>
              <a:t>Vaikuntha</a:t>
            </a:r>
            <a:r>
              <a:rPr lang="en-US" sz="1200" kern="1200" dirty="0" smtClean="0">
                <a:solidFill>
                  <a:schemeClr val="tx1"/>
                </a:solidFill>
                <a:latin typeface="+mn-lt"/>
                <a:ea typeface="+mn-ea"/>
                <a:cs typeface="+mn-cs"/>
              </a:rPr>
              <a:t> messengers glorify GK and tell him </a:t>
            </a:r>
            <a:r>
              <a:rPr lang="en-US" sz="1200" kern="1200" dirty="0" err="1" smtClean="0">
                <a:solidFill>
                  <a:schemeClr val="tx1"/>
                </a:solidFill>
                <a:latin typeface="+mn-lt"/>
                <a:ea typeface="+mn-ea"/>
                <a:cs typeface="+mn-cs"/>
              </a:rPr>
              <a:t>Jayanta</a:t>
            </a:r>
            <a:r>
              <a:rPr lang="en-US" sz="1200" kern="1200" dirty="0" smtClean="0">
                <a:solidFill>
                  <a:schemeClr val="tx1"/>
                </a:solidFill>
                <a:latin typeface="+mn-lt"/>
                <a:ea typeface="+mn-ea"/>
                <a:cs typeface="+mn-cs"/>
              </a:rPr>
              <a:t> (GK’s Spiritual Master-Mathura Brahman) is incarnation</a:t>
            </a:r>
          </a:p>
          <a:p>
            <a:r>
              <a:rPr lang="en-US" sz="1200" kern="1200" dirty="0" smtClean="0">
                <a:solidFill>
                  <a:schemeClr val="tx1"/>
                </a:solidFill>
                <a:latin typeface="+mn-lt"/>
                <a:ea typeface="+mn-ea"/>
                <a:cs typeface="+mn-cs"/>
              </a:rPr>
              <a:t>“Go to </a:t>
            </a:r>
            <a:r>
              <a:rPr lang="en-US" sz="1200" kern="1200" dirty="0" err="1" smtClean="0">
                <a:solidFill>
                  <a:schemeClr val="tx1"/>
                </a:solidFill>
                <a:latin typeface="+mn-lt"/>
                <a:ea typeface="+mn-ea"/>
                <a:cs typeface="+mn-cs"/>
              </a:rPr>
              <a:t>Vaikuntha</a:t>
            </a:r>
            <a:r>
              <a:rPr lang="en-US" sz="1200" kern="1200" dirty="0" smtClean="0">
                <a:solidFill>
                  <a:schemeClr val="tx1"/>
                </a:solidFill>
                <a:latin typeface="+mn-lt"/>
                <a:ea typeface="+mn-ea"/>
                <a:cs typeface="+mn-cs"/>
              </a:rPr>
              <a:t> by hearing pastimes, especially the </a:t>
            </a:r>
            <a:r>
              <a:rPr lang="en-US" sz="1200" kern="1200" dirty="0" err="1" smtClean="0">
                <a:solidFill>
                  <a:schemeClr val="tx1"/>
                </a:solidFill>
                <a:latin typeface="+mn-lt"/>
                <a:ea typeface="+mn-ea"/>
                <a:cs typeface="+mn-cs"/>
              </a:rPr>
              <a:t>Srimad</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Bhagavam</a:t>
            </a:r>
            <a:r>
              <a:rPr lang="en-US" sz="1200" kern="1200" dirty="0" smtClean="0">
                <a:solidFill>
                  <a:schemeClr val="tx1"/>
                </a:solidFill>
                <a:latin typeface="+mn-lt"/>
                <a:ea typeface="+mn-ea"/>
                <a:cs typeface="+mn-cs"/>
              </a:rPr>
              <a:t> and performing 8 other forms </a:t>
            </a:r>
            <a:r>
              <a:rPr lang="en-US" sz="1200" kern="1200" dirty="0" err="1" smtClean="0">
                <a:solidFill>
                  <a:schemeClr val="tx1"/>
                </a:solidFill>
                <a:latin typeface="+mn-lt"/>
                <a:ea typeface="+mn-ea"/>
                <a:cs typeface="+mn-cs"/>
              </a:rPr>
              <a:t>bhakti</a:t>
            </a:r>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Vaikuntha</a:t>
            </a:r>
            <a:r>
              <a:rPr lang="en-US" sz="1200" kern="1200" dirty="0" smtClean="0">
                <a:solidFill>
                  <a:schemeClr val="tx1"/>
                </a:solidFill>
                <a:latin typeface="+mn-lt"/>
                <a:ea typeface="+mn-ea"/>
                <a:cs typeface="+mn-cs"/>
              </a:rPr>
              <a:t> messengers glorify devotional service</a:t>
            </a:r>
          </a:p>
        </p:txBody>
      </p:sp>
      <p:sp>
        <p:nvSpPr>
          <p:cNvPr id="4" name="Slide Number Placeholder 3"/>
          <p:cNvSpPr>
            <a:spLocks noGrp="1"/>
          </p:cNvSpPr>
          <p:nvPr>
            <p:ph type="sldNum" sz="quarter" idx="10"/>
          </p:nvPr>
        </p:nvSpPr>
        <p:spPr/>
        <p:txBody>
          <a:bodyPr/>
          <a:lstStyle/>
          <a:p>
            <a:fld id="{B4F04833-DDC8-4C5A-810F-4EA89C4F974F}"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Vaikuntha</a:t>
            </a:r>
            <a:r>
              <a:rPr lang="en-US" sz="1200" kern="1200" dirty="0" smtClean="0">
                <a:solidFill>
                  <a:schemeClr val="tx1"/>
                </a:solidFill>
                <a:latin typeface="+mn-lt"/>
                <a:ea typeface="+mn-ea"/>
                <a:cs typeface="+mn-cs"/>
              </a:rPr>
              <a:t> messengers said if you want to go to </a:t>
            </a:r>
            <a:r>
              <a:rPr lang="en-US" sz="1200" kern="1200" dirty="0" err="1" smtClean="0">
                <a:solidFill>
                  <a:schemeClr val="tx1"/>
                </a:solidFill>
                <a:latin typeface="+mn-lt"/>
                <a:ea typeface="+mn-ea"/>
                <a:cs typeface="+mn-cs"/>
              </a:rPr>
              <a:t>Vaikuntha</a:t>
            </a:r>
            <a:r>
              <a:rPr lang="en-US" sz="1200" kern="1200" dirty="0" smtClean="0">
                <a:solidFill>
                  <a:schemeClr val="tx1"/>
                </a:solidFill>
                <a:latin typeface="+mn-lt"/>
                <a:ea typeface="+mn-ea"/>
                <a:cs typeface="+mn-cs"/>
              </a:rPr>
              <a:t> first go to </a:t>
            </a:r>
            <a:r>
              <a:rPr lang="en-US" sz="1200" kern="1200" dirty="0" err="1" smtClean="0">
                <a:solidFill>
                  <a:schemeClr val="tx1"/>
                </a:solidFill>
                <a:latin typeface="+mn-lt"/>
                <a:ea typeface="+mn-ea"/>
                <a:cs typeface="+mn-cs"/>
              </a:rPr>
              <a:t>Vraja</a:t>
            </a:r>
            <a:r>
              <a:rPr lang="en-US" sz="1200" kern="1200" dirty="0" smtClean="0">
                <a:solidFill>
                  <a:schemeClr val="tx1"/>
                </a:solidFill>
                <a:latin typeface="+mn-lt"/>
                <a:ea typeface="+mn-ea"/>
                <a:cs typeface="+mn-cs"/>
              </a:rPr>
              <a:t> and perform </a:t>
            </a:r>
            <a:r>
              <a:rPr lang="en-US" sz="1200" kern="1200" dirty="0" err="1" smtClean="0">
                <a:solidFill>
                  <a:schemeClr val="tx1"/>
                </a:solidFill>
                <a:latin typeface="+mn-lt"/>
                <a:ea typeface="+mn-ea"/>
                <a:cs typeface="+mn-cs"/>
              </a:rPr>
              <a:t>Nama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Sankirtana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Chanting is the most effect process as it engages all the sense in Krishna consciousness.</a:t>
            </a:r>
          </a:p>
          <a:p>
            <a:r>
              <a:rPr lang="en-US" sz="1200" kern="1200" dirty="0" smtClean="0">
                <a:solidFill>
                  <a:schemeClr val="tx1"/>
                </a:solidFill>
                <a:latin typeface="+mn-lt"/>
                <a:ea typeface="+mn-ea"/>
                <a:cs typeface="+mn-cs"/>
              </a:rPr>
              <a:t>Meditation and </a:t>
            </a:r>
            <a:r>
              <a:rPr lang="en-US" sz="1200" kern="1200" dirty="0" err="1" smtClean="0">
                <a:solidFill>
                  <a:schemeClr val="tx1"/>
                </a:solidFill>
                <a:latin typeface="+mn-lt"/>
                <a:ea typeface="+mn-ea"/>
                <a:cs typeface="+mn-cs"/>
              </a:rPr>
              <a:t>sankirtana</a:t>
            </a:r>
            <a:r>
              <a:rPr lang="en-US" sz="1200" kern="1200" dirty="0" smtClean="0">
                <a:solidFill>
                  <a:schemeClr val="tx1"/>
                </a:solidFill>
                <a:latin typeface="+mn-lt"/>
                <a:ea typeface="+mn-ea"/>
                <a:cs typeface="+mn-cs"/>
              </a:rPr>
              <a:t> support each other, SKP superior, </a:t>
            </a:r>
            <a:r>
              <a:rPr lang="en-US" sz="1200" kern="1200" dirty="0" err="1" smtClean="0">
                <a:solidFill>
                  <a:schemeClr val="tx1"/>
                </a:solidFill>
                <a:latin typeface="+mn-lt"/>
                <a:ea typeface="+mn-ea"/>
                <a:cs typeface="+mn-cs"/>
              </a:rPr>
              <a:t>Sankirtana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prema</a:t>
            </a:r>
            <a:endParaRPr lang="en-ZA" dirty="0" smtClean="0"/>
          </a:p>
          <a:p>
            <a:endParaRPr lang="en-ZA"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err="1" smtClean="0">
                <a:solidFill>
                  <a:schemeClr val="tx1"/>
                </a:solidFill>
                <a:latin typeface="+mn-lt"/>
                <a:ea typeface="+mn-ea"/>
                <a:cs typeface="+mn-cs"/>
              </a:rPr>
              <a:t>Vrajabhumi</a:t>
            </a:r>
            <a:r>
              <a:rPr lang="en-US" sz="1200" kern="1200" dirty="0" smtClean="0">
                <a:solidFill>
                  <a:schemeClr val="tx1"/>
                </a:solidFill>
                <a:latin typeface="+mn-lt"/>
                <a:ea typeface="+mn-ea"/>
                <a:cs typeface="+mn-cs"/>
              </a:rPr>
              <a:t>-GK went-heard </a:t>
            </a:r>
            <a:r>
              <a:rPr lang="en-US" sz="1200" kern="1200" dirty="0" err="1" smtClean="0">
                <a:solidFill>
                  <a:schemeClr val="tx1"/>
                </a:solidFill>
                <a:latin typeface="+mn-lt"/>
                <a:ea typeface="+mn-ea"/>
                <a:cs typeface="+mn-cs"/>
              </a:rPr>
              <a:t>Bhagavat</a:t>
            </a:r>
            <a:r>
              <a:rPr lang="en-US" sz="1200" kern="1200" dirty="0" smtClean="0">
                <a:solidFill>
                  <a:schemeClr val="tx1"/>
                </a:solidFill>
                <a:latin typeface="+mn-lt"/>
                <a:ea typeface="+mn-ea"/>
                <a:cs typeface="+mn-cs"/>
              </a:rPr>
              <a:t> from a pure </a:t>
            </a:r>
            <a:r>
              <a:rPr lang="en-US" sz="1200" kern="1200" dirty="0" err="1" smtClean="0">
                <a:solidFill>
                  <a:schemeClr val="tx1"/>
                </a:solidFill>
                <a:latin typeface="+mn-lt"/>
                <a:ea typeface="+mn-ea"/>
                <a:cs typeface="+mn-cs"/>
              </a:rPr>
              <a:t>brahmana</a:t>
            </a:r>
            <a:r>
              <a:rPr lang="en-US" sz="1200" kern="1200" dirty="0" smtClean="0">
                <a:solidFill>
                  <a:schemeClr val="tx1"/>
                </a:solidFill>
                <a:latin typeface="+mn-lt"/>
                <a:ea typeface="+mn-ea"/>
                <a:cs typeface="+mn-cs"/>
              </a:rPr>
              <a:t> in Mathura</a:t>
            </a:r>
          </a:p>
          <a:p>
            <a:r>
              <a:rPr lang="en-US" sz="1200" kern="1200" dirty="0" smtClean="0">
                <a:solidFill>
                  <a:schemeClr val="tx1"/>
                </a:solidFill>
                <a:latin typeface="+mn-lt"/>
                <a:ea typeface="+mn-ea"/>
                <a:cs typeface="+mn-cs"/>
              </a:rPr>
              <a:t>GK saw spiritual master again-embraced more instruction in chanting mantra</a:t>
            </a:r>
          </a:p>
          <a:p>
            <a:r>
              <a:rPr lang="en-US" sz="1200" kern="1200" dirty="0" smtClean="0">
                <a:solidFill>
                  <a:schemeClr val="tx1"/>
                </a:solidFill>
                <a:latin typeface="+mn-lt"/>
                <a:ea typeface="+mn-ea"/>
                <a:cs typeface="+mn-cs"/>
              </a:rPr>
              <a:t>GK engaged in ecstatic SKP, saw Krishna momentarily and then He disappeared</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Airplane arrived with same </a:t>
            </a:r>
            <a:r>
              <a:rPr lang="en-US" sz="1200" kern="1200" dirty="0" err="1" smtClean="0">
                <a:solidFill>
                  <a:schemeClr val="tx1"/>
                </a:solidFill>
                <a:latin typeface="+mn-lt"/>
                <a:ea typeface="+mn-ea"/>
                <a:cs typeface="+mn-cs"/>
              </a:rPr>
              <a:t>Vaikuntha</a:t>
            </a:r>
            <a:r>
              <a:rPr lang="en-US" sz="1200" kern="1200" dirty="0" smtClean="0">
                <a:solidFill>
                  <a:schemeClr val="tx1"/>
                </a:solidFill>
                <a:latin typeface="+mn-lt"/>
                <a:ea typeface="+mn-ea"/>
                <a:cs typeface="+mn-cs"/>
              </a:rPr>
              <a:t> people, they told GK to assume a form like theirs</a:t>
            </a:r>
          </a:p>
          <a:p>
            <a:r>
              <a:rPr lang="en-US" sz="1200" kern="1200" dirty="0" smtClean="0">
                <a:solidFill>
                  <a:schemeClr val="tx1"/>
                </a:solidFill>
                <a:latin typeface="+mn-lt"/>
                <a:ea typeface="+mn-ea"/>
                <a:cs typeface="+mn-cs"/>
              </a:rPr>
              <a:t>GK refused but his present body was transformed into complete spirit</a:t>
            </a:r>
          </a:p>
          <a:p>
            <a:r>
              <a:rPr lang="en-US" sz="1200" b="1" kern="1200" dirty="0" smtClean="0">
                <a:solidFill>
                  <a:schemeClr val="tx1"/>
                </a:solidFill>
                <a:latin typeface="+mn-lt"/>
                <a:ea typeface="+mn-ea"/>
                <a:cs typeface="+mn-cs"/>
              </a:rPr>
              <a:t>Flew to </a:t>
            </a:r>
            <a:r>
              <a:rPr lang="en-US" sz="1200" b="1" kern="1200" dirty="0" err="1" smtClean="0">
                <a:solidFill>
                  <a:schemeClr val="tx1"/>
                </a:solidFill>
                <a:latin typeface="+mn-lt"/>
                <a:ea typeface="+mn-ea"/>
                <a:cs typeface="+mn-cs"/>
              </a:rPr>
              <a:t>Vaikuntha</a:t>
            </a:r>
            <a:r>
              <a:rPr lang="en-US" sz="1200" kern="1200" dirty="0" smtClean="0">
                <a:solidFill>
                  <a:schemeClr val="tx1"/>
                </a:solidFill>
                <a:latin typeface="+mn-lt"/>
                <a:ea typeface="+mn-ea"/>
                <a:cs typeface="+mn-cs"/>
              </a:rPr>
              <a:t>-everyone honoring GK on way, past </a:t>
            </a:r>
            <a:r>
              <a:rPr lang="en-US" sz="1200" kern="1200" dirty="0" err="1" smtClean="0">
                <a:solidFill>
                  <a:schemeClr val="tx1"/>
                </a:solidFill>
                <a:latin typeface="+mn-lt"/>
                <a:ea typeface="+mn-ea"/>
                <a:cs typeface="+mn-cs"/>
              </a:rPr>
              <a:t>Mahakala</a:t>
            </a:r>
            <a:r>
              <a:rPr lang="en-US" sz="1200" kern="1200" dirty="0" smtClean="0">
                <a:solidFill>
                  <a:schemeClr val="tx1"/>
                </a:solidFill>
                <a:latin typeface="+mn-lt"/>
                <a:ea typeface="+mn-ea"/>
                <a:cs typeface="+mn-cs"/>
              </a:rPr>
              <a:t>, past Lord Siva</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Doorway to </a:t>
            </a:r>
            <a:r>
              <a:rPr lang="en-US" sz="1200" b="1" kern="1200" dirty="0" err="1" smtClean="0">
                <a:solidFill>
                  <a:schemeClr val="tx1"/>
                </a:solidFill>
                <a:latin typeface="+mn-lt"/>
                <a:ea typeface="+mn-ea"/>
                <a:cs typeface="+mn-cs"/>
              </a:rPr>
              <a:t>Vaikuntha</a:t>
            </a:r>
            <a:r>
              <a:rPr lang="en-US" sz="1200" b="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stopped and </a:t>
            </a:r>
            <a:r>
              <a:rPr lang="en-US" sz="1200" kern="1200" dirty="0" err="1" smtClean="0">
                <a:solidFill>
                  <a:schemeClr val="tx1"/>
                </a:solidFill>
                <a:latin typeface="+mn-lt"/>
                <a:ea typeface="+mn-ea"/>
                <a:cs typeface="+mn-cs"/>
              </a:rPr>
              <a:t>Vaikuntha</a:t>
            </a:r>
            <a:r>
              <a:rPr lang="en-US" sz="1200" kern="1200" dirty="0" smtClean="0">
                <a:solidFill>
                  <a:schemeClr val="tx1"/>
                </a:solidFill>
                <a:latin typeface="+mn-lt"/>
                <a:ea typeface="+mn-ea"/>
                <a:cs typeface="+mn-cs"/>
              </a:rPr>
              <a:t> men said wait so we can ask permission</a:t>
            </a:r>
          </a:p>
          <a:p>
            <a:r>
              <a:rPr lang="en-US" sz="1200" kern="1200" dirty="0" smtClean="0">
                <a:solidFill>
                  <a:schemeClr val="tx1"/>
                </a:solidFill>
                <a:latin typeface="+mn-lt"/>
                <a:ea typeface="+mn-ea"/>
                <a:cs typeface="+mn-cs"/>
              </a:rPr>
              <a:t>GK saw someone like </a:t>
            </a:r>
            <a:r>
              <a:rPr lang="en-US" sz="1200" kern="1200" dirty="0" err="1" smtClean="0">
                <a:solidFill>
                  <a:schemeClr val="tx1"/>
                </a:solidFill>
                <a:latin typeface="+mn-lt"/>
                <a:ea typeface="+mn-ea"/>
                <a:cs typeface="+mn-cs"/>
              </a:rPr>
              <a:t>Visnu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entered,consorts,GK</a:t>
            </a:r>
            <a:r>
              <a:rPr lang="en-US" sz="1200" kern="1200" dirty="0" smtClean="0">
                <a:solidFill>
                  <a:schemeClr val="tx1"/>
                </a:solidFill>
                <a:latin typeface="+mn-lt"/>
                <a:ea typeface="+mn-ea"/>
                <a:cs typeface="+mn-cs"/>
              </a:rPr>
              <a:t> bowed down-person puts hands in ears, tongue out, “Stop”</a:t>
            </a:r>
          </a:p>
          <a:p>
            <a:r>
              <a:rPr lang="en-US" sz="1200" kern="1200" dirty="0" smtClean="0">
                <a:solidFill>
                  <a:schemeClr val="tx1"/>
                </a:solidFill>
                <a:latin typeface="+mn-lt"/>
                <a:ea typeface="+mn-ea"/>
                <a:cs typeface="+mn-cs"/>
              </a:rPr>
              <a:t>Person says, “I am a servant”. Same thing happened with second person who was more opulent, many people same</a:t>
            </a:r>
          </a:p>
          <a:p>
            <a:r>
              <a:rPr lang="en-US" sz="1200" kern="1200" dirty="0" smtClean="0">
                <a:solidFill>
                  <a:schemeClr val="tx1"/>
                </a:solidFill>
                <a:latin typeface="+mn-lt"/>
                <a:ea typeface="+mn-ea"/>
                <a:cs typeface="+mn-cs"/>
              </a:rPr>
              <a:t>Some came with families, All were glorifying Lord</a:t>
            </a:r>
          </a:p>
          <a:p>
            <a:r>
              <a:rPr lang="en-US" sz="1200" kern="1200" dirty="0" smtClean="0">
                <a:solidFill>
                  <a:schemeClr val="tx1"/>
                </a:solidFill>
                <a:latin typeface="+mn-lt"/>
                <a:ea typeface="+mn-ea"/>
                <a:cs typeface="+mn-cs"/>
              </a:rPr>
              <a:t>Some had different forms, changing: </a:t>
            </a:r>
            <a:r>
              <a:rPr lang="en-US" sz="1200" kern="1200" dirty="0" err="1" smtClean="0">
                <a:solidFill>
                  <a:schemeClr val="tx1"/>
                </a:solidFill>
                <a:latin typeface="+mn-lt"/>
                <a:ea typeface="+mn-ea"/>
                <a:cs typeface="+mn-cs"/>
              </a:rPr>
              <a:t>birds,trees</a:t>
            </a:r>
            <a:r>
              <a:rPr lang="en-US" sz="1200" kern="1200" dirty="0" smtClean="0">
                <a:solidFill>
                  <a:schemeClr val="tx1"/>
                </a:solidFill>
                <a:latin typeface="+mn-lt"/>
                <a:ea typeface="+mn-ea"/>
                <a:cs typeface="+mn-cs"/>
              </a:rPr>
              <a:t>, monkeys, demigods, sages, demons</a:t>
            </a:r>
          </a:p>
          <a:p>
            <a:r>
              <a:rPr lang="en-US" sz="1200" kern="1200" dirty="0" smtClean="0">
                <a:solidFill>
                  <a:schemeClr val="tx1"/>
                </a:solidFill>
                <a:latin typeface="+mn-lt"/>
                <a:ea typeface="+mn-ea"/>
                <a:cs typeface="+mn-cs"/>
              </a:rPr>
              <a:t>Sometimes place was jeweled sometimes stark white-Brahman was insignificant compared to this</a:t>
            </a:r>
          </a:p>
        </p:txBody>
      </p:sp>
      <p:sp>
        <p:nvSpPr>
          <p:cNvPr id="4" name="Slide Number Placeholder 3"/>
          <p:cNvSpPr>
            <a:spLocks noGrp="1"/>
          </p:cNvSpPr>
          <p:nvPr>
            <p:ph type="sldNum" sz="quarter" idx="10"/>
          </p:nvPr>
        </p:nvSpPr>
        <p:spPr/>
        <p:txBody>
          <a:bodyPr/>
          <a:lstStyle/>
          <a:p>
            <a:fld id="{B4F04833-DDC8-4C5A-810F-4EA89C4F974F}"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GK escorted inside</a:t>
            </a:r>
            <a:r>
              <a:rPr lang="en-US" sz="1200" kern="1200" dirty="0" smtClean="0">
                <a:solidFill>
                  <a:schemeClr val="tx1"/>
                </a:solidFill>
                <a:latin typeface="+mn-lt"/>
                <a:ea typeface="+mn-ea"/>
                <a:cs typeface="+mn-cs"/>
              </a:rPr>
              <a:t>- several doors and doorkeepers-GK thought each manager was </a:t>
            </a:r>
            <a:r>
              <a:rPr lang="en-US" sz="1200" kern="1200" dirty="0" err="1" smtClean="0">
                <a:solidFill>
                  <a:schemeClr val="tx1"/>
                </a:solidFill>
                <a:latin typeface="+mn-lt"/>
                <a:ea typeface="+mn-ea"/>
                <a:cs typeface="+mn-cs"/>
              </a:rPr>
              <a:t>Visnu</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Escorts described to GK the special signs that only God has (</a:t>
            </a:r>
            <a:r>
              <a:rPr lang="en-US" sz="1200" kern="1200" dirty="0" err="1" smtClean="0">
                <a:solidFill>
                  <a:schemeClr val="tx1"/>
                </a:solidFill>
                <a:latin typeface="+mn-lt"/>
                <a:ea typeface="+mn-ea"/>
                <a:cs typeface="+mn-cs"/>
              </a:rPr>
              <a:t>Srivatsa</a:t>
            </a:r>
            <a:r>
              <a:rPr lang="en-US" sz="1200" kern="1200" dirty="0" smtClean="0">
                <a:solidFill>
                  <a:schemeClr val="tx1"/>
                </a:solidFill>
                <a:latin typeface="+mn-lt"/>
                <a:ea typeface="+mn-ea"/>
                <a:cs typeface="+mn-cs"/>
              </a:rPr>
              <a:t>, etc.) and how to behave</a:t>
            </a:r>
          </a:p>
          <a:p>
            <a:endParaRPr lang="en-ZA"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GK seeing Lord</a:t>
            </a:r>
            <a:r>
              <a:rPr lang="en-US" sz="1200" kern="1200" dirty="0" smtClean="0">
                <a:solidFill>
                  <a:schemeClr val="tx1"/>
                </a:solidFill>
                <a:latin typeface="+mn-lt"/>
                <a:ea typeface="+mn-ea"/>
                <a:cs typeface="+mn-cs"/>
              </a:rPr>
              <a:t>-opulence-4 arms, </a:t>
            </a:r>
            <a:r>
              <a:rPr lang="en-US" sz="1200" kern="1200" dirty="0" err="1" smtClean="0">
                <a:solidFill>
                  <a:schemeClr val="tx1"/>
                </a:solidFill>
                <a:latin typeface="+mn-lt"/>
                <a:ea typeface="+mn-ea"/>
                <a:cs typeface="+mn-cs"/>
              </a:rPr>
              <a:t>Kaustubha</a:t>
            </a:r>
            <a:r>
              <a:rPr lang="en-US" sz="1200" kern="1200" dirty="0" smtClean="0">
                <a:solidFill>
                  <a:schemeClr val="tx1"/>
                </a:solidFill>
                <a:latin typeface="+mn-lt"/>
                <a:ea typeface="+mn-ea"/>
                <a:cs typeface="+mn-cs"/>
              </a:rPr>
              <a:t>, Rama on left, </a:t>
            </a:r>
            <a:r>
              <a:rPr lang="en-US" sz="1200" kern="1200" dirty="0" err="1" smtClean="0">
                <a:solidFill>
                  <a:schemeClr val="tx1"/>
                </a:solidFill>
                <a:latin typeface="+mn-lt"/>
                <a:ea typeface="+mn-ea"/>
                <a:cs typeface="+mn-cs"/>
              </a:rPr>
              <a:t>Bhumi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Dharani</a:t>
            </a:r>
            <a:r>
              <a:rPr lang="en-US" sz="1200" kern="1200" dirty="0" smtClean="0">
                <a:solidFill>
                  <a:schemeClr val="tx1"/>
                </a:solidFill>
                <a:latin typeface="+mn-lt"/>
                <a:ea typeface="+mn-ea"/>
                <a:cs typeface="+mn-cs"/>
              </a:rPr>
              <a:t>) on right, </a:t>
            </a:r>
            <a:r>
              <a:rPr lang="en-US" sz="1200" kern="1200" dirty="0" err="1" smtClean="0">
                <a:solidFill>
                  <a:schemeClr val="tx1"/>
                </a:solidFill>
                <a:latin typeface="+mn-lt"/>
                <a:ea typeface="+mn-ea"/>
                <a:cs typeface="+mn-cs"/>
              </a:rPr>
              <a:t>Sudarsana</a:t>
            </a:r>
            <a:r>
              <a:rPr lang="en-US" sz="1200" kern="1200" dirty="0" smtClean="0">
                <a:solidFill>
                  <a:schemeClr val="tx1"/>
                </a:solidFill>
                <a:latin typeface="+mn-lt"/>
                <a:ea typeface="+mn-ea"/>
                <a:cs typeface="+mn-cs"/>
              </a:rPr>
              <a:t> etc. also there</a:t>
            </a:r>
          </a:p>
          <a:p>
            <a:r>
              <a:rPr lang="en-US" sz="1200" kern="1200" dirty="0" smtClean="0">
                <a:solidFill>
                  <a:schemeClr val="tx1"/>
                </a:solidFill>
                <a:latin typeface="+mn-lt"/>
                <a:ea typeface="+mn-ea"/>
                <a:cs typeface="+mn-cs"/>
              </a:rPr>
              <a:t>Associates were with the Lord, </a:t>
            </a:r>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Garuda, </a:t>
            </a:r>
            <a:r>
              <a:rPr lang="en-US" sz="1200" kern="1200" dirty="0" err="1" smtClean="0">
                <a:solidFill>
                  <a:schemeClr val="tx1"/>
                </a:solidFill>
                <a:latin typeface="+mn-lt"/>
                <a:ea typeface="+mn-ea"/>
                <a:cs typeface="+mn-cs"/>
              </a:rPr>
              <a:t>Sesa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was entertaining the Lord</a:t>
            </a:r>
          </a:p>
          <a:p>
            <a:r>
              <a:rPr lang="en-US" sz="1200" kern="1200" dirty="0" smtClean="0">
                <a:solidFill>
                  <a:schemeClr val="tx1"/>
                </a:solidFill>
                <a:latin typeface="+mn-lt"/>
                <a:ea typeface="+mn-ea"/>
                <a:cs typeface="+mn-cs"/>
              </a:rPr>
              <a:t>The Lord was offering His feet to the devotees</a:t>
            </a:r>
          </a:p>
          <a:p>
            <a:r>
              <a:rPr lang="en-US" sz="1200" kern="1200" dirty="0" smtClean="0">
                <a:solidFill>
                  <a:schemeClr val="tx1"/>
                </a:solidFill>
                <a:latin typeface="+mn-lt"/>
                <a:ea typeface="+mn-ea"/>
                <a:cs typeface="+mn-cs"/>
              </a:rPr>
              <a:t>GK shouted; “O </a:t>
            </a:r>
            <a:r>
              <a:rPr lang="en-US" sz="1200" kern="1200" dirty="0" err="1" smtClean="0">
                <a:solidFill>
                  <a:schemeClr val="tx1"/>
                </a:solidFill>
                <a:latin typeface="+mn-lt"/>
                <a:ea typeface="+mn-ea"/>
                <a:cs typeface="+mn-cs"/>
              </a:rPr>
              <a:t>Gopala</a:t>
            </a:r>
            <a:r>
              <a:rPr lang="en-US" sz="1200" kern="1200" dirty="0" smtClean="0">
                <a:solidFill>
                  <a:schemeClr val="tx1"/>
                </a:solidFill>
                <a:latin typeface="+mn-lt"/>
                <a:ea typeface="+mn-ea"/>
                <a:cs typeface="+mn-cs"/>
              </a:rPr>
              <a:t>, my life and soul” and ran towards Him</a:t>
            </a:r>
          </a:p>
          <a:p>
            <a:r>
              <a:rPr lang="en-US" sz="1200" kern="1200" dirty="0" smtClean="0">
                <a:solidFill>
                  <a:schemeClr val="tx1"/>
                </a:solidFill>
                <a:latin typeface="+mn-lt"/>
                <a:ea typeface="+mn-ea"/>
                <a:cs typeface="+mn-cs"/>
              </a:rPr>
              <a:t>Devotees held GK back, GK cried and became unconscious</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Visnu</a:t>
            </a:r>
            <a:r>
              <a:rPr lang="en-US" sz="1200" kern="1200" dirty="0" smtClean="0">
                <a:solidFill>
                  <a:schemeClr val="tx1"/>
                </a:solidFill>
                <a:latin typeface="+mn-lt"/>
                <a:ea typeface="+mn-ea"/>
                <a:cs typeface="+mn-cs"/>
              </a:rPr>
              <a:t> said: “Come here quickly.” GK danced</a:t>
            </a:r>
          </a:p>
          <a:p>
            <a:r>
              <a:rPr lang="en-US" sz="1200" kern="1200" dirty="0" err="1" smtClean="0">
                <a:solidFill>
                  <a:schemeClr val="tx1"/>
                </a:solidFill>
                <a:latin typeface="+mn-lt"/>
                <a:ea typeface="+mn-ea"/>
                <a:cs typeface="+mn-cs"/>
              </a:rPr>
              <a:t>Visnu</a:t>
            </a:r>
            <a:r>
              <a:rPr lang="en-US" sz="1200" kern="1200" dirty="0" smtClean="0">
                <a:solidFill>
                  <a:schemeClr val="tx1"/>
                </a:solidFill>
                <a:latin typeface="+mn-lt"/>
                <a:ea typeface="+mn-ea"/>
                <a:cs typeface="+mn-cs"/>
              </a:rPr>
              <a:t>:“I am very fortunate to meet you..I have been waiting”</a:t>
            </a:r>
          </a:p>
          <a:p>
            <a:r>
              <a:rPr lang="en-US" sz="1200" kern="1200" dirty="0" smtClean="0">
                <a:solidFill>
                  <a:schemeClr val="tx1"/>
                </a:solidFill>
                <a:latin typeface="+mn-lt"/>
                <a:ea typeface="+mn-ea"/>
                <a:cs typeface="+mn-cs"/>
              </a:rPr>
              <a:t>“You have passed lifetimes without paying attention to me”</a:t>
            </a:r>
          </a:p>
          <a:p>
            <a:r>
              <a:rPr lang="en-US" sz="1200" kern="1200" dirty="0" smtClean="0">
                <a:solidFill>
                  <a:schemeClr val="tx1"/>
                </a:solidFill>
                <a:latin typeface="+mn-lt"/>
                <a:ea typeface="+mn-ea"/>
                <a:cs typeface="+mn-cs"/>
              </a:rPr>
              <a:t>“ I arranged for your spiritual birth, I was so anxious that I myself became your guru </a:t>
            </a:r>
            <a:r>
              <a:rPr lang="en-US" sz="1200" kern="1200" dirty="0" err="1" smtClean="0">
                <a:solidFill>
                  <a:schemeClr val="tx1"/>
                </a:solidFill>
                <a:latin typeface="+mn-lt"/>
                <a:ea typeface="+mn-ea"/>
                <a:cs typeface="+mn-cs"/>
              </a:rPr>
              <a:t>Jayanta</a:t>
            </a:r>
            <a:r>
              <a:rPr lang="en-US" sz="1200" kern="1200" dirty="0" smtClean="0">
                <a:solidFill>
                  <a:schemeClr val="tx1"/>
                </a:solidFill>
                <a:latin typeface="+mn-lt"/>
                <a:ea typeface="+mn-ea"/>
                <a:cs typeface="+mn-cs"/>
              </a:rPr>
              <a:t>. Stay here forever.”</a:t>
            </a:r>
          </a:p>
          <a:p>
            <a:endParaRPr lang="en-ZA"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F04833-DDC8-4C5A-810F-4EA89C4F974F}"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b="0" kern="1200" dirty="0" smtClean="0">
                <a:solidFill>
                  <a:schemeClr val="tx1"/>
                </a:solidFill>
                <a:latin typeface="+mn-lt"/>
                <a:ea typeface="+mn-ea"/>
                <a:cs typeface="+mn-cs"/>
              </a:rPr>
              <a:t>GK stunned-Flute players dressed as cowherds, affectionate, GK played flute</a:t>
            </a:r>
          </a:p>
          <a:p>
            <a:r>
              <a:rPr lang="en-US" sz="1200" b="0" kern="1200" dirty="0" err="1" smtClean="0">
                <a:solidFill>
                  <a:schemeClr val="tx1"/>
                </a:solidFill>
                <a:latin typeface="+mn-lt"/>
                <a:ea typeface="+mn-ea"/>
                <a:cs typeface="+mn-cs"/>
              </a:rPr>
              <a:t>Laksmi</a:t>
            </a:r>
            <a:r>
              <a:rPr lang="en-US" sz="1200" b="0" kern="1200" dirty="0" smtClean="0">
                <a:solidFill>
                  <a:schemeClr val="tx1"/>
                </a:solidFill>
                <a:latin typeface="+mn-lt"/>
                <a:ea typeface="+mn-ea"/>
                <a:cs typeface="+mn-cs"/>
              </a:rPr>
              <a:t> told devotees to leave for </a:t>
            </a:r>
            <a:r>
              <a:rPr lang="en-US" sz="1200" b="0" kern="1200" dirty="0" err="1" smtClean="0">
                <a:solidFill>
                  <a:schemeClr val="tx1"/>
                </a:solidFill>
                <a:latin typeface="+mn-lt"/>
                <a:ea typeface="+mn-ea"/>
                <a:cs typeface="+mn-cs"/>
              </a:rPr>
              <a:t>Visnu’s</a:t>
            </a:r>
            <a:r>
              <a:rPr lang="en-US" sz="1200" b="0" kern="1200" dirty="0" smtClean="0">
                <a:solidFill>
                  <a:schemeClr val="tx1"/>
                </a:solidFill>
                <a:latin typeface="+mn-lt"/>
                <a:ea typeface="+mn-ea"/>
                <a:cs typeface="+mn-cs"/>
              </a:rPr>
              <a:t> lunch but GK had to be persuaded to leave</a:t>
            </a:r>
          </a:p>
          <a:p>
            <a:r>
              <a:rPr lang="en-US" sz="1200" b="0" kern="1200" dirty="0" smtClean="0">
                <a:solidFill>
                  <a:schemeClr val="tx1"/>
                </a:solidFill>
                <a:latin typeface="+mn-lt"/>
                <a:ea typeface="+mn-ea"/>
                <a:cs typeface="+mn-cs"/>
              </a:rPr>
              <a:t>GK determined to keep </a:t>
            </a:r>
            <a:r>
              <a:rPr lang="en-US" sz="1200" b="0" kern="1200" dirty="0" err="1" smtClean="0">
                <a:solidFill>
                  <a:schemeClr val="tx1"/>
                </a:solidFill>
                <a:latin typeface="+mn-lt"/>
                <a:ea typeface="+mn-ea"/>
                <a:cs typeface="+mn-cs"/>
              </a:rPr>
              <a:t>opulences</a:t>
            </a:r>
            <a:r>
              <a:rPr lang="en-US" sz="1200" b="0" kern="1200" dirty="0" smtClean="0">
                <a:solidFill>
                  <a:schemeClr val="tx1"/>
                </a:solidFill>
                <a:latin typeface="+mn-lt"/>
                <a:ea typeface="+mn-ea"/>
                <a:cs typeface="+mn-cs"/>
              </a:rPr>
              <a:t> away, stayed in same form</a:t>
            </a:r>
          </a:p>
        </p:txBody>
      </p:sp>
      <p:sp>
        <p:nvSpPr>
          <p:cNvPr id="4" name="Slide Number Placeholder 3"/>
          <p:cNvSpPr>
            <a:spLocks noGrp="1"/>
          </p:cNvSpPr>
          <p:nvPr>
            <p:ph type="sldNum" sz="quarter" idx="10"/>
          </p:nvPr>
        </p:nvSpPr>
        <p:spPr/>
        <p:txBody>
          <a:bodyPr/>
          <a:lstStyle/>
          <a:p>
            <a:fld id="{B4F04833-DDC8-4C5A-810F-4EA89C4F974F}"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0" kern="1200" dirty="0" smtClean="0">
                <a:solidFill>
                  <a:schemeClr val="tx1"/>
                </a:solidFill>
                <a:latin typeface="+mn-lt"/>
                <a:ea typeface="+mn-ea"/>
                <a:cs typeface="+mn-cs"/>
              </a:rPr>
              <a:t>GK got intimate service, was able to fan Lord and play flute, glorified His activities in </a:t>
            </a:r>
            <a:r>
              <a:rPr lang="en-US" sz="1200" b="0" kern="1200" dirty="0" err="1" smtClean="0">
                <a:solidFill>
                  <a:schemeClr val="tx1"/>
                </a:solidFill>
                <a:latin typeface="+mn-lt"/>
                <a:ea typeface="+mn-ea"/>
                <a:cs typeface="+mn-cs"/>
              </a:rPr>
              <a:t>Gokula</a:t>
            </a: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Other residents sometimes chastised GK that his activities were not proper, Argued glorification inappropriate</a:t>
            </a:r>
          </a:p>
          <a:p>
            <a:r>
              <a:rPr lang="en-US" sz="1200" b="0" kern="1200" dirty="0" smtClean="0">
                <a:solidFill>
                  <a:schemeClr val="tx1"/>
                </a:solidFill>
                <a:latin typeface="+mn-lt"/>
                <a:ea typeface="+mn-ea"/>
                <a:cs typeface="+mn-cs"/>
              </a:rPr>
              <a:t>GK was discouraged he couldn’t see the pastimes of </a:t>
            </a:r>
            <a:r>
              <a:rPr lang="en-US" sz="1200" b="0" kern="1200" dirty="0" err="1" smtClean="0">
                <a:solidFill>
                  <a:schemeClr val="tx1"/>
                </a:solidFill>
                <a:latin typeface="+mn-lt"/>
                <a:ea typeface="+mn-ea"/>
                <a:cs typeface="+mn-cs"/>
              </a:rPr>
              <a:t>Gopala</a:t>
            </a:r>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4F04833-DDC8-4C5A-810F-4EA89C4F974F}"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b="0" kern="1200" dirty="0" smtClean="0">
                <a:solidFill>
                  <a:schemeClr val="tx1"/>
                </a:solidFill>
                <a:latin typeface="+mn-lt"/>
                <a:ea typeface="+mn-ea"/>
                <a:cs typeface="+mn-cs"/>
              </a:rPr>
              <a:t>Sometimes GK would see </a:t>
            </a:r>
            <a:r>
              <a:rPr lang="en-US" sz="1200" b="0" kern="1200" dirty="0" err="1" smtClean="0">
                <a:solidFill>
                  <a:schemeClr val="tx1"/>
                </a:solidFill>
                <a:latin typeface="+mn-lt"/>
                <a:ea typeface="+mn-ea"/>
                <a:cs typeface="+mn-cs"/>
              </a:rPr>
              <a:t>Laxmi</a:t>
            </a:r>
            <a:r>
              <a:rPr lang="en-US" sz="1200" b="0" kern="1200" dirty="0" smtClean="0">
                <a:solidFill>
                  <a:schemeClr val="tx1"/>
                </a:solidFill>
                <a:latin typeface="+mn-lt"/>
                <a:ea typeface="+mn-ea"/>
                <a:cs typeface="+mn-cs"/>
              </a:rPr>
              <a:t> and </a:t>
            </a:r>
            <a:r>
              <a:rPr lang="en-US" sz="1200" b="0" kern="1200" dirty="0" err="1" smtClean="0">
                <a:solidFill>
                  <a:schemeClr val="tx1"/>
                </a:solidFill>
                <a:latin typeface="+mn-lt"/>
                <a:ea typeface="+mn-ea"/>
                <a:cs typeface="+mn-cs"/>
              </a:rPr>
              <a:t>Bhara</a:t>
            </a:r>
            <a:r>
              <a:rPr lang="en-US" sz="1200" b="0" kern="1200" dirty="0" smtClean="0">
                <a:solidFill>
                  <a:schemeClr val="tx1"/>
                </a:solidFill>
                <a:latin typeface="+mn-lt"/>
                <a:ea typeface="+mn-ea"/>
                <a:cs typeface="+mn-cs"/>
              </a:rPr>
              <a:t> as </a:t>
            </a:r>
            <a:r>
              <a:rPr lang="en-US" sz="1200" b="0" kern="1200" dirty="0" err="1" smtClean="0">
                <a:solidFill>
                  <a:schemeClr val="tx1"/>
                </a:solidFill>
                <a:latin typeface="+mn-lt"/>
                <a:ea typeface="+mn-ea"/>
                <a:cs typeface="+mn-cs"/>
              </a:rPr>
              <a:t>Radha</a:t>
            </a:r>
            <a:r>
              <a:rPr lang="en-US" sz="1200" b="0" kern="1200" dirty="0" smtClean="0">
                <a:solidFill>
                  <a:schemeClr val="tx1"/>
                </a:solidFill>
                <a:latin typeface="+mn-lt"/>
                <a:ea typeface="+mn-ea"/>
                <a:cs typeface="+mn-cs"/>
              </a:rPr>
              <a:t> and </a:t>
            </a:r>
            <a:r>
              <a:rPr lang="en-US" sz="1200" b="0" kern="1200" dirty="0" err="1" smtClean="0">
                <a:solidFill>
                  <a:schemeClr val="tx1"/>
                </a:solidFill>
                <a:latin typeface="+mn-lt"/>
                <a:ea typeface="+mn-ea"/>
                <a:cs typeface="+mn-cs"/>
              </a:rPr>
              <a:t>Candravali</a:t>
            </a:r>
            <a:r>
              <a:rPr lang="en-US" sz="1200" b="0" kern="1200" dirty="0" smtClean="0">
                <a:solidFill>
                  <a:schemeClr val="tx1"/>
                </a:solidFill>
                <a:latin typeface="+mn-lt"/>
                <a:ea typeface="+mn-ea"/>
                <a:cs typeface="+mn-cs"/>
              </a:rPr>
              <a:t>, still he was sad</a:t>
            </a:r>
          </a:p>
          <a:p>
            <a:r>
              <a:rPr lang="en-US" sz="1200" b="0" kern="1200" dirty="0" smtClean="0">
                <a:solidFill>
                  <a:schemeClr val="tx1"/>
                </a:solidFill>
                <a:latin typeface="+mn-lt"/>
                <a:ea typeface="+mn-ea"/>
                <a:cs typeface="+mn-cs"/>
              </a:rPr>
              <a:t>Sometimes </a:t>
            </a:r>
            <a:r>
              <a:rPr lang="en-US" sz="1200" b="0" kern="1200" dirty="0" err="1" smtClean="0">
                <a:solidFill>
                  <a:schemeClr val="tx1"/>
                </a:solidFill>
                <a:latin typeface="+mn-lt"/>
                <a:ea typeface="+mn-ea"/>
                <a:cs typeface="+mn-cs"/>
              </a:rPr>
              <a:t>Visnu</a:t>
            </a:r>
            <a:r>
              <a:rPr lang="en-US" sz="1200" b="0" kern="1200" dirty="0" smtClean="0">
                <a:solidFill>
                  <a:schemeClr val="tx1"/>
                </a:solidFill>
                <a:latin typeface="+mn-lt"/>
                <a:ea typeface="+mn-ea"/>
                <a:cs typeface="+mn-cs"/>
              </a:rPr>
              <a:t> appeared like </a:t>
            </a:r>
            <a:r>
              <a:rPr lang="en-US" sz="1200" b="0" kern="1200" dirty="0" err="1" smtClean="0">
                <a:solidFill>
                  <a:schemeClr val="tx1"/>
                </a:solidFill>
                <a:latin typeface="+mn-lt"/>
                <a:ea typeface="+mn-ea"/>
                <a:cs typeface="+mn-cs"/>
              </a:rPr>
              <a:t>Gopal</a:t>
            </a:r>
            <a:r>
              <a:rPr lang="en-US" sz="1200" b="0" kern="1200" dirty="0" smtClean="0">
                <a:solidFill>
                  <a:schemeClr val="tx1"/>
                </a:solidFill>
                <a:latin typeface="+mn-lt"/>
                <a:ea typeface="+mn-ea"/>
                <a:cs typeface="+mn-cs"/>
              </a:rPr>
              <a:t> on throne to please GK</a:t>
            </a:r>
          </a:p>
          <a:p>
            <a:r>
              <a:rPr lang="en-US" sz="1200" b="0" kern="1200" dirty="0" smtClean="0">
                <a:solidFill>
                  <a:schemeClr val="tx1"/>
                </a:solidFill>
                <a:latin typeface="+mn-lt"/>
                <a:ea typeface="+mn-ea"/>
                <a:cs typeface="+mn-cs"/>
              </a:rPr>
              <a:t>GK’s mood disturbed by awe and reverence, GK wanted to embrace, kiss, etc the Lord</a:t>
            </a:r>
          </a:p>
        </p:txBody>
      </p:sp>
      <p:sp>
        <p:nvSpPr>
          <p:cNvPr id="4" name="Slide Number Placeholder 3"/>
          <p:cNvSpPr>
            <a:spLocks noGrp="1"/>
          </p:cNvSpPr>
          <p:nvPr>
            <p:ph type="sldNum" sz="quarter" idx="10"/>
          </p:nvPr>
        </p:nvSpPr>
        <p:spPr/>
        <p:txBody>
          <a:bodyPr/>
          <a:lstStyle/>
          <a:p>
            <a:fld id="{B4F04833-DDC8-4C5A-810F-4EA89C4F974F}"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kern="1200" dirty="0" smtClean="0">
                <a:solidFill>
                  <a:schemeClr val="tx1"/>
                </a:solidFill>
                <a:latin typeface="+mn-lt"/>
                <a:ea typeface="+mn-ea"/>
                <a:cs typeface="+mn-cs"/>
              </a:rPr>
              <a:t>Sometimes </a:t>
            </a:r>
            <a:r>
              <a:rPr lang="en-US" sz="1200" b="0" kern="1200" dirty="0" err="1" smtClean="0">
                <a:solidFill>
                  <a:schemeClr val="tx1"/>
                </a:solidFill>
                <a:latin typeface="+mn-lt"/>
                <a:ea typeface="+mn-ea"/>
                <a:cs typeface="+mn-cs"/>
              </a:rPr>
              <a:t>Visnu</a:t>
            </a:r>
            <a:r>
              <a:rPr lang="en-US" sz="1200" b="0" kern="1200" dirty="0" smtClean="0">
                <a:solidFill>
                  <a:schemeClr val="tx1"/>
                </a:solidFill>
                <a:latin typeface="+mn-lt"/>
                <a:ea typeface="+mn-ea"/>
                <a:cs typeface="+mn-cs"/>
              </a:rPr>
              <a:t> went away. Feelings of intense separation</a:t>
            </a:r>
          </a:p>
          <a:p>
            <a:r>
              <a:rPr lang="en-US" sz="1200" b="0" kern="1200" dirty="0" err="1" smtClean="0">
                <a:solidFill>
                  <a:schemeClr val="tx1"/>
                </a:solidFill>
                <a:latin typeface="+mn-lt"/>
                <a:ea typeface="+mn-ea"/>
                <a:cs typeface="+mn-cs"/>
              </a:rPr>
              <a:t>Narada</a:t>
            </a:r>
            <a:r>
              <a:rPr lang="en-US" sz="1200" b="0" kern="1200" dirty="0" smtClean="0">
                <a:solidFill>
                  <a:schemeClr val="tx1"/>
                </a:solidFill>
                <a:latin typeface="+mn-lt"/>
                <a:ea typeface="+mn-ea"/>
                <a:cs typeface="+mn-cs"/>
              </a:rPr>
              <a:t> found GK depressed asked GK what the problem was. Touched GK on the head with his </a:t>
            </a:r>
            <a:r>
              <a:rPr lang="en-US" sz="1200" b="0" kern="1200" dirty="0" err="1" smtClean="0">
                <a:solidFill>
                  <a:schemeClr val="tx1"/>
                </a:solidFill>
                <a:latin typeface="+mn-lt"/>
                <a:ea typeface="+mn-ea"/>
                <a:cs typeface="+mn-cs"/>
              </a:rPr>
              <a:t>vina</a:t>
            </a: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GK revealed his mind</a:t>
            </a:r>
          </a:p>
        </p:txBody>
      </p:sp>
      <p:sp>
        <p:nvSpPr>
          <p:cNvPr id="4" name="Slide Number Placeholder 3"/>
          <p:cNvSpPr>
            <a:spLocks noGrp="1"/>
          </p:cNvSpPr>
          <p:nvPr>
            <p:ph type="sldNum" sz="quarter" idx="10"/>
          </p:nvPr>
        </p:nvSpPr>
        <p:spPr/>
        <p:txBody>
          <a:bodyPr/>
          <a:lstStyle/>
          <a:p>
            <a:fld id="{B4F04833-DDC8-4C5A-810F-4EA89C4F974F}"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err="1" smtClean="0">
                <a:solidFill>
                  <a:schemeClr val="tx1"/>
                </a:solidFill>
                <a:latin typeface="+mn-lt"/>
                <a:ea typeface="+mn-ea"/>
                <a:cs typeface="+mn-cs"/>
              </a:rPr>
              <a:t>Narada</a:t>
            </a:r>
            <a:r>
              <a:rPr lang="en-US" sz="1200" b="0" kern="1200" dirty="0" smtClean="0">
                <a:solidFill>
                  <a:schemeClr val="tx1"/>
                </a:solidFill>
                <a:latin typeface="+mn-lt"/>
                <a:ea typeface="+mn-ea"/>
                <a:cs typeface="+mn-cs"/>
              </a:rPr>
              <a:t> said </a:t>
            </a:r>
            <a:r>
              <a:rPr lang="en-US" sz="1200" b="0" kern="1200" dirty="0" err="1" smtClean="0">
                <a:solidFill>
                  <a:schemeClr val="tx1"/>
                </a:solidFill>
                <a:latin typeface="+mn-lt"/>
                <a:ea typeface="+mn-ea"/>
                <a:cs typeface="+mn-cs"/>
              </a:rPr>
              <a:t>Vraja</a:t>
            </a:r>
            <a:r>
              <a:rPr lang="en-US" sz="1200" b="0" kern="1200" dirty="0" smtClean="0">
                <a:solidFill>
                  <a:schemeClr val="tx1"/>
                </a:solidFill>
                <a:latin typeface="+mn-lt"/>
                <a:ea typeface="+mn-ea"/>
                <a:cs typeface="+mn-cs"/>
              </a:rPr>
              <a:t> the highest but not compatible with </a:t>
            </a:r>
            <a:r>
              <a:rPr lang="en-US" sz="1200" b="0" kern="1200" dirty="0" err="1" smtClean="0">
                <a:solidFill>
                  <a:schemeClr val="tx1"/>
                </a:solidFill>
                <a:latin typeface="+mn-lt"/>
                <a:ea typeface="+mn-ea"/>
                <a:cs typeface="+mn-cs"/>
              </a:rPr>
              <a:t>Vaikuntha</a:t>
            </a:r>
            <a:r>
              <a:rPr lang="en-US" sz="1200" b="0" kern="1200" dirty="0" smtClean="0">
                <a:solidFill>
                  <a:schemeClr val="tx1"/>
                </a:solidFill>
                <a:latin typeface="+mn-lt"/>
                <a:ea typeface="+mn-ea"/>
                <a:cs typeface="+mn-cs"/>
              </a:rPr>
              <a:t> mode, even though the Lord is the same</a:t>
            </a:r>
          </a:p>
          <a:p>
            <a:r>
              <a:rPr lang="en-US" sz="1200" b="0" kern="1200" dirty="0" err="1" smtClean="0">
                <a:solidFill>
                  <a:schemeClr val="tx1"/>
                </a:solidFill>
                <a:latin typeface="+mn-lt"/>
                <a:ea typeface="+mn-ea"/>
                <a:cs typeface="+mn-cs"/>
              </a:rPr>
              <a:t>Narada</a:t>
            </a:r>
            <a:r>
              <a:rPr lang="en-US" sz="1200" b="0" kern="1200" dirty="0" smtClean="0">
                <a:solidFill>
                  <a:schemeClr val="tx1"/>
                </a:solidFill>
                <a:latin typeface="+mn-lt"/>
                <a:ea typeface="+mn-ea"/>
                <a:cs typeface="+mn-cs"/>
              </a:rPr>
              <a:t> explained to GK why the residents of </a:t>
            </a:r>
            <a:r>
              <a:rPr lang="en-US" sz="1200" b="0" kern="1200" dirty="0" err="1" smtClean="0">
                <a:solidFill>
                  <a:schemeClr val="tx1"/>
                </a:solidFill>
                <a:latin typeface="+mn-lt"/>
                <a:ea typeface="+mn-ea"/>
                <a:cs typeface="+mn-cs"/>
              </a:rPr>
              <a:t>Vaikuntha</a:t>
            </a:r>
            <a:r>
              <a:rPr lang="en-US" sz="1200" b="0" kern="1200" dirty="0" smtClean="0">
                <a:solidFill>
                  <a:schemeClr val="tx1"/>
                </a:solidFill>
                <a:latin typeface="+mn-lt"/>
                <a:ea typeface="+mn-ea"/>
                <a:cs typeface="+mn-cs"/>
              </a:rPr>
              <a:t> took different forms: pastimes and “Whatever forms they worshipped Him in before liberation, again assume”</a:t>
            </a:r>
          </a:p>
          <a:p>
            <a:r>
              <a:rPr lang="en-US" sz="1200" b="0" kern="1200" dirty="0" err="1" smtClean="0">
                <a:solidFill>
                  <a:schemeClr val="tx1"/>
                </a:solidFill>
                <a:latin typeface="+mn-lt"/>
                <a:ea typeface="+mn-ea"/>
                <a:cs typeface="+mn-cs"/>
              </a:rPr>
              <a:t>Narada</a:t>
            </a:r>
            <a:r>
              <a:rPr lang="en-US" sz="1200" b="0" kern="1200" dirty="0" smtClean="0">
                <a:solidFill>
                  <a:schemeClr val="tx1"/>
                </a:solidFill>
                <a:latin typeface="+mn-lt"/>
                <a:ea typeface="+mn-ea"/>
                <a:cs typeface="+mn-cs"/>
              </a:rPr>
              <a:t> explains; </a:t>
            </a:r>
            <a:r>
              <a:rPr lang="en-US" sz="1200" b="0" kern="1200" dirty="0" err="1" smtClean="0">
                <a:solidFill>
                  <a:schemeClr val="tx1"/>
                </a:solidFill>
                <a:latin typeface="+mn-lt"/>
                <a:ea typeface="+mn-ea"/>
                <a:cs typeface="+mn-cs"/>
              </a:rPr>
              <a:t>saktavesa</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avataras</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Laxmi</a:t>
            </a:r>
            <a:r>
              <a:rPr lang="en-US" sz="1200" b="0" kern="1200" dirty="0" smtClean="0">
                <a:solidFill>
                  <a:schemeClr val="tx1"/>
                </a:solidFill>
                <a:latin typeface="+mn-lt"/>
                <a:ea typeface="+mn-ea"/>
                <a:cs typeface="+mn-cs"/>
              </a:rPr>
              <a:t>, Krishna source of incarnations </a:t>
            </a:r>
            <a:r>
              <a:rPr lang="en-US" sz="1200" b="0" kern="1200" dirty="0" err="1" smtClean="0">
                <a:solidFill>
                  <a:schemeClr val="tx1"/>
                </a:solidFill>
                <a:latin typeface="+mn-lt"/>
                <a:ea typeface="+mn-ea"/>
                <a:cs typeface="+mn-cs"/>
              </a:rPr>
              <a:t>Narada</a:t>
            </a:r>
            <a:r>
              <a:rPr lang="en-US" sz="1200" b="0" kern="1200" dirty="0" smtClean="0">
                <a:solidFill>
                  <a:schemeClr val="tx1"/>
                </a:solidFill>
                <a:latin typeface="+mn-lt"/>
                <a:ea typeface="+mn-ea"/>
                <a:cs typeface="+mn-cs"/>
              </a:rPr>
              <a:t> explains devotees: all equal but some more intimate</a:t>
            </a:r>
          </a:p>
        </p:txBody>
      </p:sp>
      <p:sp>
        <p:nvSpPr>
          <p:cNvPr id="4" name="Slide Number Placeholder 3"/>
          <p:cNvSpPr>
            <a:spLocks noGrp="1"/>
          </p:cNvSpPr>
          <p:nvPr>
            <p:ph type="sldNum" sz="quarter" idx="10"/>
          </p:nvPr>
        </p:nvSpPr>
        <p:spPr/>
        <p:txBody>
          <a:bodyPr/>
          <a:lstStyle/>
          <a:p>
            <a:fld id="{B4F04833-DDC8-4C5A-810F-4EA89C4F974F}"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smtClean="0">
                <a:solidFill>
                  <a:schemeClr val="tx1"/>
                </a:solidFill>
                <a:latin typeface="+mn-lt"/>
                <a:ea typeface="+mn-ea"/>
                <a:cs typeface="+mn-cs"/>
              </a:rPr>
              <a:t>GK asks about Deities “Why do the </a:t>
            </a:r>
            <a:r>
              <a:rPr lang="en-US" sz="1200" b="0" kern="1200" dirty="0" err="1" smtClean="0">
                <a:solidFill>
                  <a:schemeClr val="tx1"/>
                </a:solidFill>
                <a:latin typeface="+mn-lt"/>
                <a:ea typeface="+mn-ea"/>
                <a:cs typeface="+mn-cs"/>
              </a:rPr>
              <a:t>Puranas</a:t>
            </a:r>
            <a:r>
              <a:rPr lang="en-US" sz="1200" b="0" kern="1200" dirty="0" smtClean="0">
                <a:solidFill>
                  <a:schemeClr val="tx1"/>
                </a:solidFill>
                <a:latin typeface="+mn-lt"/>
                <a:ea typeface="+mn-ea"/>
                <a:cs typeface="+mn-cs"/>
              </a:rPr>
              <a:t> sometimes deprecate Deity worship?”</a:t>
            </a:r>
          </a:p>
          <a:p>
            <a:r>
              <a:rPr lang="en-US" sz="1200" b="0" kern="1200" dirty="0" err="1" smtClean="0">
                <a:solidFill>
                  <a:schemeClr val="tx1"/>
                </a:solidFill>
                <a:latin typeface="+mn-lt"/>
                <a:ea typeface="+mn-ea"/>
                <a:cs typeface="+mn-cs"/>
              </a:rPr>
              <a:t>Narada</a:t>
            </a:r>
            <a:r>
              <a:rPr lang="en-US" sz="1200" b="0" kern="1200" dirty="0" smtClean="0">
                <a:solidFill>
                  <a:schemeClr val="tx1"/>
                </a:solidFill>
                <a:latin typeface="+mn-lt"/>
                <a:ea typeface="+mn-ea"/>
                <a:cs typeface="+mn-cs"/>
              </a:rPr>
              <a:t> explain; that Deities must be worshipped in correct mood, one should not invent forms of worship</a:t>
            </a:r>
          </a:p>
          <a:p>
            <a:r>
              <a:rPr lang="en-US" sz="1200" b="0" kern="1200" dirty="0" err="1" smtClean="0">
                <a:solidFill>
                  <a:schemeClr val="tx1"/>
                </a:solidFill>
                <a:latin typeface="+mn-lt"/>
                <a:ea typeface="+mn-ea"/>
                <a:cs typeface="+mn-cs"/>
              </a:rPr>
              <a:t>Narada</a:t>
            </a:r>
            <a:r>
              <a:rPr lang="en-US" sz="1200" b="0" kern="1200" dirty="0" smtClean="0">
                <a:solidFill>
                  <a:schemeClr val="tx1"/>
                </a:solidFill>
                <a:latin typeface="+mn-lt"/>
                <a:ea typeface="+mn-ea"/>
                <a:cs typeface="+mn-cs"/>
              </a:rPr>
              <a:t> explains: </a:t>
            </a:r>
            <a:r>
              <a:rPr lang="en-US" sz="1200" b="0" kern="1200" dirty="0" err="1" smtClean="0">
                <a:solidFill>
                  <a:schemeClr val="tx1"/>
                </a:solidFill>
                <a:latin typeface="+mn-lt"/>
                <a:ea typeface="+mn-ea"/>
                <a:cs typeface="+mn-cs"/>
              </a:rPr>
              <a:t>sastras</a:t>
            </a:r>
            <a:r>
              <a:rPr lang="en-US" sz="1200" b="0" kern="1200" dirty="0" smtClean="0">
                <a:solidFill>
                  <a:schemeClr val="tx1"/>
                </a:solidFill>
                <a:latin typeface="+mn-lt"/>
                <a:ea typeface="+mn-ea"/>
                <a:cs typeface="+mn-cs"/>
              </a:rPr>
              <a:t> belittle those who invent forms, don’t respect devotees, proud, etc.</a:t>
            </a:r>
          </a:p>
          <a:p>
            <a:r>
              <a:rPr lang="en-US" sz="1200" b="0" kern="1200" dirty="0" err="1" smtClean="0">
                <a:solidFill>
                  <a:schemeClr val="tx1"/>
                </a:solidFill>
                <a:latin typeface="+mn-lt"/>
                <a:ea typeface="+mn-ea"/>
                <a:cs typeface="+mn-cs"/>
              </a:rPr>
              <a:t>Narada</a:t>
            </a:r>
            <a:r>
              <a:rPr lang="en-US" sz="1200" b="0" kern="1200" dirty="0" smtClean="0">
                <a:solidFill>
                  <a:schemeClr val="tx1"/>
                </a:solidFill>
                <a:latin typeface="+mn-lt"/>
                <a:ea typeface="+mn-ea"/>
                <a:cs typeface="+mn-cs"/>
              </a:rPr>
              <a:t> states; Krishna is subordinate to devotees, describes </a:t>
            </a:r>
            <a:r>
              <a:rPr lang="en-US" sz="1200" b="0" kern="1200" dirty="0" err="1" smtClean="0">
                <a:solidFill>
                  <a:schemeClr val="tx1"/>
                </a:solidFill>
                <a:latin typeface="+mn-lt"/>
                <a:ea typeface="+mn-ea"/>
                <a:cs typeface="+mn-cs"/>
              </a:rPr>
              <a:t>Mahabhava</a:t>
            </a:r>
            <a:r>
              <a:rPr lang="en-US" sz="1200" b="0" kern="1200" dirty="0" smtClean="0">
                <a:solidFill>
                  <a:schemeClr val="tx1"/>
                </a:solidFill>
                <a:latin typeface="+mn-lt"/>
                <a:ea typeface="+mn-ea"/>
                <a:cs typeface="+mn-cs"/>
              </a:rPr>
              <a:t>, Bhakti rare</a:t>
            </a:r>
          </a:p>
        </p:txBody>
      </p:sp>
      <p:sp>
        <p:nvSpPr>
          <p:cNvPr id="4" name="Slide Number Placeholder 3"/>
          <p:cNvSpPr>
            <a:spLocks noGrp="1"/>
          </p:cNvSpPr>
          <p:nvPr>
            <p:ph type="sldNum" sz="quarter" idx="10"/>
          </p:nvPr>
        </p:nvSpPr>
        <p:spPr/>
        <p:txBody>
          <a:bodyPr/>
          <a:lstStyle/>
          <a:p>
            <a:fld id="{B4F04833-DDC8-4C5A-810F-4EA89C4F974F}"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GK: becomes anxious to see </a:t>
            </a:r>
            <a:r>
              <a:rPr lang="en-US" sz="1200" kern="1200" dirty="0" err="1" smtClean="0">
                <a:solidFill>
                  <a:schemeClr val="tx1"/>
                </a:solidFill>
                <a:latin typeface="+mn-lt"/>
                <a:ea typeface="+mn-ea"/>
                <a:cs typeface="+mn-cs"/>
              </a:rPr>
              <a:t>Gopala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consoles, Tells him secret</a:t>
            </a:r>
          </a:p>
          <a:p>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describes </a:t>
            </a:r>
            <a:r>
              <a:rPr lang="en-US" sz="1200" kern="1200" dirty="0" err="1" smtClean="0">
                <a:solidFill>
                  <a:schemeClr val="tx1"/>
                </a:solidFill>
                <a:latin typeface="+mn-lt"/>
                <a:ea typeface="+mn-ea"/>
                <a:cs typeface="+mn-cs"/>
              </a:rPr>
              <a:t>Ayodhya</a:t>
            </a:r>
            <a:r>
              <a:rPr lang="en-US" sz="1200" kern="1200" dirty="0" smtClean="0">
                <a:solidFill>
                  <a:schemeClr val="tx1"/>
                </a:solidFill>
                <a:latin typeface="+mn-lt"/>
                <a:ea typeface="+mn-ea"/>
                <a:cs typeface="+mn-cs"/>
              </a:rPr>
              <a:t> (not far from here) and how beyond that is </a:t>
            </a:r>
            <a:r>
              <a:rPr lang="en-US" sz="1200" kern="1200" dirty="0" err="1" smtClean="0">
                <a:solidFill>
                  <a:schemeClr val="tx1"/>
                </a:solidFill>
                <a:latin typeface="+mn-lt"/>
                <a:ea typeface="+mn-ea"/>
                <a:cs typeface="+mn-cs"/>
              </a:rPr>
              <a:t>Dvaraka</a:t>
            </a:r>
            <a:r>
              <a:rPr lang="en-US" sz="1200" kern="1200" dirty="0" smtClean="0">
                <a:solidFill>
                  <a:schemeClr val="tx1"/>
                </a:solidFill>
                <a:latin typeface="+mn-lt"/>
                <a:ea typeface="+mn-ea"/>
                <a:cs typeface="+mn-cs"/>
              </a:rPr>
              <a:t> (you should go there)</a:t>
            </a:r>
          </a:p>
          <a:p>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instructs GK in worshipping Rama: then “Rama will send you to </a:t>
            </a:r>
            <a:r>
              <a:rPr lang="en-US" sz="1200" kern="1200" dirty="0" err="1" smtClean="0">
                <a:solidFill>
                  <a:schemeClr val="tx1"/>
                </a:solidFill>
                <a:latin typeface="+mn-lt"/>
                <a:ea typeface="+mn-ea"/>
                <a:cs typeface="+mn-cs"/>
              </a:rPr>
              <a:t>Dvaraka</a:t>
            </a:r>
            <a:r>
              <a:rPr lang="en-US" sz="1200" kern="1200" dirty="0" smtClean="0">
                <a:solidFill>
                  <a:schemeClr val="tx1"/>
                </a:solidFill>
                <a:latin typeface="+mn-lt"/>
                <a:ea typeface="+mn-ea"/>
                <a:cs typeface="+mn-cs"/>
              </a:rPr>
              <a:t>”</a:t>
            </a:r>
          </a:p>
          <a:p>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“You don’t need permission to leave here, the Lord told me to instruct you like this, leave immediately”</a:t>
            </a:r>
            <a:endParaRPr lang="en-US" dirty="0" smtClean="0"/>
          </a:p>
          <a:p>
            <a:endParaRPr lang="en-ZA"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err="1" smtClean="0">
                <a:solidFill>
                  <a:schemeClr val="tx1"/>
                </a:solidFill>
                <a:latin typeface="+mn-lt"/>
                <a:ea typeface="+mn-ea"/>
                <a:cs typeface="+mn-cs"/>
              </a:rPr>
              <a:t>Ayodhya</a:t>
            </a:r>
            <a:r>
              <a:rPr lang="en-US" sz="1200" b="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GK saw monkeys chanting Rama!, monkeys grabbed GK’s flute and Hanuman escorted to </a:t>
            </a:r>
            <a:r>
              <a:rPr lang="en-US" sz="1200" kern="1200" dirty="0" err="1" smtClean="0">
                <a:solidFill>
                  <a:schemeClr val="tx1"/>
                </a:solidFill>
                <a:latin typeface="+mn-lt"/>
                <a:ea typeface="+mn-ea"/>
                <a:cs typeface="+mn-cs"/>
              </a:rPr>
              <a:t>Ayodhya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GK saw </a:t>
            </a:r>
            <a:r>
              <a:rPr lang="en-US" sz="1200" kern="1200" dirty="0" err="1" smtClean="0">
                <a:solidFill>
                  <a:schemeClr val="tx1"/>
                </a:solidFill>
                <a:latin typeface="+mn-lt"/>
                <a:ea typeface="+mn-ea"/>
                <a:cs typeface="+mn-cs"/>
              </a:rPr>
              <a:t>Bharata</a:t>
            </a:r>
            <a:r>
              <a:rPr lang="en-US" sz="1200" kern="1200" dirty="0" smtClean="0">
                <a:solidFill>
                  <a:schemeClr val="tx1"/>
                </a:solidFill>
                <a:latin typeface="+mn-lt"/>
                <a:ea typeface="+mn-ea"/>
                <a:cs typeface="+mn-cs"/>
              </a:rPr>
              <a:t> and others, thought that </a:t>
            </a:r>
            <a:r>
              <a:rPr lang="en-US" sz="1200" kern="1200" dirty="0" err="1" smtClean="0">
                <a:solidFill>
                  <a:schemeClr val="tx1"/>
                </a:solidFill>
                <a:latin typeface="+mn-lt"/>
                <a:ea typeface="+mn-ea"/>
                <a:cs typeface="+mn-cs"/>
              </a:rPr>
              <a:t>Bharata</a:t>
            </a:r>
            <a:r>
              <a:rPr lang="en-US" sz="1200" kern="1200" dirty="0" smtClean="0">
                <a:solidFill>
                  <a:schemeClr val="tx1"/>
                </a:solidFill>
                <a:latin typeface="+mn-lt"/>
                <a:ea typeface="+mn-ea"/>
                <a:cs typeface="+mn-cs"/>
              </a:rPr>
              <a:t> was Rama, </a:t>
            </a:r>
            <a:r>
              <a:rPr lang="en-US" sz="1200" kern="1200" dirty="0" err="1" smtClean="0">
                <a:solidFill>
                  <a:schemeClr val="tx1"/>
                </a:solidFill>
                <a:latin typeface="+mn-lt"/>
                <a:ea typeface="+mn-ea"/>
                <a:cs typeface="+mn-cs"/>
              </a:rPr>
              <a:t>Bharata</a:t>
            </a:r>
            <a:r>
              <a:rPr lang="en-US" sz="1200" kern="1200" dirty="0" smtClean="0">
                <a:solidFill>
                  <a:schemeClr val="tx1"/>
                </a:solidFill>
                <a:latin typeface="+mn-lt"/>
                <a:ea typeface="+mn-ea"/>
                <a:cs typeface="+mn-cs"/>
              </a:rPr>
              <a:t> covered His ears, “I am a servant.”</a:t>
            </a:r>
          </a:p>
          <a:p>
            <a:r>
              <a:rPr lang="en-US" sz="1200" kern="1200" dirty="0" smtClean="0">
                <a:solidFill>
                  <a:schemeClr val="tx1"/>
                </a:solidFill>
                <a:latin typeface="+mn-lt"/>
                <a:ea typeface="+mn-ea"/>
                <a:cs typeface="+mn-cs"/>
              </a:rPr>
              <a:t>Hanuman brought GK to Sri Rama, </a:t>
            </a:r>
            <a:r>
              <a:rPr lang="en-US" sz="1200" kern="1200" dirty="0" err="1" smtClean="0">
                <a:solidFill>
                  <a:schemeClr val="tx1"/>
                </a:solidFill>
                <a:latin typeface="+mn-lt"/>
                <a:ea typeface="+mn-ea"/>
                <a:cs typeface="+mn-cs"/>
              </a:rPr>
              <a:t>Sita</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Laksman</a:t>
            </a:r>
            <a:r>
              <a:rPr lang="en-US" sz="1200" kern="1200" dirty="0" smtClean="0">
                <a:solidFill>
                  <a:schemeClr val="tx1"/>
                </a:solidFill>
                <a:latin typeface="+mn-lt"/>
                <a:ea typeface="+mn-ea"/>
                <a:cs typeface="+mn-cs"/>
              </a:rPr>
              <a:t>-GK offered obeisances, Rama picked him up</a:t>
            </a:r>
          </a:p>
          <a:p>
            <a:r>
              <a:rPr lang="en-US" sz="1200" kern="1200" dirty="0" smtClean="0">
                <a:solidFill>
                  <a:schemeClr val="tx1"/>
                </a:solidFill>
                <a:latin typeface="+mn-lt"/>
                <a:ea typeface="+mn-ea"/>
                <a:cs typeface="+mn-cs"/>
              </a:rPr>
              <a:t>Hanuman serving and fanning the Lord.</a:t>
            </a:r>
          </a:p>
          <a:p>
            <a:r>
              <a:rPr lang="en-US" sz="1200" kern="1200" dirty="0" smtClean="0">
                <a:solidFill>
                  <a:schemeClr val="tx1"/>
                </a:solidFill>
                <a:latin typeface="+mn-lt"/>
                <a:ea typeface="+mn-ea"/>
                <a:cs typeface="+mn-cs"/>
              </a:rPr>
              <a:t>GK bowed to Rama, Rama addressed him as dear friend.</a:t>
            </a:r>
          </a:p>
          <a:p>
            <a:r>
              <a:rPr lang="en-US" sz="1200" kern="1200" dirty="0" smtClean="0">
                <a:solidFill>
                  <a:schemeClr val="tx1"/>
                </a:solidFill>
                <a:latin typeface="+mn-lt"/>
                <a:ea typeface="+mn-ea"/>
                <a:cs typeface="+mn-cs"/>
              </a:rPr>
              <a:t>“Get up” “Give up this reverence”</a:t>
            </a:r>
          </a:p>
          <a:p>
            <a:r>
              <a:rPr lang="en-US" sz="1200" kern="1200" dirty="0" smtClean="0">
                <a:solidFill>
                  <a:schemeClr val="tx1"/>
                </a:solidFill>
                <a:latin typeface="+mn-lt"/>
                <a:ea typeface="+mn-ea"/>
                <a:cs typeface="+mn-cs"/>
              </a:rPr>
              <a:t>Hanuman brought him to Rama’s lotus feet</a:t>
            </a:r>
          </a:p>
          <a:p>
            <a:r>
              <a:rPr lang="en-US" sz="1200" kern="1200" dirty="0" smtClean="0">
                <a:solidFill>
                  <a:schemeClr val="tx1"/>
                </a:solidFill>
                <a:latin typeface="+mn-lt"/>
                <a:ea typeface="+mn-ea"/>
                <a:cs typeface="+mn-cs"/>
              </a:rPr>
              <a:t>Observed Rama’s pastimes, missed pastimes of </a:t>
            </a:r>
            <a:r>
              <a:rPr lang="en-US" sz="1200" kern="1200" dirty="0" err="1" smtClean="0">
                <a:solidFill>
                  <a:schemeClr val="tx1"/>
                </a:solidFill>
                <a:latin typeface="+mn-lt"/>
                <a:ea typeface="+mn-ea"/>
                <a:cs typeface="+mn-cs"/>
              </a:rPr>
              <a:t>Gopala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Imagined Rama to have the qualities of </a:t>
            </a:r>
            <a:r>
              <a:rPr lang="en-US" sz="1200" kern="1200" dirty="0" err="1" smtClean="0">
                <a:solidFill>
                  <a:schemeClr val="tx1"/>
                </a:solidFill>
                <a:latin typeface="+mn-lt"/>
                <a:ea typeface="+mn-ea"/>
                <a:cs typeface="+mn-cs"/>
              </a:rPr>
              <a:t>Gopala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Vraja imposed itself on the heart of GK-Hanuman pacified him</a:t>
            </a:r>
          </a:p>
          <a:p>
            <a:r>
              <a:rPr lang="en-US" sz="1200" kern="1200" dirty="0" smtClean="0">
                <a:solidFill>
                  <a:schemeClr val="tx1"/>
                </a:solidFill>
                <a:latin typeface="+mn-lt"/>
                <a:ea typeface="+mn-ea"/>
                <a:cs typeface="+mn-cs"/>
              </a:rPr>
              <a:t>Rama noticed this and sent GK with </a:t>
            </a:r>
            <a:r>
              <a:rPr lang="en-US" sz="1200" kern="1200" dirty="0" err="1" smtClean="0">
                <a:solidFill>
                  <a:schemeClr val="tx1"/>
                </a:solidFill>
                <a:latin typeface="+mn-lt"/>
                <a:ea typeface="+mn-ea"/>
                <a:cs typeface="+mn-cs"/>
              </a:rPr>
              <a:t>Jambavan</a:t>
            </a:r>
            <a:r>
              <a:rPr lang="en-US" sz="1200" kern="1200" dirty="0" smtClean="0">
                <a:solidFill>
                  <a:schemeClr val="tx1"/>
                </a:solidFill>
                <a:latin typeface="+mn-lt"/>
                <a:ea typeface="+mn-ea"/>
                <a:cs typeface="+mn-cs"/>
              </a:rPr>
              <a:t> to </a:t>
            </a:r>
            <a:r>
              <a:rPr lang="en-US" sz="1200" kern="1200" dirty="0" err="1" smtClean="0">
                <a:solidFill>
                  <a:schemeClr val="tx1"/>
                </a:solidFill>
                <a:latin typeface="+mn-lt"/>
                <a:ea typeface="+mn-ea"/>
                <a:cs typeface="+mn-cs"/>
              </a:rPr>
              <a:t>Dvaraka</a:t>
            </a:r>
            <a:r>
              <a:rPr lang="en-US" sz="1200" kern="1200" dirty="0" smtClean="0">
                <a:solidFill>
                  <a:schemeClr val="tx1"/>
                </a:solidFill>
                <a:latin typeface="+mn-lt"/>
                <a:ea typeface="+mn-ea"/>
                <a:cs typeface="+mn-cs"/>
              </a:rPr>
              <a:t>; “Go to </a:t>
            </a:r>
            <a:r>
              <a:rPr lang="en-US" sz="1200" kern="1200" dirty="0" err="1" smtClean="0">
                <a:solidFill>
                  <a:schemeClr val="tx1"/>
                </a:solidFill>
                <a:latin typeface="+mn-lt"/>
                <a:ea typeface="+mn-ea"/>
                <a:cs typeface="+mn-cs"/>
              </a:rPr>
              <a:t>Dvarka</a:t>
            </a:r>
            <a:r>
              <a:rPr lang="en-US" sz="1200" kern="1200" dirty="0" smtClean="0">
                <a:solidFill>
                  <a:schemeClr val="tx1"/>
                </a:solidFill>
                <a:latin typeface="+mn-lt"/>
                <a:ea typeface="+mn-ea"/>
                <a:cs typeface="+mn-cs"/>
              </a:rPr>
              <a:t> and be happy”</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GK bowed to Rama, Rama addressed him as dear friend.</a:t>
            </a:r>
          </a:p>
          <a:p>
            <a:r>
              <a:rPr lang="en-US" sz="1200" kern="1200" dirty="0" smtClean="0">
                <a:solidFill>
                  <a:schemeClr val="tx1"/>
                </a:solidFill>
                <a:latin typeface="+mn-lt"/>
                <a:ea typeface="+mn-ea"/>
                <a:cs typeface="+mn-cs"/>
              </a:rPr>
              <a:t>“Get up” “Give up this reverence”</a:t>
            </a:r>
          </a:p>
          <a:p>
            <a:r>
              <a:rPr lang="en-US" sz="1200" kern="1200" dirty="0" smtClean="0">
                <a:solidFill>
                  <a:schemeClr val="tx1"/>
                </a:solidFill>
                <a:latin typeface="+mn-lt"/>
                <a:ea typeface="+mn-ea"/>
                <a:cs typeface="+mn-cs"/>
              </a:rPr>
              <a:t>Hanuman brought him to Rama’s lotus feet</a:t>
            </a:r>
          </a:p>
          <a:p>
            <a:r>
              <a:rPr lang="en-US" sz="1200" kern="1200" dirty="0" smtClean="0">
                <a:solidFill>
                  <a:schemeClr val="tx1"/>
                </a:solidFill>
                <a:latin typeface="+mn-lt"/>
                <a:ea typeface="+mn-ea"/>
                <a:cs typeface="+mn-cs"/>
              </a:rPr>
              <a:t>Observed Rama’s pastimes, missed pastimes of </a:t>
            </a:r>
            <a:r>
              <a:rPr lang="en-US" sz="1200" kern="1200" dirty="0" err="1" smtClean="0">
                <a:solidFill>
                  <a:schemeClr val="tx1"/>
                </a:solidFill>
                <a:latin typeface="+mn-lt"/>
                <a:ea typeface="+mn-ea"/>
                <a:cs typeface="+mn-cs"/>
              </a:rPr>
              <a:t>Gopala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Imagined Rama to have the qualities of </a:t>
            </a:r>
            <a:r>
              <a:rPr lang="en-US" sz="1200" kern="1200" dirty="0" err="1" smtClean="0">
                <a:solidFill>
                  <a:schemeClr val="tx1"/>
                </a:solidFill>
                <a:latin typeface="+mn-lt"/>
                <a:ea typeface="+mn-ea"/>
                <a:cs typeface="+mn-cs"/>
              </a:rPr>
              <a:t>Gopala</a:t>
            </a:r>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Vraja</a:t>
            </a:r>
            <a:r>
              <a:rPr lang="en-US" sz="1200" kern="1200" dirty="0" smtClean="0">
                <a:solidFill>
                  <a:schemeClr val="tx1"/>
                </a:solidFill>
                <a:latin typeface="+mn-lt"/>
                <a:ea typeface="+mn-ea"/>
                <a:cs typeface="+mn-cs"/>
              </a:rPr>
              <a:t> imposed itself on the heart of GK-Hanuman pacified him</a:t>
            </a:r>
          </a:p>
          <a:p>
            <a:r>
              <a:rPr lang="en-US" sz="1200" kern="1200" dirty="0" smtClean="0">
                <a:solidFill>
                  <a:schemeClr val="tx1"/>
                </a:solidFill>
                <a:latin typeface="+mn-lt"/>
                <a:ea typeface="+mn-ea"/>
                <a:cs typeface="+mn-cs"/>
              </a:rPr>
              <a:t>Rama noticed this and sent GK with </a:t>
            </a:r>
            <a:r>
              <a:rPr lang="en-US" sz="1200" kern="1200" dirty="0" err="1" smtClean="0">
                <a:solidFill>
                  <a:schemeClr val="tx1"/>
                </a:solidFill>
                <a:latin typeface="+mn-lt"/>
                <a:ea typeface="+mn-ea"/>
                <a:cs typeface="+mn-cs"/>
              </a:rPr>
              <a:t>Jambavan</a:t>
            </a:r>
            <a:r>
              <a:rPr lang="en-US" sz="1200" kern="1200" dirty="0" smtClean="0">
                <a:solidFill>
                  <a:schemeClr val="tx1"/>
                </a:solidFill>
                <a:latin typeface="+mn-lt"/>
                <a:ea typeface="+mn-ea"/>
                <a:cs typeface="+mn-cs"/>
              </a:rPr>
              <a:t> to </a:t>
            </a:r>
            <a:r>
              <a:rPr lang="en-US" sz="1200" kern="1200" dirty="0" err="1" smtClean="0">
                <a:solidFill>
                  <a:schemeClr val="tx1"/>
                </a:solidFill>
                <a:latin typeface="+mn-lt"/>
                <a:ea typeface="+mn-ea"/>
                <a:cs typeface="+mn-cs"/>
              </a:rPr>
              <a:t>Dvaraka</a:t>
            </a:r>
            <a:r>
              <a:rPr lang="en-US" sz="1200" kern="1200" dirty="0" smtClean="0">
                <a:solidFill>
                  <a:schemeClr val="tx1"/>
                </a:solidFill>
                <a:latin typeface="+mn-lt"/>
                <a:ea typeface="+mn-ea"/>
                <a:cs typeface="+mn-cs"/>
              </a:rPr>
              <a:t>; “Go to </a:t>
            </a:r>
            <a:r>
              <a:rPr lang="en-US" sz="1200" kern="1200" dirty="0" err="1" smtClean="0">
                <a:solidFill>
                  <a:schemeClr val="tx1"/>
                </a:solidFill>
                <a:latin typeface="+mn-lt"/>
                <a:ea typeface="+mn-ea"/>
                <a:cs typeface="+mn-cs"/>
              </a:rPr>
              <a:t>Dvarka</a:t>
            </a:r>
            <a:r>
              <a:rPr lang="en-US" sz="1200" kern="1200" dirty="0" smtClean="0">
                <a:solidFill>
                  <a:schemeClr val="tx1"/>
                </a:solidFill>
                <a:latin typeface="+mn-lt"/>
                <a:ea typeface="+mn-ea"/>
                <a:cs typeface="+mn-cs"/>
              </a:rPr>
              <a:t> and be happy”</a:t>
            </a:r>
          </a:p>
          <a:p>
            <a:endParaRPr lang="en-ZA"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err="1" smtClean="0">
                <a:solidFill>
                  <a:schemeClr val="tx1"/>
                </a:solidFill>
                <a:latin typeface="+mn-lt"/>
                <a:ea typeface="+mn-ea"/>
                <a:cs typeface="+mn-cs"/>
              </a:rPr>
              <a:t>Dvaraka</a:t>
            </a:r>
            <a:r>
              <a:rPr lang="en-US" sz="1200" kern="1200" dirty="0" smtClean="0">
                <a:solidFill>
                  <a:schemeClr val="tx1"/>
                </a:solidFill>
                <a:latin typeface="+mn-lt"/>
                <a:ea typeface="+mn-ea"/>
                <a:cs typeface="+mn-cs"/>
              </a:rPr>
              <a:t>-GK saw </a:t>
            </a:r>
            <a:r>
              <a:rPr lang="en-US" sz="1200" kern="1200" dirty="0" err="1" smtClean="0">
                <a:solidFill>
                  <a:schemeClr val="tx1"/>
                </a:solidFill>
                <a:latin typeface="+mn-lt"/>
                <a:ea typeface="+mn-ea"/>
                <a:cs typeface="+mn-cs"/>
              </a:rPr>
              <a:t>Yadavas</a:t>
            </a:r>
            <a:r>
              <a:rPr lang="en-US" sz="1200" kern="1200" dirty="0" smtClean="0">
                <a:solidFill>
                  <a:schemeClr val="tx1"/>
                </a:solidFill>
                <a:latin typeface="+mn-lt"/>
                <a:ea typeface="+mn-ea"/>
                <a:cs typeface="+mn-cs"/>
              </a:rPr>
              <a:t>-most attractive persons</a:t>
            </a:r>
          </a:p>
          <a:p>
            <a:r>
              <a:rPr lang="en-US" sz="1200" kern="1200" dirty="0" err="1" smtClean="0">
                <a:solidFill>
                  <a:schemeClr val="tx1"/>
                </a:solidFill>
                <a:latin typeface="+mn-lt"/>
                <a:ea typeface="+mn-ea"/>
                <a:cs typeface="+mn-cs"/>
              </a:rPr>
              <a:t>Yadavas</a:t>
            </a:r>
            <a:r>
              <a:rPr lang="en-US" sz="1200" kern="1200" dirty="0" smtClean="0">
                <a:solidFill>
                  <a:schemeClr val="tx1"/>
                </a:solidFill>
                <a:latin typeface="+mn-lt"/>
                <a:ea typeface="+mn-ea"/>
                <a:cs typeface="+mn-cs"/>
              </a:rPr>
              <a:t> embraced him and brought him into the city</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brahmana</a:t>
            </a:r>
            <a:r>
              <a:rPr lang="en-US" sz="1200" kern="1200" dirty="0" smtClean="0">
                <a:solidFill>
                  <a:schemeClr val="tx1"/>
                </a:solidFill>
                <a:latin typeface="+mn-lt"/>
                <a:ea typeface="+mn-ea"/>
                <a:cs typeface="+mn-cs"/>
              </a:rPr>
              <a:t> traveled to </a:t>
            </a:r>
            <a:r>
              <a:rPr lang="en-US" sz="1200" kern="1200" dirty="0" err="1" smtClean="0">
                <a:solidFill>
                  <a:schemeClr val="tx1"/>
                </a:solidFill>
                <a:latin typeface="+mn-lt"/>
                <a:ea typeface="+mn-ea"/>
                <a:cs typeface="+mn-cs"/>
              </a:rPr>
              <a:t>Ganga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Sagara</a:t>
            </a:r>
            <a:r>
              <a:rPr lang="en-US" sz="1200" kern="1200" dirty="0" smtClean="0">
                <a:solidFill>
                  <a:schemeClr val="tx1"/>
                </a:solidFill>
                <a:latin typeface="+mn-lt"/>
                <a:ea typeface="+mn-ea"/>
                <a:cs typeface="+mn-cs"/>
              </a:rPr>
              <a:t> (ocean-Ganges) during the festival month </a:t>
            </a:r>
            <a:r>
              <a:rPr lang="en-US" sz="1200" kern="1200" dirty="0" err="1" smtClean="0">
                <a:solidFill>
                  <a:schemeClr val="tx1"/>
                </a:solidFill>
                <a:latin typeface="+mn-lt"/>
                <a:ea typeface="+mn-ea"/>
                <a:cs typeface="+mn-cs"/>
              </a:rPr>
              <a:t>Margh</a:t>
            </a:r>
            <a:r>
              <a:rPr lang="en-US" sz="1200" kern="1200" dirty="0" smtClean="0">
                <a:solidFill>
                  <a:schemeClr val="tx1"/>
                </a:solidFill>
                <a:latin typeface="+mn-lt"/>
                <a:ea typeface="+mn-ea"/>
                <a:cs typeface="+mn-cs"/>
              </a:rPr>
              <a:t>, saw </a:t>
            </a:r>
            <a:r>
              <a:rPr lang="en-US" sz="1200" kern="1200" dirty="0" err="1" smtClean="0">
                <a:solidFill>
                  <a:schemeClr val="tx1"/>
                </a:solidFill>
                <a:latin typeface="+mn-lt"/>
                <a:ea typeface="+mn-ea"/>
                <a:cs typeface="+mn-cs"/>
              </a:rPr>
              <a:t>brahmanas</a:t>
            </a:r>
            <a:r>
              <a:rPr lang="en-US" sz="1200" kern="1200" dirty="0" smtClean="0">
                <a:solidFill>
                  <a:schemeClr val="tx1"/>
                </a:solidFill>
                <a:latin typeface="+mn-lt"/>
                <a:ea typeface="+mn-ea"/>
                <a:cs typeface="+mn-cs"/>
              </a:rPr>
              <a:t>; They told him about duties the fruit of which is attainment of heaven</a:t>
            </a:r>
          </a:p>
          <a:p>
            <a:r>
              <a:rPr lang="en-US" sz="1200" kern="1200" dirty="0" smtClean="0">
                <a:solidFill>
                  <a:schemeClr val="tx1"/>
                </a:solidFill>
                <a:latin typeface="+mn-lt"/>
                <a:ea typeface="+mn-ea"/>
                <a:cs typeface="+mn-cs"/>
              </a:rPr>
              <a:t>He followed them but continued chanting his mantra so was not satisfied</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latin typeface="+mn-lt"/>
                <a:ea typeface="+mn-ea"/>
                <a:cs typeface="+mn-cs"/>
              </a:rPr>
              <a:t>Saw Krishna in the </a:t>
            </a:r>
            <a:r>
              <a:rPr lang="en-US" sz="1200" kern="1200" dirty="0" err="1" smtClean="0">
                <a:solidFill>
                  <a:schemeClr val="tx1"/>
                </a:solidFill>
                <a:latin typeface="+mn-lt"/>
                <a:ea typeface="+mn-ea"/>
                <a:cs typeface="+mn-cs"/>
              </a:rPr>
              <a:t>Sudharma</a:t>
            </a:r>
            <a:r>
              <a:rPr lang="en-US" sz="1200" kern="1200" dirty="0" smtClean="0">
                <a:solidFill>
                  <a:schemeClr val="tx1"/>
                </a:solidFill>
                <a:latin typeface="+mn-lt"/>
                <a:ea typeface="+mn-ea"/>
                <a:cs typeface="+mn-cs"/>
              </a:rPr>
              <a:t> hall with 2 arms-Adolescent</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With Him were </a:t>
            </a:r>
            <a:r>
              <a:rPr lang="en-US" sz="1200" kern="1200" dirty="0" err="1" smtClean="0">
                <a:solidFill>
                  <a:schemeClr val="tx1"/>
                </a:solidFill>
                <a:latin typeface="+mn-lt"/>
                <a:ea typeface="+mn-ea"/>
                <a:cs typeface="+mn-cs"/>
              </a:rPr>
              <a:t>Vasudeva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Balarama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Akrura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Gada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Satyaki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Ugrasena</a:t>
            </a:r>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was entertaining Krishna with jokes</a:t>
            </a:r>
          </a:p>
          <a:p>
            <a:r>
              <a:rPr lang="en-US" sz="1200" kern="1200" dirty="0" err="1" smtClean="0">
                <a:solidFill>
                  <a:schemeClr val="tx1"/>
                </a:solidFill>
                <a:latin typeface="+mn-lt"/>
                <a:ea typeface="+mn-ea"/>
                <a:cs typeface="+mn-cs"/>
              </a:rPr>
              <a:t>Uddhava</a:t>
            </a:r>
            <a:r>
              <a:rPr lang="en-US" sz="1200" kern="1200" dirty="0" smtClean="0">
                <a:solidFill>
                  <a:schemeClr val="tx1"/>
                </a:solidFill>
                <a:latin typeface="+mn-lt"/>
                <a:ea typeface="+mn-ea"/>
                <a:cs typeface="+mn-cs"/>
              </a:rPr>
              <a:t> was massaging Krishna’s feet, Garuda praying</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smtClean="0">
                <a:solidFill>
                  <a:schemeClr val="tx1"/>
                </a:solidFill>
                <a:latin typeface="+mn-lt"/>
                <a:ea typeface="+mn-ea"/>
                <a:cs typeface="+mn-cs"/>
              </a:rPr>
              <a:t>Lord told </a:t>
            </a:r>
            <a:r>
              <a:rPr lang="en-US" sz="1200" kern="1200" dirty="0" err="1" smtClean="0">
                <a:solidFill>
                  <a:schemeClr val="tx1"/>
                </a:solidFill>
                <a:latin typeface="+mn-lt"/>
                <a:ea typeface="+mn-ea"/>
                <a:cs typeface="+mn-cs"/>
              </a:rPr>
              <a:t>Uddhava</a:t>
            </a:r>
            <a:r>
              <a:rPr lang="en-US" sz="1200" kern="1200" dirty="0" smtClean="0">
                <a:solidFill>
                  <a:schemeClr val="tx1"/>
                </a:solidFill>
                <a:latin typeface="+mn-lt"/>
                <a:ea typeface="+mn-ea"/>
                <a:cs typeface="+mn-cs"/>
              </a:rPr>
              <a:t> to bring GK close, Lord put feet forward, </a:t>
            </a:r>
            <a:r>
              <a:rPr lang="en-US" sz="1200" kern="1200" dirty="0" err="1" smtClean="0">
                <a:solidFill>
                  <a:schemeClr val="tx1"/>
                </a:solidFill>
                <a:latin typeface="+mn-lt"/>
                <a:ea typeface="+mn-ea"/>
                <a:cs typeface="+mn-cs"/>
              </a:rPr>
              <a:t>Uddhava</a:t>
            </a:r>
            <a:r>
              <a:rPr lang="en-US" sz="1200" kern="1200" dirty="0" smtClean="0">
                <a:solidFill>
                  <a:schemeClr val="tx1"/>
                </a:solidFill>
                <a:latin typeface="+mn-lt"/>
                <a:ea typeface="+mn-ea"/>
                <a:cs typeface="+mn-cs"/>
              </a:rPr>
              <a:t> forcibly put head of GK on feet of Lord</a:t>
            </a:r>
          </a:p>
          <a:p>
            <a:r>
              <a:rPr lang="en-US" sz="1200" kern="1200" dirty="0" smtClean="0">
                <a:solidFill>
                  <a:schemeClr val="tx1"/>
                </a:solidFill>
                <a:latin typeface="+mn-lt"/>
                <a:ea typeface="+mn-ea"/>
                <a:cs typeface="+mn-cs"/>
              </a:rPr>
              <a:t>Lord touched GK, took flute out of GK’s hands, Lord shed tears holding flute and remembering </a:t>
            </a:r>
            <a:r>
              <a:rPr lang="en-US" sz="1200" kern="1200" dirty="0" err="1" smtClean="0">
                <a:solidFill>
                  <a:schemeClr val="tx1"/>
                </a:solidFill>
                <a:latin typeface="+mn-lt"/>
                <a:ea typeface="+mn-ea"/>
                <a:cs typeface="+mn-cs"/>
              </a:rPr>
              <a:t>Vrindavana</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72</a:t>
            </a:fld>
            <a:endParaRPr lang="en-US"/>
          </a:p>
        </p:txBody>
      </p:sp>
    </p:spTree>
    <p:extLst>
      <p:ext uri="{BB962C8B-B14F-4D97-AF65-F5344CB8AC3E}">
        <p14:creationId xmlns:p14="http://schemas.microsoft.com/office/powerpoint/2010/main" xmlns="" val="7990906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Lord asked about GK’s health, Lord disturbed thinking of </a:t>
            </a:r>
            <a:r>
              <a:rPr lang="en-US" sz="1200" kern="1200" dirty="0" err="1" smtClean="0">
                <a:solidFill>
                  <a:schemeClr val="tx1"/>
                </a:solidFill>
                <a:latin typeface="+mn-lt"/>
                <a:ea typeface="+mn-ea"/>
                <a:cs typeface="+mn-cs"/>
              </a:rPr>
              <a:t>Vrindavana</a:t>
            </a:r>
            <a:r>
              <a:rPr lang="en-US" sz="1200" kern="1200" dirty="0" smtClean="0">
                <a:solidFill>
                  <a:schemeClr val="tx1"/>
                </a:solidFill>
                <a:latin typeface="+mn-lt"/>
                <a:ea typeface="+mn-ea"/>
                <a:cs typeface="+mn-cs"/>
              </a:rPr>
              <a:t>, ministers calmed Lord</a:t>
            </a:r>
          </a:p>
          <a:p>
            <a:r>
              <a:rPr lang="en-US" sz="1200" kern="1200" dirty="0" smtClean="0">
                <a:solidFill>
                  <a:schemeClr val="tx1"/>
                </a:solidFill>
                <a:latin typeface="+mn-lt"/>
                <a:ea typeface="+mn-ea"/>
                <a:cs typeface="+mn-cs"/>
              </a:rPr>
              <a:t>Lord entered His inner quarters holding GK’s two hands with </a:t>
            </a:r>
            <a:r>
              <a:rPr lang="en-US" sz="1200" kern="1200" dirty="0" err="1" smtClean="0">
                <a:solidFill>
                  <a:schemeClr val="tx1"/>
                </a:solidFill>
                <a:latin typeface="+mn-lt"/>
                <a:ea typeface="+mn-ea"/>
                <a:cs typeface="+mn-cs"/>
              </a:rPr>
              <a:t>Balarama</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Uddhava</a:t>
            </a:r>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Devaki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Rohini</a:t>
            </a:r>
            <a:r>
              <a:rPr lang="en-US" sz="1200" kern="1200" dirty="0" smtClean="0">
                <a:solidFill>
                  <a:schemeClr val="tx1"/>
                </a:solidFill>
                <a:latin typeface="+mn-lt"/>
                <a:ea typeface="+mn-ea"/>
                <a:cs typeface="+mn-cs"/>
              </a:rPr>
              <a:t>, and wives followed</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73</a:t>
            </a:fld>
            <a:endParaRPr lang="en-US"/>
          </a:p>
        </p:txBody>
      </p:sp>
    </p:spTree>
    <p:extLst>
      <p:ext uri="{BB962C8B-B14F-4D97-AF65-F5344CB8AC3E}">
        <p14:creationId xmlns:p14="http://schemas.microsoft.com/office/powerpoint/2010/main" xmlns="" val="13057184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GK had vision in which </a:t>
            </a:r>
            <a:r>
              <a:rPr lang="en-US" sz="1200" kern="1200" dirty="0" err="1" smtClean="0">
                <a:solidFill>
                  <a:schemeClr val="tx1"/>
                </a:solidFill>
                <a:latin typeface="+mn-lt"/>
                <a:ea typeface="+mn-ea"/>
                <a:cs typeface="+mn-cs"/>
              </a:rPr>
              <a:t>Krsna</a:t>
            </a:r>
            <a:r>
              <a:rPr lang="en-US" sz="1200" kern="1200" dirty="0" smtClean="0">
                <a:solidFill>
                  <a:schemeClr val="tx1"/>
                </a:solidFill>
                <a:latin typeface="+mn-lt"/>
                <a:ea typeface="+mn-ea"/>
                <a:cs typeface="+mn-cs"/>
              </a:rPr>
              <a:t> appeared as </a:t>
            </a:r>
            <a:r>
              <a:rPr lang="en-US" sz="1200" kern="1200" dirty="0" err="1" smtClean="0">
                <a:solidFill>
                  <a:schemeClr val="tx1"/>
                </a:solidFill>
                <a:latin typeface="+mn-lt"/>
                <a:ea typeface="+mn-ea"/>
                <a:cs typeface="+mn-cs"/>
              </a:rPr>
              <a:t>Madana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Gopala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Devaki</a:t>
            </a:r>
            <a:r>
              <a:rPr lang="en-US" sz="1200" kern="1200" dirty="0" smtClean="0">
                <a:solidFill>
                  <a:schemeClr val="tx1"/>
                </a:solidFill>
                <a:latin typeface="+mn-lt"/>
                <a:ea typeface="+mn-ea"/>
                <a:cs typeface="+mn-cs"/>
              </a:rPr>
              <a:t> as </a:t>
            </a:r>
            <a:r>
              <a:rPr lang="en-US" sz="1200" kern="1200" dirty="0" err="1" smtClean="0">
                <a:solidFill>
                  <a:schemeClr val="tx1"/>
                </a:solidFill>
                <a:latin typeface="+mn-lt"/>
                <a:ea typeface="+mn-ea"/>
                <a:cs typeface="+mn-cs"/>
              </a:rPr>
              <a:t>Yasoda</a:t>
            </a:r>
            <a:r>
              <a:rPr lang="en-US" sz="1200" kern="1200" dirty="0" smtClean="0">
                <a:solidFill>
                  <a:schemeClr val="tx1"/>
                </a:solidFill>
                <a:latin typeface="+mn-lt"/>
                <a:ea typeface="+mn-ea"/>
                <a:cs typeface="+mn-cs"/>
              </a:rPr>
              <a:t>, etc.</a:t>
            </a:r>
          </a:p>
          <a:p>
            <a:r>
              <a:rPr lang="en-US" sz="1200" kern="1200" dirty="0" smtClean="0">
                <a:solidFill>
                  <a:schemeClr val="tx1"/>
                </a:solidFill>
                <a:latin typeface="+mn-lt"/>
                <a:ea typeface="+mn-ea"/>
                <a:cs typeface="+mn-cs"/>
              </a:rPr>
              <a:t>Krishna lifted GK up and cleansed GK’s body.</a:t>
            </a:r>
          </a:p>
          <a:p>
            <a:r>
              <a:rPr lang="en-US" sz="1200" kern="1200" dirty="0" smtClean="0">
                <a:solidFill>
                  <a:schemeClr val="tx1"/>
                </a:solidFill>
                <a:latin typeface="+mn-lt"/>
                <a:ea typeface="+mn-ea"/>
                <a:cs typeface="+mn-cs"/>
              </a:rPr>
              <a:t>Krishna did not want to eat because He was feeling separation from Vrindavana. But mothers forced Him to eat</a:t>
            </a:r>
          </a:p>
          <a:p>
            <a:r>
              <a:rPr lang="en-US" sz="1200" kern="1200" dirty="0" smtClean="0">
                <a:solidFill>
                  <a:schemeClr val="tx1"/>
                </a:solidFill>
                <a:latin typeface="+mn-lt"/>
                <a:ea typeface="+mn-ea"/>
                <a:cs typeface="+mn-cs"/>
              </a:rPr>
              <a:t>Krishna personally fed GK and then ate Himself</a:t>
            </a:r>
          </a:p>
        </p:txBody>
      </p:sp>
      <p:sp>
        <p:nvSpPr>
          <p:cNvPr id="4" name="Slide Number Placeholder 3"/>
          <p:cNvSpPr>
            <a:spLocks noGrp="1"/>
          </p:cNvSpPr>
          <p:nvPr>
            <p:ph type="sldNum" sz="quarter" idx="10"/>
          </p:nvPr>
        </p:nvSpPr>
        <p:spPr/>
        <p:txBody>
          <a:bodyPr/>
          <a:lstStyle/>
          <a:p>
            <a:fld id="{B4F04833-DDC8-4C5A-810F-4EA89C4F974F}" type="slidenum">
              <a:rPr lang="en-US" smtClean="0"/>
              <a:pPr/>
              <a:t>74</a:t>
            </a:fld>
            <a:endParaRPr lang="en-US"/>
          </a:p>
        </p:txBody>
      </p:sp>
    </p:spTree>
    <p:extLst>
      <p:ext uri="{BB962C8B-B14F-4D97-AF65-F5344CB8AC3E}">
        <p14:creationId xmlns:p14="http://schemas.microsoft.com/office/powerpoint/2010/main" xmlns="" val="32166405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Krishna and </a:t>
            </a:r>
            <a:r>
              <a:rPr lang="en-US" sz="1200" kern="1200" dirty="0" err="1" smtClean="0">
                <a:solidFill>
                  <a:schemeClr val="tx1"/>
                </a:solidFill>
                <a:latin typeface="+mn-lt"/>
                <a:ea typeface="+mn-ea"/>
                <a:cs typeface="+mn-cs"/>
              </a:rPr>
              <a:t>Balarama</a:t>
            </a:r>
            <a:r>
              <a:rPr lang="en-US" sz="1200" kern="1200" dirty="0" smtClean="0">
                <a:solidFill>
                  <a:schemeClr val="tx1"/>
                </a:solidFill>
                <a:latin typeface="+mn-lt"/>
                <a:ea typeface="+mn-ea"/>
                <a:cs typeface="+mn-cs"/>
              </a:rPr>
              <a:t> sat down with </a:t>
            </a:r>
            <a:r>
              <a:rPr lang="en-US" sz="1200" kern="1200" dirty="0" err="1" smtClean="0">
                <a:solidFill>
                  <a:schemeClr val="tx1"/>
                </a:solidFill>
                <a:latin typeface="+mn-lt"/>
                <a:ea typeface="+mn-ea"/>
                <a:cs typeface="+mn-cs"/>
              </a:rPr>
              <a:t>Yadus</a:t>
            </a:r>
            <a:r>
              <a:rPr lang="en-US" sz="1200" kern="1200" dirty="0" smtClean="0">
                <a:solidFill>
                  <a:schemeClr val="tx1"/>
                </a:solidFill>
                <a:latin typeface="+mn-lt"/>
                <a:ea typeface="+mn-ea"/>
                <a:cs typeface="+mn-cs"/>
              </a:rPr>
              <a:t>, looked like Krishna and cowherd boys</a:t>
            </a:r>
          </a:p>
          <a:p>
            <a:r>
              <a:rPr lang="en-US" sz="1200" kern="1200" dirty="0" err="1" smtClean="0">
                <a:solidFill>
                  <a:schemeClr val="tx1"/>
                </a:solidFill>
                <a:latin typeface="+mn-lt"/>
                <a:ea typeface="+mn-ea"/>
                <a:cs typeface="+mn-cs"/>
              </a:rPr>
              <a:t>Uddhava</a:t>
            </a:r>
            <a:r>
              <a:rPr lang="en-US" sz="1200" kern="1200" dirty="0" smtClean="0">
                <a:solidFill>
                  <a:schemeClr val="tx1"/>
                </a:solidFill>
                <a:latin typeface="+mn-lt"/>
                <a:ea typeface="+mn-ea"/>
                <a:cs typeface="+mn-cs"/>
              </a:rPr>
              <a:t> took GK to his house to stay. </a:t>
            </a:r>
            <a:r>
              <a:rPr lang="en-US" sz="1200" kern="1200" dirty="0" err="1" smtClean="0">
                <a:solidFill>
                  <a:schemeClr val="tx1"/>
                </a:solidFill>
                <a:latin typeface="+mn-lt"/>
                <a:ea typeface="+mn-ea"/>
                <a:cs typeface="+mn-cs"/>
              </a:rPr>
              <a:t>Uddhava</a:t>
            </a:r>
            <a:r>
              <a:rPr lang="en-US" sz="1200" kern="1200" dirty="0" smtClean="0">
                <a:solidFill>
                  <a:schemeClr val="tx1"/>
                </a:solidFill>
                <a:latin typeface="+mn-lt"/>
                <a:ea typeface="+mn-ea"/>
                <a:cs typeface="+mn-cs"/>
              </a:rPr>
              <a:t> gave GK a lot of </a:t>
            </a:r>
            <a:r>
              <a:rPr lang="en-US" sz="1200" kern="1200" dirty="0" err="1" smtClean="0">
                <a:solidFill>
                  <a:schemeClr val="tx1"/>
                </a:solidFill>
                <a:latin typeface="+mn-lt"/>
                <a:ea typeface="+mn-ea"/>
                <a:cs typeface="+mn-cs"/>
              </a:rPr>
              <a:t>Mahaprasad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GK got a lot of mercy while he was there</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75</a:t>
            </a:fld>
            <a:endParaRPr lang="en-US"/>
          </a:p>
        </p:txBody>
      </p:sp>
    </p:spTree>
    <p:extLst>
      <p:ext uri="{BB962C8B-B14F-4D97-AF65-F5344CB8AC3E}">
        <p14:creationId xmlns:p14="http://schemas.microsoft.com/office/powerpoint/2010/main" xmlns="" val="377826106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Residents of </a:t>
            </a:r>
            <a:r>
              <a:rPr lang="en-US" sz="1200" kern="1200" dirty="0" err="1" smtClean="0">
                <a:solidFill>
                  <a:schemeClr val="tx1"/>
                </a:solidFill>
                <a:latin typeface="+mn-lt"/>
                <a:ea typeface="+mn-ea"/>
                <a:cs typeface="+mn-cs"/>
              </a:rPr>
              <a:t>Dvaraka</a:t>
            </a:r>
            <a:r>
              <a:rPr lang="en-US" sz="1200" kern="1200" dirty="0" smtClean="0">
                <a:solidFill>
                  <a:schemeClr val="tx1"/>
                </a:solidFill>
                <a:latin typeface="+mn-lt"/>
                <a:ea typeface="+mn-ea"/>
                <a:cs typeface="+mn-cs"/>
              </a:rPr>
              <a:t> spoke to GK: “not appropriate for you to continue dressing like a miserly forest character”</a:t>
            </a:r>
          </a:p>
          <a:p>
            <a:r>
              <a:rPr lang="en-US" sz="1200" kern="1200" dirty="0" smtClean="0">
                <a:solidFill>
                  <a:schemeClr val="tx1"/>
                </a:solidFill>
                <a:latin typeface="+mn-lt"/>
                <a:ea typeface="+mn-ea"/>
                <a:cs typeface="+mn-cs"/>
              </a:rPr>
              <a:t>GK insisted on maintaining his dress and appearance.</a:t>
            </a:r>
          </a:p>
          <a:p>
            <a:r>
              <a:rPr lang="en-US" sz="1200" kern="1200" dirty="0" smtClean="0">
                <a:solidFill>
                  <a:schemeClr val="tx1"/>
                </a:solidFill>
                <a:latin typeface="+mn-lt"/>
                <a:ea typeface="+mn-ea"/>
                <a:cs typeface="+mn-cs"/>
              </a:rPr>
              <a:t>Sometimes GK would see Krishna with 4 arms and sometimes Krishna would leave to visit the </a:t>
            </a:r>
            <a:r>
              <a:rPr lang="en-US" sz="1200" kern="1200" dirty="0" err="1" smtClean="0">
                <a:solidFill>
                  <a:schemeClr val="tx1"/>
                </a:solidFill>
                <a:latin typeface="+mn-lt"/>
                <a:ea typeface="+mn-ea"/>
                <a:cs typeface="+mn-cs"/>
              </a:rPr>
              <a:t>Pandavas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GK tormented by separation-relieved by meeting Krishna</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76</a:t>
            </a:fld>
            <a:endParaRPr lang="en-US"/>
          </a:p>
        </p:txBody>
      </p:sp>
    </p:spTree>
    <p:extLst>
      <p:ext uri="{BB962C8B-B14F-4D97-AF65-F5344CB8AC3E}">
        <p14:creationId xmlns:p14="http://schemas.microsoft.com/office/powerpoint/2010/main" xmlns="" val="4003635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came to visit </a:t>
            </a:r>
            <a:r>
              <a:rPr lang="en-US" sz="1200" kern="1200" dirty="0" err="1" smtClean="0">
                <a:solidFill>
                  <a:schemeClr val="tx1"/>
                </a:solidFill>
                <a:latin typeface="+mn-lt"/>
                <a:ea typeface="+mn-ea"/>
                <a:cs typeface="+mn-cs"/>
              </a:rPr>
              <a:t>Uddhava’s</a:t>
            </a:r>
            <a:r>
              <a:rPr lang="en-US" sz="1200" kern="1200" dirty="0" smtClean="0">
                <a:solidFill>
                  <a:schemeClr val="tx1"/>
                </a:solidFill>
                <a:latin typeface="+mn-lt"/>
                <a:ea typeface="+mn-ea"/>
                <a:cs typeface="+mn-cs"/>
              </a:rPr>
              <a:t> house and GK</a:t>
            </a:r>
          </a:p>
          <a:p>
            <a:r>
              <a:rPr lang="en-US" sz="1200" kern="1200" dirty="0" smtClean="0">
                <a:solidFill>
                  <a:schemeClr val="tx1"/>
                </a:solidFill>
                <a:latin typeface="+mn-lt"/>
                <a:ea typeface="+mn-ea"/>
                <a:cs typeface="+mn-cs"/>
              </a:rPr>
              <a:t>GK asked </a:t>
            </a:r>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a question: “Why do I see you everywhere (heaven, </a:t>
            </a:r>
            <a:r>
              <a:rPr lang="en-US" sz="1200" kern="1200" dirty="0" err="1" smtClean="0">
                <a:solidFill>
                  <a:schemeClr val="tx1"/>
                </a:solidFill>
                <a:latin typeface="+mn-lt"/>
                <a:ea typeface="+mn-ea"/>
                <a:cs typeface="+mn-cs"/>
              </a:rPr>
              <a:t>Vaikuntha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Dvaraka</a:t>
            </a:r>
            <a:r>
              <a:rPr lang="en-US" sz="1200" kern="1200" dirty="0" smtClean="0">
                <a:solidFill>
                  <a:schemeClr val="tx1"/>
                </a:solidFill>
                <a:latin typeface="+mn-lt"/>
                <a:ea typeface="+mn-ea"/>
                <a:cs typeface="+mn-cs"/>
              </a:rPr>
              <a:t>)?</a:t>
            </a:r>
          </a:p>
          <a:p>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replies that Krishna’s servants also expand like Krishna-Garuda, Hanuman etc</a:t>
            </a:r>
          </a:p>
          <a:p>
            <a:r>
              <a:rPr lang="en-US" sz="1200" kern="1200" dirty="0" smtClean="0">
                <a:solidFill>
                  <a:schemeClr val="tx1"/>
                </a:solidFill>
                <a:latin typeface="+mn-lt"/>
                <a:ea typeface="+mn-ea"/>
                <a:cs typeface="+mn-cs"/>
              </a:rPr>
              <a:t>Krishna’s paraphernalia also expands.</a:t>
            </a:r>
          </a:p>
          <a:p>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is amazed that GK always stays the same wherever he is!</a:t>
            </a:r>
          </a:p>
          <a:p>
            <a:r>
              <a:rPr lang="en-US" sz="1200" kern="1200" dirty="0" smtClean="0">
                <a:solidFill>
                  <a:schemeClr val="tx1"/>
                </a:solidFill>
                <a:latin typeface="+mn-lt"/>
                <a:ea typeface="+mn-ea"/>
                <a:cs typeface="+mn-cs"/>
              </a:rPr>
              <a:t>GK told </a:t>
            </a:r>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“You know everything about this.”</a:t>
            </a:r>
          </a:p>
        </p:txBody>
      </p:sp>
      <p:sp>
        <p:nvSpPr>
          <p:cNvPr id="4" name="Slide Number Placeholder 3"/>
          <p:cNvSpPr>
            <a:spLocks noGrp="1"/>
          </p:cNvSpPr>
          <p:nvPr>
            <p:ph type="sldNum" sz="quarter" idx="10"/>
          </p:nvPr>
        </p:nvSpPr>
        <p:spPr/>
        <p:txBody>
          <a:bodyPr/>
          <a:lstStyle/>
          <a:p>
            <a:fld id="{B4F04833-DDC8-4C5A-810F-4EA89C4F974F}"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b="1"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to </a:t>
            </a:r>
            <a:r>
              <a:rPr lang="en-US" sz="1200" kern="1200" dirty="0" err="1" smtClean="0">
                <a:solidFill>
                  <a:schemeClr val="tx1"/>
                </a:solidFill>
                <a:latin typeface="+mn-lt"/>
                <a:ea typeface="+mn-ea"/>
                <a:cs typeface="+mn-cs"/>
              </a:rPr>
              <a:t>Uddhava</a:t>
            </a:r>
            <a:r>
              <a:rPr lang="en-US" sz="1200" kern="1200" dirty="0" smtClean="0">
                <a:solidFill>
                  <a:schemeClr val="tx1"/>
                </a:solidFill>
                <a:latin typeface="+mn-lt"/>
                <a:ea typeface="+mn-ea"/>
                <a:cs typeface="+mn-cs"/>
              </a:rPr>
              <a:t>: “Just see this cowherd is seeking after something unobtainable by persons like you or me.”</a:t>
            </a:r>
          </a:p>
          <a:p>
            <a:r>
              <a:rPr lang="en-US" sz="1200" kern="1200" dirty="0" smtClean="0">
                <a:solidFill>
                  <a:schemeClr val="tx1"/>
                </a:solidFill>
                <a:latin typeface="+mn-lt"/>
                <a:ea typeface="+mn-ea"/>
                <a:cs typeface="+mn-cs"/>
              </a:rPr>
              <a:t>“Wandering here and there, he has never transcended distress”</a:t>
            </a:r>
          </a:p>
          <a:p>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speaking to </a:t>
            </a:r>
            <a:r>
              <a:rPr lang="en-US" sz="1200" kern="1200" dirty="0" err="1" smtClean="0">
                <a:solidFill>
                  <a:schemeClr val="tx1"/>
                </a:solidFill>
                <a:latin typeface="+mn-lt"/>
                <a:ea typeface="+mn-ea"/>
                <a:cs typeface="+mn-cs"/>
              </a:rPr>
              <a:t>Uddhava</a:t>
            </a:r>
            <a:r>
              <a:rPr lang="en-US" sz="1200" kern="1200" dirty="0" smtClean="0">
                <a:solidFill>
                  <a:schemeClr val="tx1"/>
                </a:solidFill>
                <a:latin typeface="+mn-lt"/>
                <a:ea typeface="+mn-ea"/>
                <a:cs typeface="+mn-cs"/>
              </a:rPr>
              <a:t>: “Why don’t you enlighten him?”</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Vrindavan</a:t>
            </a:r>
            <a:r>
              <a:rPr lang="en-US" sz="1200" kern="1200" dirty="0" smtClean="0">
                <a:solidFill>
                  <a:schemeClr val="tx1"/>
                </a:solidFill>
                <a:latin typeface="+mn-lt"/>
                <a:ea typeface="+mn-ea"/>
                <a:cs typeface="+mn-cs"/>
              </a:rPr>
              <a:t> is far away and the happiness inaccessible, we can only pray for a means to attain it</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78</a:t>
            </a:fld>
            <a:endParaRPr lang="en-US"/>
          </a:p>
        </p:txBody>
      </p:sp>
    </p:spTree>
    <p:extLst>
      <p:ext uri="{BB962C8B-B14F-4D97-AF65-F5344CB8AC3E}">
        <p14:creationId xmlns:p14="http://schemas.microsoft.com/office/powerpoint/2010/main" xmlns="" val="33782319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Uddhava</a:t>
            </a:r>
            <a:r>
              <a:rPr lang="en-US" sz="1200" kern="1200" dirty="0" smtClean="0">
                <a:solidFill>
                  <a:schemeClr val="tx1"/>
                </a:solidFill>
                <a:latin typeface="+mn-lt"/>
                <a:ea typeface="+mn-ea"/>
                <a:cs typeface="+mn-cs"/>
              </a:rPr>
              <a:t> describes GK’s birth, occupation and worship: “He is a much greater soul than us”</a:t>
            </a:r>
          </a:p>
          <a:p>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embraces </a:t>
            </a:r>
            <a:r>
              <a:rPr lang="en-US" sz="1200" kern="1200" dirty="0" err="1" smtClean="0">
                <a:solidFill>
                  <a:schemeClr val="tx1"/>
                </a:solidFill>
                <a:latin typeface="+mn-lt"/>
                <a:ea typeface="+mn-ea"/>
                <a:cs typeface="+mn-cs"/>
              </a:rPr>
              <a:t>Uddhava</a:t>
            </a:r>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Uddhava</a:t>
            </a:r>
            <a:r>
              <a:rPr lang="en-US" sz="1200" kern="1200" dirty="0" smtClean="0">
                <a:solidFill>
                  <a:schemeClr val="tx1"/>
                </a:solidFill>
                <a:latin typeface="+mn-lt"/>
                <a:ea typeface="+mn-ea"/>
                <a:cs typeface="+mn-cs"/>
              </a:rPr>
              <a:t> thinks himself unqualified to describe as he is </a:t>
            </a:r>
            <a:r>
              <a:rPr lang="en-US" sz="1200" kern="1200" dirty="0" err="1" smtClean="0">
                <a:solidFill>
                  <a:schemeClr val="tx1"/>
                </a:solidFill>
                <a:latin typeface="+mn-lt"/>
                <a:ea typeface="+mn-ea"/>
                <a:cs typeface="+mn-cs"/>
              </a:rPr>
              <a:t>Ksatriya</a:t>
            </a:r>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laughs at this.</a:t>
            </a:r>
          </a:p>
          <a:p>
            <a:r>
              <a:rPr lang="en-US" sz="1200" kern="1200" dirty="0" err="1" smtClean="0">
                <a:solidFill>
                  <a:schemeClr val="tx1"/>
                </a:solidFill>
                <a:latin typeface="+mn-lt"/>
                <a:ea typeface="+mn-ea"/>
                <a:cs typeface="+mn-cs"/>
              </a:rPr>
              <a:t>Uddhava</a:t>
            </a:r>
            <a:r>
              <a:rPr lang="en-US" sz="1200" kern="1200" dirty="0" smtClean="0">
                <a:solidFill>
                  <a:schemeClr val="tx1"/>
                </a:solidFill>
                <a:latin typeface="+mn-lt"/>
                <a:ea typeface="+mn-ea"/>
                <a:cs typeface="+mn-cs"/>
              </a:rPr>
              <a:t> explains that even here in </a:t>
            </a:r>
            <a:r>
              <a:rPr lang="en-US" sz="1200" kern="1200" dirty="0" err="1" smtClean="0">
                <a:solidFill>
                  <a:schemeClr val="tx1"/>
                </a:solidFill>
                <a:latin typeface="+mn-lt"/>
                <a:ea typeface="+mn-ea"/>
                <a:cs typeface="+mn-cs"/>
              </a:rPr>
              <a:t>Vaikuntha</a:t>
            </a:r>
            <a:r>
              <a:rPr lang="en-US" sz="1200" kern="1200" dirty="0" smtClean="0">
                <a:solidFill>
                  <a:schemeClr val="tx1"/>
                </a:solidFill>
                <a:latin typeface="+mn-lt"/>
                <a:ea typeface="+mn-ea"/>
                <a:cs typeface="+mn-cs"/>
              </a:rPr>
              <a:t> the Lord follows this system</a:t>
            </a:r>
          </a:p>
          <a:p>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laughs appreciating the charm and glory of the Lord’s pastimes.</a:t>
            </a:r>
          </a:p>
          <a:p>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praises the Lord for becoming an intimate friend and is curious to see His pastimes in </a:t>
            </a:r>
            <a:r>
              <a:rPr lang="en-US" sz="1200" kern="1200" dirty="0" err="1" smtClean="0">
                <a:solidFill>
                  <a:schemeClr val="tx1"/>
                </a:solidFill>
                <a:latin typeface="+mn-lt"/>
                <a:ea typeface="+mn-ea"/>
                <a:cs typeface="+mn-cs"/>
              </a:rPr>
              <a:t>Dvaraka</a:t>
            </a:r>
            <a:r>
              <a:rPr lang="en-US" sz="1200" kern="1200" dirty="0" smtClean="0">
                <a:solidFill>
                  <a:schemeClr val="tx1"/>
                </a:solidFill>
                <a:latin typeface="+mn-lt"/>
                <a:ea typeface="+mn-ea"/>
                <a:cs typeface="+mn-cs"/>
              </a:rPr>
              <a:t>, ecstasy</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brahmana</a:t>
            </a:r>
            <a:r>
              <a:rPr lang="en-US" sz="1200" kern="1200" dirty="0" smtClean="0">
                <a:solidFill>
                  <a:schemeClr val="tx1"/>
                </a:solidFill>
                <a:latin typeface="+mn-lt"/>
                <a:ea typeface="+mn-ea"/>
                <a:cs typeface="+mn-cs"/>
              </a:rPr>
              <a:t> became dissatisfied with rituals and went to </a:t>
            </a:r>
            <a:r>
              <a:rPr lang="en-US" sz="1200" kern="1200" dirty="0" err="1" smtClean="0">
                <a:solidFill>
                  <a:schemeClr val="tx1"/>
                </a:solidFill>
                <a:latin typeface="+mn-lt"/>
                <a:ea typeface="+mn-ea"/>
                <a:cs typeface="+mn-cs"/>
              </a:rPr>
              <a:t>Kasi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Advaita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sannyasis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Sanyassis</a:t>
            </a:r>
            <a:r>
              <a:rPr lang="en-US" sz="1200" kern="1200" dirty="0" smtClean="0">
                <a:solidFill>
                  <a:schemeClr val="tx1"/>
                </a:solidFill>
                <a:latin typeface="+mn-lt"/>
                <a:ea typeface="+mn-ea"/>
                <a:cs typeface="+mn-cs"/>
              </a:rPr>
              <a:t> talk about liberation-he became attracted and wanted to be a </a:t>
            </a:r>
            <a:r>
              <a:rPr lang="en-US" sz="1200" kern="1200" dirty="0" err="1" smtClean="0">
                <a:solidFill>
                  <a:schemeClr val="tx1"/>
                </a:solidFill>
                <a:latin typeface="+mn-lt"/>
                <a:ea typeface="+mn-ea"/>
                <a:cs typeface="+mn-cs"/>
              </a:rPr>
              <a:t>sannyasi</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His faith in mantra was damaged by association with </a:t>
            </a:r>
            <a:r>
              <a:rPr lang="en-US" sz="1200" kern="1200" dirty="0" err="1" smtClean="0">
                <a:solidFill>
                  <a:schemeClr val="tx1"/>
                </a:solidFill>
                <a:latin typeface="+mn-lt"/>
                <a:ea typeface="+mn-ea"/>
                <a:cs typeface="+mn-cs"/>
              </a:rPr>
              <a:t>impersonalists</a:t>
            </a:r>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sz="1200" b="1" kern="1200" dirty="0" err="1" smtClean="0">
                <a:solidFill>
                  <a:schemeClr val="tx1"/>
                </a:solidFill>
                <a:latin typeface="+mn-lt"/>
                <a:ea typeface="+mn-ea"/>
                <a:cs typeface="+mn-cs"/>
              </a:rPr>
              <a:t>Narada</a:t>
            </a:r>
            <a:r>
              <a:rPr lang="en-US" sz="1200" b="1" kern="1200" dirty="0" smtClean="0">
                <a:solidFill>
                  <a:schemeClr val="tx1"/>
                </a:solidFill>
                <a:latin typeface="+mn-lt"/>
                <a:ea typeface="+mn-ea"/>
                <a:cs typeface="+mn-cs"/>
              </a:rPr>
              <a:t> begins to explain </a:t>
            </a:r>
            <a:r>
              <a:rPr lang="en-US" sz="1200" b="1" kern="1200" dirty="0" err="1" smtClean="0">
                <a:solidFill>
                  <a:schemeClr val="tx1"/>
                </a:solidFill>
                <a:latin typeface="+mn-lt"/>
                <a:ea typeface="+mn-ea"/>
                <a:cs typeface="+mn-cs"/>
              </a:rPr>
              <a:t>Goloka</a:t>
            </a:r>
            <a:r>
              <a:rPr lang="en-US" sz="1200" b="1" kern="1200" dirty="0" smtClean="0">
                <a:solidFill>
                  <a:schemeClr val="tx1"/>
                </a:solidFill>
                <a:latin typeface="+mn-lt"/>
                <a:ea typeface="+mn-ea"/>
                <a:cs typeface="+mn-cs"/>
              </a:rPr>
              <a:t>-far away, beyond </a:t>
            </a:r>
            <a:r>
              <a:rPr lang="en-US" sz="1200" b="1" kern="1200" dirty="0" err="1" smtClean="0">
                <a:solidFill>
                  <a:schemeClr val="tx1"/>
                </a:solidFill>
                <a:latin typeface="+mn-lt"/>
                <a:ea typeface="+mn-ea"/>
                <a:cs typeface="+mn-cs"/>
              </a:rPr>
              <a:t>Vaikuntha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Mathura is present along with </a:t>
            </a:r>
            <a:r>
              <a:rPr lang="en-US" sz="1200" kern="1200" dirty="0" err="1" smtClean="0">
                <a:solidFill>
                  <a:schemeClr val="tx1"/>
                </a:solidFill>
                <a:latin typeface="+mn-lt"/>
                <a:ea typeface="+mn-ea"/>
                <a:cs typeface="+mn-cs"/>
              </a:rPr>
              <a:t>Vrindavana</a:t>
            </a:r>
            <a:r>
              <a:rPr lang="en-US" sz="1200" kern="1200" dirty="0" smtClean="0">
                <a:solidFill>
                  <a:schemeClr val="tx1"/>
                </a:solidFill>
                <a:latin typeface="+mn-lt"/>
                <a:ea typeface="+mn-ea"/>
                <a:cs typeface="+mn-cs"/>
              </a:rPr>
              <a:t> and other forests of </a:t>
            </a:r>
            <a:r>
              <a:rPr lang="en-US" sz="1200" kern="1200" dirty="0" err="1" smtClean="0">
                <a:solidFill>
                  <a:schemeClr val="tx1"/>
                </a:solidFill>
                <a:latin typeface="+mn-lt"/>
                <a:ea typeface="+mn-ea"/>
                <a:cs typeface="+mn-cs"/>
              </a:rPr>
              <a:t>Vraja</a:t>
            </a:r>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Goloka</a:t>
            </a:r>
            <a:r>
              <a:rPr lang="en-US" sz="1200" kern="1200" dirty="0" smtClean="0">
                <a:solidFill>
                  <a:schemeClr val="tx1"/>
                </a:solidFill>
                <a:latin typeface="+mn-lt"/>
                <a:ea typeface="+mn-ea"/>
                <a:cs typeface="+mn-cs"/>
              </a:rPr>
              <a:t> means land predominated by cows, not attainable by one who is absorbed in awe and reverence</a:t>
            </a:r>
          </a:p>
          <a:p>
            <a:r>
              <a:rPr lang="en-US" sz="1200" kern="1200" dirty="0" err="1" smtClean="0">
                <a:solidFill>
                  <a:schemeClr val="tx1"/>
                </a:solidFill>
                <a:latin typeface="+mn-lt"/>
                <a:ea typeface="+mn-ea"/>
                <a:cs typeface="+mn-cs"/>
              </a:rPr>
              <a:t>Prema</a:t>
            </a:r>
            <a:r>
              <a:rPr lang="en-US" sz="1200" kern="1200" dirty="0" smtClean="0">
                <a:solidFill>
                  <a:schemeClr val="tx1"/>
                </a:solidFill>
                <a:latin typeface="+mn-lt"/>
                <a:ea typeface="+mn-ea"/>
                <a:cs typeface="+mn-cs"/>
              </a:rPr>
              <a:t> is only obtainable when one thinks of the Lord intimately</a:t>
            </a:r>
          </a:p>
          <a:p>
            <a:r>
              <a:rPr lang="en-US" sz="1200" kern="1200" dirty="0" err="1" smtClean="0">
                <a:solidFill>
                  <a:schemeClr val="tx1"/>
                </a:solidFill>
                <a:latin typeface="+mn-lt"/>
                <a:ea typeface="+mn-ea"/>
                <a:cs typeface="+mn-cs"/>
              </a:rPr>
              <a:t>Ayodhya</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Dvaraka</a:t>
            </a:r>
            <a:r>
              <a:rPr lang="en-US" sz="1200" kern="1200" dirty="0" smtClean="0">
                <a:solidFill>
                  <a:schemeClr val="tx1"/>
                </a:solidFill>
                <a:latin typeface="+mn-lt"/>
                <a:ea typeface="+mn-ea"/>
                <a:cs typeface="+mn-cs"/>
              </a:rPr>
              <a:t> similar to </a:t>
            </a:r>
            <a:r>
              <a:rPr lang="en-US" sz="1200" kern="1200" dirty="0" err="1" smtClean="0">
                <a:solidFill>
                  <a:schemeClr val="tx1"/>
                </a:solidFill>
                <a:latin typeface="+mn-lt"/>
                <a:ea typeface="+mn-ea"/>
                <a:cs typeface="+mn-cs"/>
              </a:rPr>
              <a:t>Vaikuntha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Goloka</a:t>
            </a:r>
            <a:r>
              <a:rPr lang="en-US" sz="1200" kern="1200" dirty="0" smtClean="0">
                <a:solidFill>
                  <a:schemeClr val="tx1"/>
                </a:solidFill>
                <a:latin typeface="+mn-lt"/>
                <a:ea typeface="+mn-ea"/>
                <a:cs typeface="+mn-cs"/>
              </a:rPr>
              <a:t> greater and far away</a:t>
            </a:r>
          </a:p>
          <a:p>
            <a:r>
              <a:rPr lang="en-US" sz="1200" kern="1200" dirty="0" err="1" smtClean="0">
                <a:solidFill>
                  <a:schemeClr val="tx1"/>
                </a:solidFill>
                <a:latin typeface="+mn-lt"/>
                <a:ea typeface="+mn-ea"/>
                <a:cs typeface="+mn-cs"/>
              </a:rPr>
              <a:t>Gokula</a:t>
            </a:r>
            <a:r>
              <a:rPr lang="en-US" sz="1200" kern="1200" dirty="0" smtClean="0">
                <a:solidFill>
                  <a:schemeClr val="tx1"/>
                </a:solidFill>
                <a:latin typeface="+mn-lt"/>
                <a:ea typeface="+mn-ea"/>
                <a:cs typeface="+mn-cs"/>
              </a:rPr>
              <a:t> of Mathura is also supremely great-</a:t>
            </a:r>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describes when Krishna descends to </a:t>
            </a:r>
            <a:r>
              <a:rPr lang="en-US" sz="1200" kern="1200" dirty="0" err="1" smtClean="0">
                <a:solidFill>
                  <a:schemeClr val="tx1"/>
                </a:solidFill>
                <a:latin typeface="+mn-lt"/>
                <a:ea typeface="+mn-ea"/>
                <a:cs typeface="+mn-cs"/>
              </a:rPr>
              <a:t>Gokula</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80</a:t>
            </a:fld>
            <a:endParaRPr lang="en-US"/>
          </a:p>
        </p:txBody>
      </p:sp>
    </p:spTree>
    <p:extLst>
      <p:ext uri="{BB962C8B-B14F-4D97-AF65-F5344CB8AC3E}">
        <p14:creationId xmlns:p14="http://schemas.microsoft.com/office/powerpoint/2010/main" xmlns="" val="27048556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sz="1200" kern="1200" dirty="0" smtClean="0">
                <a:solidFill>
                  <a:schemeClr val="tx1"/>
                </a:solidFill>
                <a:latin typeface="+mn-lt"/>
                <a:ea typeface="+mn-ea"/>
                <a:cs typeface="+mn-cs"/>
              </a:rPr>
              <a:t>Krishna leaves all of His associates and paraphernalia behind in all His abodes when He descends</a:t>
            </a:r>
          </a:p>
          <a:p>
            <a:r>
              <a:rPr lang="en-US" sz="1200" kern="1200" dirty="0" smtClean="0">
                <a:solidFill>
                  <a:schemeClr val="tx1"/>
                </a:solidFill>
                <a:latin typeface="+mn-lt"/>
                <a:ea typeface="+mn-ea"/>
                <a:cs typeface="+mn-cs"/>
              </a:rPr>
              <a:t>That is why the “Lord of </a:t>
            </a:r>
            <a:r>
              <a:rPr lang="en-US" sz="1200" kern="1200" dirty="0" err="1" smtClean="0">
                <a:solidFill>
                  <a:schemeClr val="tx1"/>
                </a:solidFill>
                <a:latin typeface="+mn-lt"/>
                <a:ea typeface="+mn-ea"/>
                <a:cs typeface="+mn-cs"/>
              </a:rPr>
              <a:t>Vaikuntha</a:t>
            </a:r>
            <a:r>
              <a:rPr lang="en-US" sz="1200" kern="1200" dirty="0" smtClean="0">
                <a:solidFill>
                  <a:schemeClr val="tx1"/>
                </a:solidFill>
                <a:latin typeface="+mn-lt"/>
                <a:ea typeface="+mn-ea"/>
                <a:cs typeface="+mn-cs"/>
              </a:rPr>
              <a:t>” disappears sometimes</a:t>
            </a:r>
          </a:p>
          <a:p>
            <a:r>
              <a:rPr lang="en-US" sz="1200" kern="1200" dirty="0" err="1" smtClean="0">
                <a:solidFill>
                  <a:schemeClr val="tx1"/>
                </a:solidFill>
                <a:latin typeface="+mn-lt"/>
                <a:ea typeface="+mn-ea"/>
                <a:cs typeface="+mn-cs"/>
              </a:rPr>
              <a:t>Vrindavan</a:t>
            </a:r>
            <a:r>
              <a:rPr lang="en-US" sz="1200" kern="1200" dirty="0" smtClean="0">
                <a:solidFill>
                  <a:schemeClr val="tx1"/>
                </a:solidFill>
                <a:latin typeface="+mn-lt"/>
                <a:ea typeface="+mn-ea"/>
                <a:cs typeface="+mn-cs"/>
              </a:rPr>
              <a:t> glorification: desire trees, kindness to </a:t>
            </a:r>
            <a:r>
              <a:rPr lang="en-US" sz="1200" kern="1200" dirty="0" err="1" smtClean="0">
                <a:solidFill>
                  <a:schemeClr val="tx1"/>
                </a:solidFill>
                <a:latin typeface="+mn-lt"/>
                <a:ea typeface="+mn-ea"/>
                <a:cs typeface="+mn-cs"/>
              </a:rPr>
              <a:t>Putana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Damodara</a:t>
            </a:r>
            <a:r>
              <a:rPr lang="en-US" sz="1200" kern="1200" dirty="0" smtClean="0">
                <a:solidFill>
                  <a:schemeClr val="tx1"/>
                </a:solidFill>
                <a:latin typeface="+mn-lt"/>
                <a:ea typeface="+mn-ea"/>
                <a:cs typeface="+mn-cs"/>
              </a:rPr>
              <a:t> pastimes,, dancing entertaining ladies</a:t>
            </a:r>
          </a:p>
          <a:p>
            <a:r>
              <a:rPr lang="en-US" sz="1200" kern="1200" dirty="0" smtClean="0">
                <a:solidFill>
                  <a:schemeClr val="tx1"/>
                </a:solidFill>
                <a:latin typeface="+mn-lt"/>
                <a:ea typeface="+mn-ea"/>
                <a:cs typeface="+mn-cs"/>
              </a:rPr>
              <a:t>Krishna’s beauty robbed the </a:t>
            </a:r>
            <a:r>
              <a:rPr lang="en-US" sz="1200" kern="1200" dirty="0" err="1" smtClean="0">
                <a:solidFill>
                  <a:schemeClr val="tx1"/>
                </a:solidFill>
                <a:latin typeface="+mn-lt"/>
                <a:ea typeface="+mn-ea"/>
                <a:cs typeface="+mn-cs"/>
              </a:rPr>
              <a:t>gopis</a:t>
            </a:r>
            <a:r>
              <a:rPr lang="en-US" sz="1200" kern="1200" dirty="0" smtClean="0">
                <a:solidFill>
                  <a:schemeClr val="tx1"/>
                </a:solidFill>
                <a:latin typeface="+mn-lt"/>
                <a:ea typeface="+mn-ea"/>
                <a:cs typeface="+mn-cs"/>
              </a:rPr>
              <a:t> of the soberness, people curse Lord Brahma for making eyes with lids</a:t>
            </a:r>
          </a:p>
          <a:p>
            <a:r>
              <a:rPr lang="en-US" sz="1200" kern="1200" dirty="0" smtClean="0">
                <a:solidFill>
                  <a:schemeClr val="tx1"/>
                </a:solidFill>
                <a:latin typeface="+mn-lt"/>
                <a:ea typeface="+mn-ea"/>
                <a:cs typeface="+mn-cs"/>
              </a:rPr>
              <a:t>Krishna has 3 ages: </a:t>
            </a:r>
            <a:r>
              <a:rPr lang="en-US" sz="1200" kern="1200" dirty="0" err="1" smtClean="0">
                <a:solidFill>
                  <a:schemeClr val="tx1"/>
                </a:solidFill>
                <a:latin typeface="+mn-lt"/>
                <a:ea typeface="+mn-ea"/>
                <a:cs typeface="+mn-cs"/>
              </a:rPr>
              <a:t>kaumara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pauganda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kisora</a:t>
            </a:r>
            <a:r>
              <a:rPr lang="en-US" sz="1200" kern="1200" dirty="0" smtClean="0">
                <a:solidFill>
                  <a:schemeClr val="tx1"/>
                </a:solidFill>
                <a:latin typeface="+mn-lt"/>
                <a:ea typeface="+mn-ea"/>
                <a:cs typeface="+mn-cs"/>
              </a:rPr>
              <a:t>/ unexcelled pastimes</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81</a:t>
            </a:fld>
            <a:endParaRPr lang="en-US"/>
          </a:p>
        </p:txBody>
      </p:sp>
    </p:spTree>
    <p:extLst>
      <p:ext uri="{BB962C8B-B14F-4D97-AF65-F5344CB8AC3E}">
        <p14:creationId xmlns:p14="http://schemas.microsoft.com/office/powerpoint/2010/main" xmlns="" val="5439495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sz="1200" kern="1200" dirty="0" smtClean="0">
                <a:solidFill>
                  <a:schemeClr val="tx1"/>
                </a:solidFill>
                <a:latin typeface="+mn-lt"/>
                <a:ea typeface="+mn-ea"/>
                <a:cs typeface="+mn-cs"/>
              </a:rPr>
              <a:t>Pastimes described by </a:t>
            </a:r>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Cart demon, universe mouth, </a:t>
            </a:r>
            <a:r>
              <a:rPr lang="en-US" sz="1200" kern="1200" dirty="0" err="1" smtClean="0">
                <a:solidFill>
                  <a:schemeClr val="tx1"/>
                </a:solidFill>
                <a:latin typeface="+mn-lt"/>
                <a:ea typeface="+mn-ea"/>
                <a:cs typeface="+mn-cs"/>
              </a:rPr>
              <a:t>Trnavarta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Mucanchora</a:t>
            </a:r>
            <a:r>
              <a:rPr lang="en-US" sz="1200" kern="1200" dirty="0" smtClean="0">
                <a:solidFill>
                  <a:schemeClr val="tx1"/>
                </a:solidFill>
                <a:latin typeface="+mn-lt"/>
                <a:ea typeface="+mn-ea"/>
                <a:cs typeface="+mn-cs"/>
              </a:rPr>
              <a:t>, eating dirt, </a:t>
            </a:r>
            <a:r>
              <a:rPr lang="en-US" sz="1200" kern="1200" dirty="0" err="1" smtClean="0">
                <a:solidFill>
                  <a:schemeClr val="tx1"/>
                </a:solidFill>
                <a:latin typeface="+mn-lt"/>
                <a:ea typeface="+mn-ea"/>
                <a:cs typeface="+mn-cs"/>
              </a:rPr>
              <a:t>Damodara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Vastasura</a:t>
            </a:r>
            <a:r>
              <a:rPr lang="en-US" sz="1200" kern="1200" dirty="0" smtClean="0">
                <a:solidFill>
                  <a:schemeClr val="tx1"/>
                </a:solidFill>
                <a:latin typeface="+mn-lt"/>
                <a:ea typeface="+mn-ea"/>
                <a:cs typeface="+mn-cs"/>
              </a:rPr>
              <a:t>, flute, </a:t>
            </a:r>
            <a:r>
              <a:rPr lang="en-US" sz="1200" kern="1200" dirty="0" err="1" smtClean="0">
                <a:solidFill>
                  <a:schemeClr val="tx1"/>
                </a:solidFill>
                <a:latin typeface="+mn-lt"/>
                <a:ea typeface="+mn-ea"/>
                <a:cs typeface="+mn-cs"/>
              </a:rPr>
              <a:t>Aghasura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Lunch, Brahma </a:t>
            </a:r>
            <a:r>
              <a:rPr lang="en-US" sz="1200" kern="1200" dirty="0" err="1" smtClean="0">
                <a:solidFill>
                  <a:schemeClr val="tx1"/>
                </a:solidFill>
                <a:latin typeface="+mn-lt"/>
                <a:ea typeface="+mn-ea"/>
                <a:cs typeface="+mn-cs"/>
              </a:rPr>
              <a:t>vimohana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lila</a:t>
            </a:r>
            <a:r>
              <a:rPr lang="en-US" sz="1200" kern="1200" dirty="0" smtClean="0">
                <a:solidFill>
                  <a:schemeClr val="tx1"/>
                </a:solidFill>
                <a:latin typeface="+mn-lt"/>
                <a:ea typeface="+mn-ea"/>
                <a:cs typeface="+mn-cs"/>
              </a:rPr>
              <a:t>, imitating bees, honoring </a:t>
            </a:r>
            <a:r>
              <a:rPr lang="en-US" sz="1200" kern="1200" dirty="0" err="1" smtClean="0">
                <a:solidFill>
                  <a:schemeClr val="tx1"/>
                </a:solidFill>
                <a:latin typeface="+mn-lt"/>
                <a:ea typeface="+mn-ea"/>
                <a:cs typeface="+mn-cs"/>
              </a:rPr>
              <a:t>Balarama</a:t>
            </a:r>
            <a:r>
              <a:rPr lang="en-US" sz="1200" kern="1200" dirty="0" smtClean="0">
                <a:solidFill>
                  <a:schemeClr val="tx1"/>
                </a:solidFill>
                <a:latin typeface="+mn-lt"/>
                <a:ea typeface="+mn-ea"/>
                <a:cs typeface="+mn-cs"/>
              </a:rPr>
              <a:t>, tending cows, </a:t>
            </a:r>
            <a:r>
              <a:rPr lang="en-US" sz="1200" kern="1200" dirty="0" err="1" smtClean="0">
                <a:solidFill>
                  <a:schemeClr val="tx1"/>
                </a:solidFill>
                <a:latin typeface="+mn-lt"/>
                <a:ea typeface="+mn-ea"/>
                <a:cs typeface="+mn-cs"/>
              </a:rPr>
              <a:t>Dhenukasura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Kaliya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Forest fire, </a:t>
            </a:r>
            <a:r>
              <a:rPr lang="en-US" sz="1200" kern="1200" dirty="0" err="1" smtClean="0">
                <a:solidFill>
                  <a:schemeClr val="tx1"/>
                </a:solidFill>
                <a:latin typeface="+mn-lt"/>
                <a:ea typeface="+mn-ea"/>
                <a:cs typeface="+mn-cs"/>
              </a:rPr>
              <a:t>Prahlambasura</a:t>
            </a:r>
            <a:r>
              <a:rPr lang="en-US" sz="1200" kern="1200" dirty="0" smtClean="0">
                <a:solidFill>
                  <a:schemeClr val="tx1"/>
                </a:solidFill>
                <a:latin typeface="+mn-lt"/>
                <a:ea typeface="+mn-ea"/>
                <a:cs typeface="+mn-cs"/>
              </a:rPr>
              <a:t>, rainy season when Krishna eats white radishes sitting on the base of a tree</a:t>
            </a:r>
          </a:p>
          <a:p>
            <a:r>
              <a:rPr lang="en-US" sz="1200" kern="1200" dirty="0" smtClean="0">
                <a:solidFill>
                  <a:schemeClr val="tx1"/>
                </a:solidFill>
                <a:latin typeface="+mn-lt"/>
                <a:ea typeface="+mn-ea"/>
                <a:cs typeface="+mn-cs"/>
              </a:rPr>
              <a:t>Flute, stealing </a:t>
            </a:r>
            <a:r>
              <a:rPr lang="en-US" sz="1200" kern="1200" dirty="0" err="1" smtClean="0">
                <a:solidFill>
                  <a:schemeClr val="tx1"/>
                </a:solidFill>
                <a:latin typeface="+mn-lt"/>
                <a:ea typeface="+mn-ea"/>
                <a:cs typeface="+mn-cs"/>
              </a:rPr>
              <a:t>Gopi’s</a:t>
            </a:r>
            <a:r>
              <a:rPr lang="en-US" sz="1200" kern="1200" dirty="0" smtClean="0">
                <a:solidFill>
                  <a:schemeClr val="tx1"/>
                </a:solidFill>
                <a:latin typeface="+mn-lt"/>
                <a:ea typeface="+mn-ea"/>
                <a:cs typeface="+mn-cs"/>
              </a:rPr>
              <a:t> clothes, begging food </a:t>
            </a:r>
            <a:r>
              <a:rPr lang="en-US" sz="1200" kern="1200" dirty="0" err="1" smtClean="0">
                <a:solidFill>
                  <a:schemeClr val="tx1"/>
                </a:solidFill>
                <a:latin typeface="+mn-lt"/>
                <a:ea typeface="+mn-ea"/>
                <a:cs typeface="+mn-cs"/>
              </a:rPr>
              <a:t>brahmanas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Govardhana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lila</a:t>
            </a:r>
            <a:r>
              <a:rPr lang="en-US" sz="1200" kern="1200" dirty="0" smtClean="0">
                <a:solidFill>
                  <a:schemeClr val="tx1"/>
                </a:solidFill>
                <a:latin typeface="+mn-lt"/>
                <a:ea typeface="+mn-ea"/>
                <a:cs typeface="+mn-cs"/>
              </a:rPr>
              <a:t>, Nanda </a:t>
            </a:r>
            <a:r>
              <a:rPr lang="en-US" sz="1200" kern="1200" dirty="0" err="1" smtClean="0">
                <a:solidFill>
                  <a:schemeClr val="tx1"/>
                </a:solidFill>
                <a:latin typeface="+mn-lt"/>
                <a:ea typeface="+mn-ea"/>
                <a:cs typeface="+mn-cs"/>
              </a:rPr>
              <a:t>Varuna</a:t>
            </a:r>
            <a:r>
              <a:rPr lang="en-US" sz="1200" kern="1200" dirty="0" smtClean="0">
                <a:solidFill>
                  <a:schemeClr val="tx1"/>
                </a:solidFill>
                <a:latin typeface="+mn-lt"/>
                <a:ea typeface="+mn-ea"/>
                <a:cs typeface="+mn-cs"/>
              </a:rPr>
              <a:t> saving,</a:t>
            </a:r>
          </a:p>
          <a:p>
            <a:r>
              <a:rPr lang="en-US" sz="1200" kern="1200" dirty="0" smtClean="0">
                <a:solidFill>
                  <a:schemeClr val="tx1"/>
                </a:solidFill>
                <a:latin typeface="+mn-lt"/>
                <a:ea typeface="+mn-ea"/>
                <a:cs typeface="+mn-cs"/>
              </a:rPr>
              <a:t>Flute song better than Vedas-everything in universe stops</a:t>
            </a:r>
          </a:p>
          <a:p>
            <a:r>
              <a:rPr lang="en-US" sz="1200" kern="1200" dirty="0" smtClean="0">
                <a:solidFill>
                  <a:schemeClr val="tx1"/>
                </a:solidFill>
                <a:latin typeface="+mn-lt"/>
                <a:ea typeface="+mn-ea"/>
                <a:cs typeface="+mn-cs"/>
              </a:rPr>
              <a:t>Men offer </a:t>
            </a:r>
            <a:r>
              <a:rPr lang="en-US" sz="1200" kern="1200" dirty="0" err="1" smtClean="0">
                <a:solidFill>
                  <a:schemeClr val="tx1"/>
                </a:solidFill>
                <a:latin typeface="+mn-lt"/>
                <a:ea typeface="+mn-ea"/>
                <a:cs typeface="+mn-cs"/>
              </a:rPr>
              <a:t>obeisances</a:t>
            </a:r>
            <a:r>
              <a:rPr lang="en-US" sz="1200" kern="1200" dirty="0" smtClean="0">
                <a:solidFill>
                  <a:schemeClr val="tx1"/>
                </a:solidFill>
                <a:latin typeface="+mn-lt"/>
                <a:ea typeface="+mn-ea"/>
                <a:cs typeface="+mn-cs"/>
              </a:rPr>
              <a:t> to </a:t>
            </a:r>
            <a:r>
              <a:rPr lang="en-US" sz="1200" kern="1200" dirty="0" err="1" smtClean="0">
                <a:solidFill>
                  <a:schemeClr val="tx1"/>
                </a:solidFill>
                <a:latin typeface="+mn-lt"/>
                <a:ea typeface="+mn-ea"/>
                <a:cs typeface="+mn-cs"/>
              </a:rPr>
              <a:t>Gopi</a:t>
            </a:r>
            <a:r>
              <a:rPr lang="en-US" sz="1200" kern="1200" dirty="0" smtClean="0">
                <a:solidFill>
                  <a:schemeClr val="tx1"/>
                </a:solidFill>
                <a:latin typeface="+mn-lt"/>
                <a:ea typeface="+mn-ea"/>
                <a:cs typeface="+mn-cs"/>
              </a:rPr>
              <a:t> wives, </a:t>
            </a:r>
            <a:r>
              <a:rPr lang="en-US" sz="1200" kern="1200" dirty="0" err="1" smtClean="0">
                <a:solidFill>
                  <a:schemeClr val="tx1"/>
                </a:solidFill>
                <a:latin typeface="+mn-lt"/>
                <a:ea typeface="+mn-ea"/>
                <a:cs typeface="+mn-cs"/>
              </a:rPr>
              <a:t>Radharani</a:t>
            </a:r>
            <a:r>
              <a:rPr lang="en-US" sz="1200" kern="1200" dirty="0" smtClean="0">
                <a:solidFill>
                  <a:schemeClr val="tx1"/>
                </a:solidFill>
                <a:latin typeface="+mn-lt"/>
                <a:ea typeface="+mn-ea"/>
                <a:cs typeface="+mn-cs"/>
              </a:rPr>
              <a:t>, Rasa dance</a:t>
            </a:r>
          </a:p>
        </p:txBody>
      </p:sp>
      <p:sp>
        <p:nvSpPr>
          <p:cNvPr id="4" name="Slide Number Placeholder 3"/>
          <p:cNvSpPr>
            <a:spLocks noGrp="1"/>
          </p:cNvSpPr>
          <p:nvPr>
            <p:ph type="sldNum" sz="quarter" idx="10"/>
          </p:nvPr>
        </p:nvSpPr>
        <p:spPr/>
        <p:txBody>
          <a:bodyPr/>
          <a:lstStyle/>
          <a:p>
            <a:fld id="{B4F04833-DDC8-4C5A-810F-4EA89C4F974F}" type="slidenum">
              <a:rPr lang="en-US" smtClean="0"/>
              <a:pPr/>
              <a:t>82</a:t>
            </a:fld>
            <a:endParaRPr lang="en-US"/>
          </a:p>
        </p:txBody>
      </p:sp>
    </p:spTree>
    <p:extLst>
      <p:ext uri="{BB962C8B-B14F-4D97-AF65-F5344CB8AC3E}">
        <p14:creationId xmlns:p14="http://schemas.microsoft.com/office/powerpoint/2010/main" xmlns="" val="34584658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kern="1200" dirty="0" smtClean="0">
                <a:solidFill>
                  <a:schemeClr val="tx1"/>
                </a:solidFill>
                <a:latin typeface="+mn-lt"/>
                <a:ea typeface="+mn-ea"/>
                <a:cs typeface="+mn-cs"/>
              </a:rPr>
              <a:t>Krishna disappeared from Rasa dance, Krishna indebted to </a:t>
            </a:r>
            <a:r>
              <a:rPr lang="en-US" sz="1200" kern="1200" dirty="0" err="1" smtClean="0">
                <a:solidFill>
                  <a:schemeClr val="tx1"/>
                </a:solidFill>
                <a:latin typeface="+mn-lt"/>
                <a:ea typeface="+mn-ea"/>
                <a:cs typeface="+mn-cs"/>
              </a:rPr>
              <a:t>Gopis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Gopis</a:t>
            </a:r>
            <a:r>
              <a:rPr lang="en-US" sz="1200" kern="1200" dirty="0" smtClean="0">
                <a:solidFill>
                  <a:schemeClr val="tx1"/>
                </a:solidFill>
                <a:latin typeface="+mn-lt"/>
                <a:ea typeface="+mn-ea"/>
                <a:cs typeface="+mn-cs"/>
              </a:rPr>
              <a:t> praise flute</a:t>
            </a:r>
          </a:p>
          <a:p>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said Krishna is enchanted with forest dwellers who control Krishna with herbs and mantras (jealous)</a:t>
            </a:r>
          </a:p>
          <a:p>
            <a:r>
              <a:rPr lang="en-US" sz="1200" kern="1200" dirty="0" smtClean="0">
                <a:solidFill>
                  <a:schemeClr val="tx1"/>
                </a:solidFill>
                <a:latin typeface="+mn-lt"/>
                <a:ea typeface="+mn-ea"/>
                <a:cs typeface="+mn-cs"/>
              </a:rPr>
              <a:t>Krishna bewildered by residents of </a:t>
            </a:r>
            <a:r>
              <a:rPr lang="en-US" sz="1200" kern="1200" dirty="0" err="1" smtClean="0">
                <a:solidFill>
                  <a:schemeClr val="tx1"/>
                </a:solidFill>
                <a:latin typeface="+mn-lt"/>
                <a:ea typeface="+mn-ea"/>
                <a:cs typeface="+mn-cs"/>
              </a:rPr>
              <a:t>Vraja</a:t>
            </a:r>
            <a:r>
              <a:rPr lang="en-US" sz="1200" kern="1200" dirty="0" smtClean="0">
                <a:solidFill>
                  <a:schemeClr val="tx1"/>
                </a:solidFill>
                <a:latin typeface="+mn-lt"/>
                <a:ea typeface="+mn-ea"/>
                <a:cs typeface="+mn-cs"/>
              </a:rPr>
              <a:t> so He forgets duties, </a:t>
            </a:r>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has to remind Him</a:t>
            </a:r>
          </a:p>
        </p:txBody>
      </p:sp>
      <p:sp>
        <p:nvSpPr>
          <p:cNvPr id="4" name="Slide Number Placeholder 3"/>
          <p:cNvSpPr>
            <a:spLocks noGrp="1"/>
          </p:cNvSpPr>
          <p:nvPr>
            <p:ph type="sldNum" sz="quarter" idx="10"/>
          </p:nvPr>
        </p:nvSpPr>
        <p:spPr/>
        <p:txBody>
          <a:bodyPr/>
          <a:lstStyle/>
          <a:p>
            <a:fld id="{B4F04833-DDC8-4C5A-810F-4EA89C4F974F}" type="slidenum">
              <a:rPr lang="en-US" smtClean="0"/>
              <a:pPr/>
              <a:t>83</a:t>
            </a:fld>
            <a:endParaRPr lang="en-US"/>
          </a:p>
        </p:txBody>
      </p:sp>
    </p:spTree>
    <p:extLst>
      <p:ext uri="{BB962C8B-B14F-4D97-AF65-F5344CB8AC3E}">
        <p14:creationId xmlns:p14="http://schemas.microsoft.com/office/powerpoint/2010/main" xmlns="" val="1248955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Akrura</a:t>
            </a:r>
            <a:r>
              <a:rPr lang="en-US" sz="1200" kern="1200" dirty="0" smtClean="0">
                <a:solidFill>
                  <a:schemeClr val="tx1"/>
                </a:solidFill>
                <a:latin typeface="+mn-lt"/>
                <a:ea typeface="+mn-ea"/>
                <a:cs typeface="+mn-cs"/>
              </a:rPr>
              <a:t> forced Krishna to leave </a:t>
            </a:r>
            <a:r>
              <a:rPr lang="en-US" sz="1200" kern="1200" dirty="0" err="1" smtClean="0">
                <a:solidFill>
                  <a:schemeClr val="tx1"/>
                </a:solidFill>
                <a:latin typeface="+mn-lt"/>
                <a:ea typeface="+mn-ea"/>
                <a:cs typeface="+mn-cs"/>
              </a:rPr>
              <a:t>Vrindavan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Krishna comes back immediately in His eternal pastimes</a:t>
            </a:r>
          </a:p>
          <a:p>
            <a:r>
              <a:rPr lang="en-US" sz="1200" kern="1200" dirty="0" smtClean="0">
                <a:solidFill>
                  <a:schemeClr val="tx1"/>
                </a:solidFill>
                <a:latin typeface="+mn-lt"/>
                <a:ea typeface="+mn-ea"/>
                <a:cs typeface="+mn-cs"/>
              </a:rPr>
              <a:t>Sometimes Krishna hides Himself from the residents of </a:t>
            </a:r>
            <a:r>
              <a:rPr lang="en-US" sz="1200" kern="1200" dirty="0" err="1" smtClean="0">
                <a:solidFill>
                  <a:schemeClr val="tx1"/>
                </a:solidFill>
                <a:latin typeface="+mn-lt"/>
                <a:ea typeface="+mn-ea"/>
                <a:cs typeface="+mn-cs"/>
              </a:rPr>
              <a:t>Vraja-Vipralamba</a:t>
            </a:r>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Goloka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Gokula</a:t>
            </a:r>
            <a:r>
              <a:rPr lang="en-US" sz="1200" kern="1200" dirty="0" smtClean="0">
                <a:solidFill>
                  <a:schemeClr val="tx1"/>
                </a:solidFill>
                <a:latin typeface="+mn-lt"/>
                <a:ea typeface="+mn-ea"/>
                <a:cs typeface="+mn-cs"/>
              </a:rPr>
              <a:t>, In </a:t>
            </a:r>
            <a:r>
              <a:rPr lang="en-US" sz="1200" kern="1200" dirty="0" err="1" smtClean="0">
                <a:solidFill>
                  <a:schemeClr val="tx1"/>
                </a:solidFill>
                <a:latin typeface="+mn-lt"/>
                <a:ea typeface="+mn-ea"/>
                <a:cs typeface="+mn-cs"/>
              </a:rPr>
              <a:t>Gokula</a:t>
            </a:r>
            <a:r>
              <a:rPr lang="en-US" sz="1200" kern="1200" dirty="0" smtClean="0">
                <a:solidFill>
                  <a:schemeClr val="tx1"/>
                </a:solidFill>
                <a:latin typeface="+mn-lt"/>
                <a:ea typeface="+mn-ea"/>
                <a:cs typeface="+mn-cs"/>
              </a:rPr>
              <a:t> not everyone can see Him all the time, appears occasionally at other times to devotees</a:t>
            </a:r>
          </a:p>
          <a:p>
            <a:r>
              <a:rPr lang="en-US" sz="1200" kern="1200" dirty="0" err="1" smtClean="0">
                <a:solidFill>
                  <a:schemeClr val="tx1"/>
                </a:solidFill>
                <a:latin typeface="+mn-lt"/>
                <a:ea typeface="+mn-ea"/>
                <a:cs typeface="+mn-cs"/>
              </a:rPr>
              <a:t>Goloka</a:t>
            </a:r>
            <a:r>
              <a:rPr lang="en-US" sz="1200" kern="1200" dirty="0" smtClean="0">
                <a:solidFill>
                  <a:schemeClr val="tx1"/>
                </a:solidFill>
                <a:latin typeface="+mn-lt"/>
                <a:ea typeface="+mn-ea"/>
                <a:cs typeface="+mn-cs"/>
              </a:rPr>
              <a:t> everyone sees Him always</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84</a:t>
            </a:fld>
            <a:endParaRPr lang="en-US"/>
          </a:p>
        </p:txBody>
      </p:sp>
    </p:spTree>
    <p:extLst>
      <p:ext uri="{BB962C8B-B14F-4D97-AF65-F5344CB8AC3E}">
        <p14:creationId xmlns:p14="http://schemas.microsoft.com/office/powerpoint/2010/main" xmlns="" val="2742061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praises GK’s eagerness, this is very </a:t>
            </a:r>
            <a:r>
              <a:rPr lang="en-US" sz="1200" kern="1200" dirty="0" err="1" smtClean="0">
                <a:solidFill>
                  <a:schemeClr val="tx1"/>
                </a:solidFill>
                <a:latin typeface="+mn-lt"/>
                <a:ea typeface="+mn-ea"/>
                <a:cs typeface="+mn-cs"/>
              </a:rPr>
              <a:t>very</a:t>
            </a:r>
            <a:r>
              <a:rPr lang="en-US" sz="1200" kern="1200" dirty="0" smtClean="0">
                <a:solidFill>
                  <a:schemeClr val="tx1"/>
                </a:solidFill>
                <a:latin typeface="+mn-lt"/>
                <a:ea typeface="+mn-ea"/>
                <a:cs typeface="+mn-cs"/>
              </a:rPr>
              <a:t> rare</a:t>
            </a:r>
          </a:p>
          <a:p>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said methods of obtaining different goals is different</a:t>
            </a:r>
          </a:p>
          <a:p>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says: “I am not a fit person to go further--- </a:t>
            </a:r>
            <a:r>
              <a:rPr lang="en-US" sz="1200" kern="1200" dirty="0" err="1" smtClean="0">
                <a:solidFill>
                  <a:schemeClr val="tx1"/>
                </a:solidFill>
                <a:latin typeface="+mn-lt"/>
                <a:ea typeface="+mn-ea"/>
                <a:cs typeface="+mn-cs"/>
              </a:rPr>
              <a:t>Uddhava</a:t>
            </a:r>
            <a:r>
              <a:rPr lang="en-US" sz="1200" kern="1200" dirty="0" smtClean="0">
                <a:solidFill>
                  <a:schemeClr val="tx1"/>
                </a:solidFill>
                <a:latin typeface="+mn-lt"/>
                <a:ea typeface="+mn-ea"/>
                <a:cs typeface="+mn-cs"/>
              </a:rPr>
              <a:t> is</a:t>
            </a:r>
          </a:p>
          <a:p>
            <a:r>
              <a:rPr lang="en-US" sz="1200" kern="120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B4F04833-DDC8-4C5A-810F-4EA89C4F974F}" type="slidenum">
              <a:rPr lang="en-US" smtClean="0"/>
              <a:pPr/>
              <a:t>85</a:t>
            </a:fld>
            <a:endParaRPr lang="en-US"/>
          </a:p>
        </p:txBody>
      </p:sp>
    </p:spTree>
    <p:extLst>
      <p:ext uri="{BB962C8B-B14F-4D97-AF65-F5344CB8AC3E}">
        <p14:creationId xmlns:p14="http://schemas.microsoft.com/office/powerpoint/2010/main" xmlns="" val="10597538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b="1" kern="1200" dirty="0" err="1" smtClean="0">
                <a:solidFill>
                  <a:schemeClr val="tx1"/>
                </a:solidFill>
                <a:latin typeface="+mn-lt"/>
                <a:ea typeface="+mn-ea"/>
                <a:cs typeface="+mn-cs"/>
              </a:rPr>
              <a:t>Uddhava</a:t>
            </a:r>
            <a:r>
              <a:rPr lang="en-US" sz="1200" kern="1200" dirty="0" smtClean="0">
                <a:solidFill>
                  <a:schemeClr val="tx1"/>
                </a:solidFill>
                <a:latin typeface="+mn-lt"/>
                <a:ea typeface="+mn-ea"/>
                <a:cs typeface="+mn-cs"/>
              </a:rPr>
              <a:t> speaks touching </a:t>
            </a:r>
            <a:r>
              <a:rPr lang="en-US" sz="1200" kern="1200" dirty="0" err="1" smtClean="0">
                <a:solidFill>
                  <a:schemeClr val="tx1"/>
                </a:solidFill>
                <a:latin typeface="+mn-lt"/>
                <a:ea typeface="+mn-ea"/>
                <a:cs typeface="+mn-cs"/>
              </a:rPr>
              <a:t>Narada’s</a:t>
            </a:r>
            <a:r>
              <a:rPr lang="en-US" sz="1200" kern="1200" dirty="0" smtClean="0">
                <a:solidFill>
                  <a:schemeClr val="tx1"/>
                </a:solidFill>
                <a:latin typeface="+mn-lt"/>
                <a:ea typeface="+mn-ea"/>
                <a:cs typeface="+mn-cs"/>
              </a:rPr>
              <a:t> feet</a:t>
            </a:r>
          </a:p>
          <a:p>
            <a:r>
              <a:rPr lang="en-US" sz="1200" kern="1200" dirty="0" smtClean="0">
                <a:solidFill>
                  <a:schemeClr val="tx1"/>
                </a:solidFill>
                <a:latin typeface="+mn-lt"/>
                <a:ea typeface="+mn-ea"/>
                <a:cs typeface="+mn-cs"/>
              </a:rPr>
              <a:t>Glorifies </a:t>
            </a:r>
            <a:r>
              <a:rPr lang="en-US" sz="1200" kern="1200" dirty="0" err="1" smtClean="0">
                <a:solidFill>
                  <a:schemeClr val="tx1"/>
                </a:solidFill>
                <a:latin typeface="+mn-lt"/>
                <a:ea typeface="+mn-ea"/>
                <a:cs typeface="+mn-cs"/>
              </a:rPr>
              <a:t>Gopis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Uddhava</a:t>
            </a:r>
            <a:r>
              <a:rPr lang="en-US" sz="1200" kern="1200" dirty="0" smtClean="0">
                <a:solidFill>
                  <a:schemeClr val="tx1"/>
                </a:solidFill>
                <a:latin typeface="+mn-lt"/>
                <a:ea typeface="+mn-ea"/>
                <a:cs typeface="+mn-cs"/>
              </a:rPr>
              <a:t> wants to become dust, or creeper, etc., He describes the Rasa </a:t>
            </a:r>
            <a:r>
              <a:rPr lang="en-US" sz="1200" kern="1200" dirty="0" err="1" smtClean="0">
                <a:solidFill>
                  <a:schemeClr val="tx1"/>
                </a:solidFill>
                <a:latin typeface="+mn-lt"/>
                <a:ea typeface="+mn-ea"/>
                <a:cs typeface="+mn-cs"/>
              </a:rPr>
              <a:t>lila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86</a:t>
            </a:fld>
            <a:endParaRPr lang="en-US"/>
          </a:p>
        </p:txBody>
      </p:sp>
    </p:spTree>
    <p:extLst>
      <p:ext uri="{BB962C8B-B14F-4D97-AF65-F5344CB8AC3E}">
        <p14:creationId xmlns:p14="http://schemas.microsoft.com/office/powerpoint/2010/main" xmlns="" val="79576762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b="1" kern="1200" dirty="0" err="1" smtClean="0">
                <a:solidFill>
                  <a:schemeClr val="tx1"/>
                </a:solidFill>
                <a:latin typeface="+mn-lt"/>
                <a:ea typeface="+mn-ea"/>
                <a:cs typeface="+mn-cs"/>
              </a:rPr>
              <a:t>Narada</a:t>
            </a:r>
            <a:r>
              <a:rPr lang="en-US" sz="1200" b="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glorifies </a:t>
            </a:r>
            <a:r>
              <a:rPr lang="en-US" sz="1200" kern="1200" dirty="0" err="1" smtClean="0">
                <a:solidFill>
                  <a:schemeClr val="tx1"/>
                </a:solidFill>
                <a:latin typeface="+mn-lt"/>
                <a:ea typeface="+mn-ea"/>
                <a:cs typeface="+mn-cs"/>
              </a:rPr>
              <a:t>Uddhava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Rukmini</a:t>
            </a:r>
            <a:r>
              <a:rPr lang="en-US" sz="1200" kern="1200" dirty="0" smtClean="0">
                <a:solidFill>
                  <a:schemeClr val="tx1"/>
                </a:solidFill>
                <a:latin typeface="+mn-lt"/>
                <a:ea typeface="+mn-ea"/>
                <a:cs typeface="+mn-cs"/>
              </a:rPr>
              <a:t> can’t achieve the </a:t>
            </a:r>
            <a:r>
              <a:rPr lang="en-US" sz="1200" kern="1200" dirty="0" err="1" smtClean="0">
                <a:solidFill>
                  <a:schemeClr val="tx1"/>
                </a:solidFill>
                <a:latin typeface="+mn-lt"/>
                <a:ea typeface="+mn-ea"/>
                <a:cs typeface="+mn-cs"/>
              </a:rPr>
              <a:t>Gopi’s</a:t>
            </a:r>
            <a:r>
              <a:rPr lang="en-US" sz="1200" kern="1200" dirty="0" smtClean="0">
                <a:solidFill>
                  <a:schemeClr val="tx1"/>
                </a:solidFill>
                <a:latin typeface="+mn-lt"/>
                <a:ea typeface="+mn-ea"/>
                <a:cs typeface="+mn-cs"/>
              </a:rPr>
              <a:t> fortune</a:t>
            </a:r>
          </a:p>
          <a:p>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expressed his inability to describe </a:t>
            </a:r>
            <a:r>
              <a:rPr lang="en-US" sz="1200" kern="1200" dirty="0" err="1" smtClean="0">
                <a:solidFill>
                  <a:schemeClr val="tx1"/>
                </a:solidFill>
                <a:latin typeface="+mn-lt"/>
                <a:ea typeface="+mn-ea"/>
                <a:cs typeface="+mn-cs"/>
              </a:rPr>
              <a:t>Gopis</a:t>
            </a:r>
            <a:r>
              <a:rPr lang="en-US" sz="1200" kern="1200" dirty="0" smtClean="0">
                <a:solidFill>
                  <a:schemeClr val="tx1"/>
                </a:solidFill>
                <a:latin typeface="+mn-lt"/>
                <a:ea typeface="+mn-ea"/>
                <a:cs typeface="+mn-cs"/>
              </a:rPr>
              <a:t>, but </a:t>
            </a:r>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said his tongue is wicked and will do it</a:t>
            </a:r>
          </a:p>
          <a:p>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says that </a:t>
            </a:r>
            <a:r>
              <a:rPr lang="en-US" sz="1200" kern="1200" dirty="0" err="1" smtClean="0">
                <a:solidFill>
                  <a:schemeClr val="tx1"/>
                </a:solidFill>
                <a:latin typeface="+mn-lt"/>
                <a:ea typeface="+mn-ea"/>
                <a:cs typeface="+mn-cs"/>
              </a:rPr>
              <a:t>Uddhava</a:t>
            </a:r>
            <a:r>
              <a:rPr lang="en-US" sz="1200" kern="1200" dirty="0" smtClean="0">
                <a:solidFill>
                  <a:schemeClr val="tx1"/>
                </a:solidFill>
                <a:latin typeface="+mn-lt"/>
                <a:ea typeface="+mn-ea"/>
                <a:cs typeface="+mn-cs"/>
              </a:rPr>
              <a:t> has witness these things, </a:t>
            </a:r>
            <a:r>
              <a:rPr lang="en-US" sz="1200" kern="1200" dirty="0" err="1" smtClean="0">
                <a:solidFill>
                  <a:schemeClr val="tx1"/>
                </a:solidFill>
                <a:latin typeface="+mn-lt"/>
                <a:ea typeface="+mn-ea"/>
                <a:cs typeface="+mn-cs"/>
              </a:rPr>
              <a:t>Akrura</a:t>
            </a:r>
            <a:r>
              <a:rPr lang="en-US" sz="1200" kern="1200" dirty="0" smtClean="0">
                <a:solidFill>
                  <a:schemeClr val="tx1"/>
                </a:solidFill>
                <a:latin typeface="+mn-lt"/>
                <a:ea typeface="+mn-ea"/>
                <a:cs typeface="+mn-cs"/>
              </a:rPr>
              <a:t> describes </a:t>
            </a:r>
            <a:r>
              <a:rPr lang="en-US" sz="1200" kern="1200" dirty="0" err="1" smtClean="0">
                <a:solidFill>
                  <a:schemeClr val="tx1"/>
                </a:solidFill>
                <a:latin typeface="+mn-lt"/>
                <a:ea typeface="+mn-ea"/>
                <a:cs typeface="+mn-cs"/>
              </a:rPr>
              <a:t>Gopis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Bhisma</a:t>
            </a:r>
            <a:r>
              <a:rPr lang="en-US" sz="1200" kern="1200" dirty="0" smtClean="0">
                <a:solidFill>
                  <a:schemeClr val="tx1"/>
                </a:solidFill>
                <a:latin typeface="+mn-lt"/>
                <a:ea typeface="+mn-ea"/>
                <a:cs typeface="+mn-cs"/>
              </a:rPr>
              <a:t> (eternal celibate) </a:t>
            </a:r>
            <a:r>
              <a:rPr lang="en-US" sz="1200" kern="1200" dirty="0" err="1" smtClean="0">
                <a:solidFill>
                  <a:schemeClr val="tx1"/>
                </a:solidFill>
                <a:latin typeface="+mn-lt"/>
                <a:ea typeface="+mn-ea"/>
                <a:cs typeface="+mn-cs"/>
              </a:rPr>
              <a:t>desc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Gopis</a:t>
            </a:r>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embraced GK, </a:t>
            </a:r>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fainted trembled, bit tongue, danced like a Madman</a:t>
            </a:r>
          </a:p>
          <a:p>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said that all these matters should be private, “That is why I did not reveal it earlier”</a:t>
            </a:r>
          </a:p>
          <a:p>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describes </a:t>
            </a:r>
            <a:r>
              <a:rPr lang="en-US" sz="1200" kern="1200" dirty="0" err="1" smtClean="0">
                <a:solidFill>
                  <a:schemeClr val="tx1"/>
                </a:solidFill>
                <a:latin typeface="+mn-lt"/>
                <a:ea typeface="+mn-ea"/>
                <a:cs typeface="+mn-cs"/>
              </a:rPr>
              <a:t>Purussottama</a:t>
            </a:r>
            <a:r>
              <a:rPr lang="en-US" sz="1200" kern="1200" dirty="0" smtClean="0">
                <a:solidFill>
                  <a:schemeClr val="tx1"/>
                </a:solidFill>
                <a:latin typeface="+mn-lt"/>
                <a:ea typeface="+mn-ea"/>
                <a:cs typeface="+mn-cs"/>
              </a:rPr>
              <a:t> in </a:t>
            </a:r>
            <a:r>
              <a:rPr lang="en-US" sz="1200" kern="1200" dirty="0" err="1" smtClean="0">
                <a:solidFill>
                  <a:schemeClr val="tx1"/>
                </a:solidFill>
                <a:latin typeface="+mn-lt"/>
                <a:ea typeface="+mn-ea"/>
                <a:cs typeface="+mn-cs"/>
              </a:rPr>
              <a:t>Vaikuntha</a:t>
            </a:r>
            <a:r>
              <a:rPr lang="en-US" sz="1200" kern="1200" dirty="0" smtClean="0">
                <a:solidFill>
                  <a:schemeClr val="tx1"/>
                </a:solidFill>
                <a:latin typeface="+mn-lt"/>
                <a:ea typeface="+mn-ea"/>
                <a:cs typeface="+mn-cs"/>
              </a:rPr>
              <a:t>, sometimes same sports as </a:t>
            </a:r>
            <a:r>
              <a:rPr lang="en-US" sz="1200" kern="1200" dirty="0" err="1" smtClean="0">
                <a:solidFill>
                  <a:schemeClr val="tx1"/>
                </a:solidFill>
                <a:latin typeface="+mn-lt"/>
                <a:ea typeface="+mn-ea"/>
                <a:cs typeface="+mn-cs"/>
              </a:rPr>
              <a:t>Vrindavan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Lord </a:t>
            </a:r>
            <a:r>
              <a:rPr lang="en-US" sz="1200" kern="1200" dirty="0" err="1" smtClean="0">
                <a:solidFill>
                  <a:schemeClr val="tx1"/>
                </a:solidFill>
                <a:latin typeface="+mn-lt"/>
                <a:ea typeface="+mn-ea"/>
                <a:cs typeface="+mn-cs"/>
              </a:rPr>
              <a:t>Jagannatha</a:t>
            </a:r>
            <a:r>
              <a:rPr lang="en-US" sz="1200" kern="1200" dirty="0" smtClean="0">
                <a:solidFill>
                  <a:schemeClr val="tx1"/>
                </a:solidFill>
                <a:latin typeface="+mn-lt"/>
                <a:ea typeface="+mn-ea"/>
                <a:cs typeface="+mn-cs"/>
              </a:rPr>
              <a:t> exhibits whatever form a devotee worships: “Go there, at least it is means to your end.”</a:t>
            </a:r>
          </a:p>
        </p:txBody>
      </p:sp>
      <p:sp>
        <p:nvSpPr>
          <p:cNvPr id="4" name="Slide Number Placeholder 3"/>
          <p:cNvSpPr>
            <a:spLocks noGrp="1"/>
          </p:cNvSpPr>
          <p:nvPr>
            <p:ph type="sldNum" sz="quarter" idx="10"/>
          </p:nvPr>
        </p:nvSpPr>
        <p:spPr/>
        <p:txBody>
          <a:bodyPr/>
          <a:lstStyle/>
          <a:p>
            <a:fld id="{B4F04833-DDC8-4C5A-810F-4EA89C4F974F}" type="slidenum">
              <a:rPr lang="en-US" smtClean="0"/>
              <a:pPr/>
              <a:t>87</a:t>
            </a:fld>
            <a:endParaRPr lang="en-US"/>
          </a:p>
        </p:txBody>
      </p:sp>
    </p:spTree>
    <p:extLst>
      <p:ext uri="{BB962C8B-B14F-4D97-AF65-F5344CB8AC3E}">
        <p14:creationId xmlns:p14="http://schemas.microsoft.com/office/powerpoint/2010/main" xmlns="" val="5809063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describes the means to obtain </a:t>
            </a:r>
            <a:r>
              <a:rPr lang="en-US" sz="1200" kern="1200" dirty="0" err="1" smtClean="0">
                <a:solidFill>
                  <a:schemeClr val="tx1"/>
                </a:solidFill>
                <a:latin typeface="+mn-lt"/>
                <a:ea typeface="+mn-ea"/>
                <a:cs typeface="+mn-cs"/>
              </a:rPr>
              <a:t>prema</a:t>
            </a:r>
            <a:r>
              <a:rPr lang="en-US" sz="1200" kern="1200" dirty="0" smtClean="0">
                <a:solidFill>
                  <a:schemeClr val="tx1"/>
                </a:solidFill>
                <a:latin typeface="+mn-lt"/>
                <a:ea typeface="+mn-ea"/>
                <a:cs typeface="+mn-cs"/>
              </a:rPr>
              <a:t>:</a:t>
            </a:r>
          </a:p>
          <a:p>
            <a:pPr lvl="0"/>
            <a:r>
              <a:rPr lang="en-US" sz="1200" kern="1200" dirty="0" smtClean="0">
                <a:solidFill>
                  <a:schemeClr val="tx1"/>
                </a:solidFill>
                <a:latin typeface="+mn-lt"/>
                <a:ea typeface="+mn-ea"/>
                <a:cs typeface="+mn-cs"/>
              </a:rPr>
              <a:t>Strong desire, overcome obstacles, meditate and sing about pastimes in Vraja (SKP), keep association with those who have prema</a:t>
            </a:r>
          </a:p>
          <a:p>
            <a:pPr lvl="0"/>
            <a:r>
              <a:rPr lang="en-US" sz="1200" kern="1200" dirty="0" smtClean="0">
                <a:solidFill>
                  <a:schemeClr val="tx1"/>
                </a:solidFill>
                <a:latin typeface="+mn-lt"/>
                <a:ea typeface="+mn-ea"/>
                <a:cs typeface="+mn-cs"/>
              </a:rPr>
              <a:t>keep prema concealed, reside in holy place</a:t>
            </a:r>
          </a:p>
          <a:p>
            <a:pPr lvl="0"/>
            <a:r>
              <a:rPr lang="en-US" sz="1200" kern="1200" dirty="0" smtClean="0">
                <a:solidFill>
                  <a:schemeClr val="tx1"/>
                </a:solidFill>
                <a:latin typeface="+mn-lt"/>
                <a:ea typeface="+mn-ea"/>
                <a:cs typeface="+mn-cs"/>
              </a:rPr>
              <a:t>utter humility</a:t>
            </a:r>
          </a:p>
          <a:p>
            <a:pPr lvl="1"/>
            <a:r>
              <a:rPr lang="en-US" sz="1200" kern="1200" dirty="0" smtClean="0">
                <a:solidFill>
                  <a:schemeClr val="tx1"/>
                </a:solidFill>
                <a:latin typeface="+mn-lt"/>
                <a:ea typeface="+mn-ea"/>
                <a:cs typeface="+mn-cs"/>
              </a:rPr>
              <a:t>think oneself incapable and lowly</a:t>
            </a:r>
          </a:p>
          <a:p>
            <a:pPr lvl="1"/>
            <a:r>
              <a:rPr lang="en-US" sz="1200" kern="1200" dirty="0" smtClean="0">
                <a:solidFill>
                  <a:schemeClr val="tx1"/>
                </a:solidFill>
                <a:latin typeface="+mn-lt"/>
                <a:ea typeface="+mn-ea"/>
                <a:cs typeface="+mn-cs"/>
              </a:rPr>
              <a:t>cultivate speech in that mood</a:t>
            </a:r>
          </a:p>
          <a:p>
            <a:pPr lvl="1"/>
            <a:r>
              <a:rPr lang="en-US" sz="1200" kern="1200" dirty="0" smtClean="0">
                <a:solidFill>
                  <a:schemeClr val="tx1"/>
                </a:solidFill>
                <a:latin typeface="+mn-lt"/>
                <a:ea typeface="+mn-ea"/>
                <a:cs typeface="+mn-cs"/>
              </a:rPr>
              <a:t>highest humility in the </a:t>
            </a:r>
            <a:r>
              <a:rPr lang="en-US" sz="1200" kern="1200" dirty="0" err="1" smtClean="0">
                <a:solidFill>
                  <a:schemeClr val="tx1"/>
                </a:solidFill>
                <a:latin typeface="+mn-lt"/>
                <a:ea typeface="+mn-ea"/>
                <a:cs typeface="+mn-cs"/>
              </a:rPr>
              <a:t>Gopis</a:t>
            </a:r>
            <a:endParaRPr lang="en-US" sz="1200" kern="1200" dirty="0" smtClean="0">
              <a:solidFill>
                <a:schemeClr val="tx1"/>
              </a:solidFill>
              <a:latin typeface="+mn-lt"/>
              <a:ea typeface="+mn-ea"/>
              <a:cs typeface="+mn-cs"/>
            </a:endParaRPr>
          </a:p>
          <a:p>
            <a:pPr lvl="1"/>
            <a:r>
              <a:rPr lang="en-US" sz="1200" kern="1200" dirty="0" err="1" smtClean="0">
                <a:solidFill>
                  <a:schemeClr val="tx1"/>
                </a:solidFill>
                <a:latin typeface="+mn-lt"/>
                <a:ea typeface="+mn-ea"/>
                <a:cs typeface="+mn-cs"/>
              </a:rPr>
              <a:t>prema</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dainya</a:t>
            </a:r>
            <a:r>
              <a:rPr lang="en-US" sz="1200" kern="1200" dirty="0" smtClean="0">
                <a:solidFill>
                  <a:schemeClr val="tx1"/>
                </a:solidFill>
                <a:latin typeface="+mn-lt"/>
                <a:ea typeface="+mn-ea"/>
                <a:cs typeface="+mn-cs"/>
              </a:rPr>
              <a:t>(humility) are cause and effect of each other</a:t>
            </a:r>
          </a:p>
        </p:txBody>
      </p:sp>
      <p:sp>
        <p:nvSpPr>
          <p:cNvPr id="4" name="Slide Number Placeholder 3"/>
          <p:cNvSpPr>
            <a:spLocks noGrp="1"/>
          </p:cNvSpPr>
          <p:nvPr>
            <p:ph type="sldNum" sz="quarter" idx="10"/>
          </p:nvPr>
        </p:nvSpPr>
        <p:spPr/>
        <p:txBody>
          <a:bodyPr/>
          <a:lstStyle/>
          <a:p>
            <a:fld id="{B4F04833-DDC8-4C5A-810F-4EA89C4F974F}" type="slidenum">
              <a:rPr lang="en-US" smtClean="0"/>
              <a:pPr/>
              <a:t>88</a:t>
            </a:fld>
            <a:endParaRPr lang="en-US"/>
          </a:p>
        </p:txBody>
      </p:sp>
    </p:spTree>
    <p:extLst>
      <p:ext uri="{BB962C8B-B14F-4D97-AF65-F5344CB8AC3E}">
        <p14:creationId xmlns:p14="http://schemas.microsoft.com/office/powerpoint/2010/main" xmlns="" val="36057083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latin typeface="+mn-lt"/>
                <a:ea typeface="+mn-ea"/>
                <a:cs typeface="+mn-cs"/>
              </a:rPr>
              <a:t>symptoms-external trembling, insanity</a:t>
            </a:r>
          </a:p>
          <a:p>
            <a:pPr lvl="0"/>
            <a:r>
              <a:rPr lang="en-US" sz="1200" kern="1200" dirty="0" err="1" smtClean="0">
                <a:solidFill>
                  <a:schemeClr val="tx1"/>
                </a:solidFill>
                <a:latin typeface="+mn-lt"/>
                <a:ea typeface="+mn-ea"/>
                <a:cs typeface="+mn-cs"/>
              </a:rPr>
              <a:t>Prema</a:t>
            </a:r>
            <a:r>
              <a:rPr lang="en-US" sz="1200" kern="1200" dirty="0" smtClean="0">
                <a:solidFill>
                  <a:schemeClr val="tx1"/>
                </a:solidFill>
                <a:latin typeface="+mn-lt"/>
                <a:ea typeface="+mn-ea"/>
                <a:cs typeface="+mn-cs"/>
              </a:rPr>
              <a:t> is abundance of ecstasy and full of the worst suffering</a:t>
            </a:r>
          </a:p>
          <a:p>
            <a:pPr lvl="0"/>
            <a:r>
              <a:rPr lang="en-US" sz="1200" kern="1200" dirty="0" err="1" smtClean="0">
                <a:solidFill>
                  <a:schemeClr val="tx1"/>
                </a:solidFill>
                <a:latin typeface="+mn-lt"/>
                <a:ea typeface="+mn-ea"/>
                <a:cs typeface="+mn-cs"/>
              </a:rPr>
              <a:t>Prema</a:t>
            </a:r>
            <a:r>
              <a:rPr lang="en-US" sz="1200" kern="1200" dirty="0" smtClean="0">
                <a:solidFill>
                  <a:schemeClr val="tx1"/>
                </a:solidFill>
                <a:latin typeface="+mn-lt"/>
                <a:ea typeface="+mn-ea"/>
                <a:cs typeface="+mn-cs"/>
              </a:rPr>
              <a:t> without ecstasy is like spinach without salt, fruitless trees</a:t>
            </a:r>
          </a:p>
          <a:p>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describes separation of </a:t>
            </a:r>
            <a:r>
              <a:rPr lang="en-US" sz="1200" kern="1200" dirty="0" err="1" smtClean="0">
                <a:solidFill>
                  <a:schemeClr val="tx1"/>
                </a:solidFill>
                <a:latin typeface="+mn-lt"/>
                <a:ea typeface="+mn-ea"/>
                <a:cs typeface="+mn-cs"/>
              </a:rPr>
              <a:t>Gopis</a:t>
            </a:r>
            <a:r>
              <a:rPr lang="en-US" sz="1200" kern="1200" dirty="0" smtClean="0">
                <a:solidFill>
                  <a:schemeClr val="tx1"/>
                </a:solidFill>
                <a:latin typeface="+mn-lt"/>
                <a:ea typeface="+mn-ea"/>
                <a:cs typeface="+mn-cs"/>
              </a:rPr>
              <a:t> when Krishna left </a:t>
            </a:r>
            <a:r>
              <a:rPr lang="en-US" sz="1200" kern="1200" dirty="0" err="1" smtClean="0">
                <a:solidFill>
                  <a:schemeClr val="tx1"/>
                </a:solidFill>
                <a:latin typeface="+mn-lt"/>
                <a:ea typeface="+mn-ea"/>
                <a:cs typeface="+mn-cs"/>
              </a:rPr>
              <a:t>Vrindavan</a:t>
            </a:r>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Radhika</a:t>
            </a:r>
            <a:r>
              <a:rPr lang="en-US" sz="1200" kern="1200" dirty="0" smtClean="0">
                <a:solidFill>
                  <a:schemeClr val="tx1"/>
                </a:solidFill>
                <a:latin typeface="+mn-lt"/>
                <a:ea typeface="+mn-ea"/>
                <a:cs typeface="+mn-cs"/>
              </a:rPr>
              <a:t> is personification of </a:t>
            </a:r>
            <a:r>
              <a:rPr lang="en-US" sz="1200" kern="1200" dirty="0" err="1" smtClean="0">
                <a:solidFill>
                  <a:schemeClr val="tx1"/>
                </a:solidFill>
                <a:latin typeface="+mn-lt"/>
                <a:ea typeface="+mn-ea"/>
                <a:cs typeface="+mn-cs"/>
              </a:rPr>
              <a:t>prema</a:t>
            </a:r>
            <a:r>
              <a:rPr lang="en-US" sz="1200" kern="1200" dirty="0" smtClean="0">
                <a:solidFill>
                  <a:schemeClr val="tx1"/>
                </a:solidFill>
                <a:latin typeface="+mn-lt"/>
                <a:ea typeface="+mn-ea"/>
                <a:cs typeface="+mn-cs"/>
              </a:rPr>
              <a:t>-you can ask her about </a:t>
            </a:r>
            <a:r>
              <a:rPr lang="en-US" sz="1200" kern="1200" dirty="0" err="1" smtClean="0">
                <a:solidFill>
                  <a:schemeClr val="tx1"/>
                </a:solidFill>
                <a:latin typeface="+mn-lt"/>
                <a:ea typeface="+mn-ea"/>
                <a:cs typeface="+mn-cs"/>
              </a:rPr>
              <a:t>prema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Or you could approach an incarnation of Krishna in Her mood who preaches</a:t>
            </a:r>
          </a:p>
          <a:p>
            <a:r>
              <a:rPr lang="en-US" sz="1200" kern="1200" dirty="0" smtClean="0">
                <a:solidFill>
                  <a:schemeClr val="tx1"/>
                </a:solidFill>
                <a:latin typeface="+mn-lt"/>
                <a:ea typeface="+mn-ea"/>
                <a:cs typeface="+mn-cs"/>
              </a:rPr>
              <a:t>“Go to </a:t>
            </a:r>
            <a:r>
              <a:rPr lang="en-US" sz="1200" kern="1200" dirty="0" err="1" smtClean="0">
                <a:solidFill>
                  <a:schemeClr val="tx1"/>
                </a:solidFill>
                <a:latin typeface="+mn-lt"/>
                <a:ea typeface="+mn-ea"/>
                <a:cs typeface="+mn-cs"/>
              </a:rPr>
              <a:t>Jagannatha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Puri</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89</a:t>
            </a:fld>
            <a:endParaRPr lang="en-US"/>
          </a:p>
        </p:txBody>
      </p:sp>
    </p:spTree>
    <p:extLst>
      <p:ext uri="{BB962C8B-B14F-4D97-AF65-F5344CB8AC3E}">
        <p14:creationId xmlns:p14="http://schemas.microsoft.com/office/powerpoint/2010/main" xmlns="" val="3284367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his dream the Deity of Mantra (</a:t>
            </a:r>
            <a:r>
              <a:rPr lang="en-US" sz="1200" kern="1200" dirty="0" err="1" smtClean="0">
                <a:solidFill>
                  <a:schemeClr val="tx1"/>
                </a:solidFill>
                <a:latin typeface="+mn-lt"/>
                <a:ea typeface="+mn-ea"/>
                <a:cs typeface="+mn-cs"/>
              </a:rPr>
              <a:t>Madan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Gopala</a:t>
            </a:r>
            <a:r>
              <a:rPr lang="en-US" sz="1200" kern="1200" dirty="0" smtClean="0">
                <a:solidFill>
                  <a:schemeClr val="tx1"/>
                </a:solidFill>
                <a:latin typeface="+mn-lt"/>
                <a:ea typeface="+mn-ea"/>
                <a:cs typeface="+mn-cs"/>
              </a:rPr>
              <a:t>) appeared and he became more attached to the mantra again; In a dream he saw Siva chastising him, told him not to take </a:t>
            </a:r>
            <a:r>
              <a:rPr lang="en-US" sz="1200" kern="1200" dirty="0" err="1" smtClean="0">
                <a:solidFill>
                  <a:schemeClr val="tx1"/>
                </a:solidFill>
                <a:latin typeface="+mn-lt"/>
                <a:ea typeface="+mn-ea"/>
                <a:cs typeface="+mn-cs"/>
              </a:rPr>
              <a:t>sannyasa</a:t>
            </a:r>
            <a:r>
              <a:rPr lang="en-US" sz="1200" kern="1200" dirty="0" smtClean="0">
                <a:solidFill>
                  <a:schemeClr val="tx1"/>
                </a:solidFill>
                <a:latin typeface="+mn-lt"/>
                <a:ea typeface="+mn-ea"/>
                <a:cs typeface="+mn-cs"/>
              </a:rPr>
              <a:t> and to go to Mathura</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latin typeface="+mn-lt"/>
                <a:ea typeface="+mn-ea"/>
                <a:cs typeface="+mn-cs"/>
              </a:rPr>
              <a:t>Uddhava</a:t>
            </a:r>
            <a:r>
              <a:rPr lang="en-US" sz="1200" b="1" kern="1200" dirty="0" smtClean="0">
                <a:solidFill>
                  <a:schemeClr val="tx1"/>
                </a:solidFill>
                <a:latin typeface="+mn-lt"/>
                <a:ea typeface="+mn-ea"/>
                <a:cs typeface="+mn-cs"/>
              </a:rPr>
              <a:t> disagrees with </a:t>
            </a:r>
            <a:r>
              <a:rPr lang="en-US" sz="1200" b="1"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that </a:t>
            </a:r>
            <a:r>
              <a:rPr lang="en-US" sz="1200" kern="1200" dirty="0" err="1" smtClean="0">
                <a:solidFill>
                  <a:schemeClr val="tx1"/>
                </a:solidFill>
                <a:latin typeface="+mn-lt"/>
                <a:ea typeface="+mn-ea"/>
                <a:cs typeface="+mn-cs"/>
              </a:rPr>
              <a:t>Puri</a:t>
            </a:r>
            <a:r>
              <a:rPr lang="en-US" sz="1200" kern="1200" dirty="0" smtClean="0">
                <a:solidFill>
                  <a:schemeClr val="tx1"/>
                </a:solidFill>
                <a:latin typeface="+mn-lt"/>
                <a:ea typeface="+mn-ea"/>
                <a:cs typeface="+mn-cs"/>
              </a:rPr>
              <a:t> is better than </a:t>
            </a:r>
            <a:r>
              <a:rPr lang="en-US" sz="1200" kern="1200" dirty="0" err="1" smtClean="0">
                <a:solidFill>
                  <a:schemeClr val="tx1"/>
                </a:solidFill>
                <a:latin typeface="+mn-lt"/>
                <a:ea typeface="+mn-ea"/>
                <a:cs typeface="+mn-cs"/>
              </a:rPr>
              <a:t>Dvaraka</a:t>
            </a:r>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Uddhava</a:t>
            </a:r>
            <a:r>
              <a:rPr lang="en-US" sz="1200" kern="1200" dirty="0" smtClean="0">
                <a:solidFill>
                  <a:schemeClr val="tx1"/>
                </a:solidFill>
                <a:latin typeface="+mn-lt"/>
                <a:ea typeface="+mn-ea"/>
                <a:cs typeface="+mn-cs"/>
              </a:rPr>
              <a:t> states that the disadvantage in </a:t>
            </a:r>
            <a:r>
              <a:rPr lang="en-US" sz="1200" kern="1200" dirty="0" err="1" smtClean="0">
                <a:solidFill>
                  <a:schemeClr val="tx1"/>
                </a:solidFill>
                <a:latin typeface="+mn-lt"/>
                <a:ea typeface="+mn-ea"/>
                <a:cs typeface="+mn-cs"/>
              </a:rPr>
              <a:t>Puri</a:t>
            </a:r>
            <a:r>
              <a:rPr lang="en-US" sz="1200" kern="1200" dirty="0" smtClean="0">
                <a:solidFill>
                  <a:schemeClr val="tx1"/>
                </a:solidFill>
                <a:latin typeface="+mn-lt"/>
                <a:ea typeface="+mn-ea"/>
                <a:cs typeface="+mn-cs"/>
              </a:rPr>
              <a:t> is that there are dramas of </a:t>
            </a:r>
            <a:r>
              <a:rPr lang="en-US" sz="1200" kern="1200" dirty="0" err="1" smtClean="0">
                <a:solidFill>
                  <a:schemeClr val="tx1"/>
                </a:solidFill>
                <a:latin typeface="+mn-lt"/>
                <a:ea typeface="+mn-ea"/>
                <a:cs typeface="+mn-cs"/>
              </a:rPr>
              <a:t>Vrindavan</a:t>
            </a:r>
            <a:r>
              <a:rPr lang="en-US" sz="1200" kern="1200" dirty="0" smtClean="0">
                <a:solidFill>
                  <a:schemeClr val="tx1"/>
                </a:solidFill>
                <a:latin typeface="+mn-lt"/>
                <a:ea typeface="+mn-ea"/>
                <a:cs typeface="+mn-cs"/>
              </a:rPr>
              <a:t> pastimes –causes sorrow</a:t>
            </a:r>
          </a:p>
          <a:p>
            <a:r>
              <a:rPr lang="en-US" sz="1200" kern="1200" dirty="0" smtClean="0">
                <a:solidFill>
                  <a:schemeClr val="tx1"/>
                </a:solidFill>
                <a:latin typeface="+mn-lt"/>
                <a:ea typeface="+mn-ea"/>
                <a:cs typeface="+mn-cs"/>
              </a:rPr>
              <a:t>Also environment is too disturbing and enjoyable</a:t>
            </a:r>
          </a:p>
          <a:p>
            <a:r>
              <a:rPr lang="en-US" sz="1200" kern="1200" dirty="0" smtClean="0">
                <a:solidFill>
                  <a:schemeClr val="tx1"/>
                </a:solidFill>
                <a:latin typeface="+mn-lt"/>
                <a:ea typeface="+mn-ea"/>
                <a:cs typeface="+mn-cs"/>
              </a:rPr>
              <a:t>“You will not get humility there”- “you must go to </a:t>
            </a:r>
            <a:r>
              <a:rPr lang="en-US" sz="1200" kern="1200" dirty="0" err="1" smtClean="0">
                <a:solidFill>
                  <a:schemeClr val="tx1"/>
                </a:solidFill>
                <a:latin typeface="+mn-lt"/>
                <a:ea typeface="+mn-ea"/>
                <a:cs typeface="+mn-cs"/>
              </a:rPr>
              <a:t>Gokula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“Lord </a:t>
            </a:r>
            <a:r>
              <a:rPr lang="en-US" sz="1200" kern="1200" dirty="0" err="1" smtClean="0">
                <a:solidFill>
                  <a:schemeClr val="tx1"/>
                </a:solidFill>
                <a:latin typeface="+mn-lt"/>
                <a:ea typeface="+mn-ea"/>
                <a:cs typeface="+mn-cs"/>
              </a:rPr>
              <a:t>Jagannatha</a:t>
            </a:r>
            <a:r>
              <a:rPr lang="en-US" sz="1200" kern="1200" dirty="0" smtClean="0">
                <a:solidFill>
                  <a:schemeClr val="tx1"/>
                </a:solidFill>
                <a:latin typeface="+mn-lt"/>
                <a:ea typeface="+mn-ea"/>
                <a:cs typeface="+mn-cs"/>
              </a:rPr>
              <a:t> sometimes leaves </a:t>
            </a:r>
            <a:r>
              <a:rPr lang="en-US" sz="1200" kern="1200" dirty="0" err="1" smtClean="0">
                <a:solidFill>
                  <a:schemeClr val="tx1"/>
                </a:solidFill>
                <a:latin typeface="+mn-lt"/>
                <a:ea typeface="+mn-ea"/>
                <a:cs typeface="+mn-cs"/>
              </a:rPr>
              <a:t>Puri</a:t>
            </a:r>
            <a:r>
              <a:rPr lang="en-US" sz="1200" kern="1200" dirty="0" smtClean="0">
                <a:solidFill>
                  <a:schemeClr val="tx1"/>
                </a:solidFill>
                <a:latin typeface="+mn-lt"/>
                <a:ea typeface="+mn-ea"/>
                <a:cs typeface="+mn-cs"/>
              </a:rPr>
              <a:t> to go to </a:t>
            </a:r>
            <a:r>
              <a:rPr lang="en-US" sz="1200" kern="1200" dirty="0" err="1" smtClean="0">
                <a:solidFill>
                  <a:schemeClr val="tx1"/>
                </a:solidFill>
                <a:latin typeface="+mn-lt"/>
                <a:ea typeface="+mn-ea"/>
                <a:cs typeface="+mn-cs"/>
              </a:rPr>
              <a:t>Gokula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Describes </a:t>
            </a:r>
            <a:r>
              <a:rPr lang="en-US" sz="1200" kern="1200" dirty="0" err="1" smtClean="0">
                <a:solidFill>
                  <a:schemeClr val="tx1"/>
                </a:solidFill>
                <a:latin typeface="+mn-lt"/>
                <a:ea typeface="+mn-ea"/>
                <a:cs typeface="+mn-cs"/>
              </a:rPr>
              <a:t>Gokula</a:t>
            </a:r>
            <a:r>
              <a:rPr lang="en-US" sz="1200" kern="1200" dirty="0" smtClean="0">
                <a:solidFill>
                  <a:schemeClr val="tx1"/>
                </a:solidFill>
                <a:latin typeface="+mn-lt"/>
                <a:ea typeface="+mn-ea"/>
                <a:cs typeface="+mn-cs"/>
              </a:rPr>
              <a:t>-crying and pure love</a:t>
            </a:r>
          </a:p>
          <a:p>
            <a:r>
              <a:rPr lang="en-US" sz="1200" kern="1200" dirty="0" smtClean="0">
                <a:solidFill>
                  <a:schemeClr val="tx1"/>
                </a:solidFill>
                <a:latin typeface="+mn-lt"/>
                <a:ea typeface="+mn-ea"/>
                <a:cs typeface="+mn-cs"/>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90</a:t>
            </a:fld>
            <a:endParaRPr lang="en-US"/>
          </a:p>
        </p:txBody>
      </p:sp>
    </p:spTree>
    <p:extLst>
      <p:ext uri="{BB962C8B-B14F-4D97-AF65-F5344CB8AC3E}">
        <p14:creationId xmlns:p14="http://schemas.microsoft.com/office/powerpoint/2010/main" xmlns="" val="61288727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is pleased and praises </a:t>
            </a:r>
            <a:r>
              <a:rPr lang="en-US" sz="1200" kern="1200" dirty="0" err="1" smtClean="0">
                <a:solidFill>
                  <a:schemeClr val="tx1"/>
                </a:solidFill>
                <a:latin typeface="+mn-lt"/>
                <a:ea typeface="+mn-ea"/>
                <a:cs typeface="+mn-cs"/>
              </a:rPr>
              <a:t>Uddhava’s</a:t>
            </a:r>
            <a:r>
              <a:rPr lang="en-US" sz="1200" kern="1200" dirty="0" smtClean="0">
                <a:solidFill>
                  <a:schemeClr val="tx1"/>
                </a:solidFill>
                <a:latin typeface="+mn-lt"/>
                <a:ea typeface="+mn-ea"/>
                <a:cs typeface="+mn-cs"/>
              </a:rPr>
              <a:t> advice</a:t>
            </a: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Narada</a:t>
            </a:r>
            <a:r>
              <a:rPr lang="en-US" sz="1200" kern="1200" dirty="0" smtClean="0">
                <a:solidFill>
                  <a:schemeClr val="tx1"/>
                </a:solidFill>
                <a:latin typeface="+mn-lt"/>
                <a:ea typeface="+mn-ea"/>
                <a:cs typeface="+mn-cs"/>
              </a:rPr>
              <a:t> advises GK to go to </a:t>
            </a:r>
            <a:r>
              <a:rPr lang="en-US" sz="1200" kern="1200" dirty="0" err="1" smtClean="0">
                <a:solidFill>
                  <a:schemeClr val="tx1"/>
                </a:solidFill>
                <a:latin typeface="+mn-lt"/>
                <a:ea typeface="+mn-ea"/>
                <a:cs typeface="+mn-cs"/>
              </a:rPr>
              <a:t>Goloka</a:t>
            </a:r>
            <a:r>
              <a:rPr lang="en-US" sz="1200" kern="1200" dirty="0" smtClean="0">
                <a:solidFill>
                  <a:schemeClr val="tx1"/>
                </a:solidFill>
                <a:latin typeface="+mn-lt"/>
                <a:ea typeface="+mn-ea"/>
                <a:cs typeface="+mn-cs"/>
              </a:rPr>
              <a:t> praises </a:t>
            </a:r>
            <a:r>
              <a:rPr lang="en-US" sz="1200" kern="1200" dirty="0" err="1" smtClean="0">
                <a:solidFill>
                  <a:schemeClr val="tx1"/>
                </a:solidFill>
                <a:latin typeface="+mn-lt"/>
                <a:ea typeface="+mn-ea"/>
                <a:cs typeface="+mn-cs"/>
              </a:rPr>
              <a:t>GKfor</a:t>
            </a:r>
            <a:r>
              <a:rPr lang="en-US" sz="1200" kern="1200" dirty="0" smtClean="0">
                <a:solidFill>
                  <a:schemeClr val="tx1"/>
                </a:solidFill>
                <a:latin typeface="+mn-lt"/>
                <a:ea typeface="+mn-ea"/>
                <a:cs typeface="+mn-cs"/>
              </a:rPr>
              <a:t> his simplicity</a:t>
            </a:r>
          </a:p>
          <a:p>
            <a:r>
              <a:rPr lang="en-US" sz="1200" kern="1200" dirty="0" err="1" smtClean="0">
                <a:solidFill>
                  <a:schemeClr val="tx1"/>
                </a:solidFill>
                <a:latin typeface="+mn-lt"/>
                <a:ea typeface="+mn-ea"/>
                <a:cs typeface="+mn-cs"/>
              </a:rPr>
              <a:t>Uddhava</a:t>
            </a:r>
            <a:r>
              <a:rPr lang="en-US" sz="1200" kern="1200" dirty="0" smtClean="0">
                <a:solidFill>
                  <a:schemeClr val="tx1"/>
                </a:solidFill>
                <a:latin typeface="+mn-lt"/>
                <a:ea typeface="+mn-ea"/>
                <a:cs typeface="+mn-cs"/>
              </a:rPr>
              <a:t> says that normally you would have to ask permission from </a:t>
            </a:r>
            <a:r>
              <a:rPr lang="en-US" sz="1200" kern="1200" dirty="0" err="1" smtClean="0">
                <a:solidFill>
                  <a:schemeClr val="tx1"/>
                </a:solidFill>
                <a:latin typeface="+mn-lt"/>
                <a:ea typeface="+mn-ea"/>
                <a:cs typeface="+mn-cs"/>
              </a:rPr>
              <a:t>Dvarkanath</a:t>
            </a:r>
            <a:r>
              <a:rPr lang="en-US" sz="1200" kern="1200" dirty="0" smtClean="0">
                <a:solidFill>
                  <a:schemeClr val="tx1"/>
                </a:solidFill>
                <a:latin typeface="+mn-lt"/>
                <a:ea typeface="+mn-ea"/>
                <a:cs typeface="+mn-cs"/>
              </a:rPr>
              <a:t> to leave, but not </a:t>
            </a:r>
            <a:r>
              <a:rPr lang="en-US" sz="1200" kern="1200" dirty="0" err="1" smtClean="0">
                <a:solidFill>
                  <a:schemeClr val="tx1"/>
                </a:solidFill>
                <a:latin typeface="+mn-lt"/>
                <a:ea typeface="+mn-ea"/>
                <a:cs typeface="+mn-cs"/>
              </a:rPr>
              <a:t>nec</a:t>
            </a:r>
            <a:r>
              <a:rPr lang="en-US" sz="1200" kern="1200" dirty="0" smtClean="0">
                <a:solidFill>
                  <a:schemeClr val="tx1"/>
                </a:solidFill>
                <a:latin typeface="+mn-lt"/>
                <a:ea typeface="+mn-ea"/>
                <a:cs typeface="+mn-cs"/>
              </a:rPr>
              <a:t> for </a:t>
            </a:r>
            <a:r>
              <a:rPr lang="en-US" sz="1200" kern="1200" dirty="0" err="1" smtClean="0">
                <a:solidFill>
                  <a:schemeClr val="tx1"/>
                </a:solidFill>
                <a:latin typeface="+mn-lt"/>
                <a:ea typeface="+mn-ea"/>
                <a:cs typeface="+mn-cs"/>
              </a:rPr>
              <a:t>Gokula</a:t>
            </a:r>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Uddhava</a:t>
            </a:r>
            <a:r>
              <a:rPr lang="en-US" sz="1200" kern="1200" dirty="0" smtClean="0">
                <a:solidFill>
                  <a:schemeClr val="tx1"/>
                </a:solidFill>
                <a:latin typeface="+mn-lt"/>
                <a:ea typeface="+mn-ea"/>
                <a:cs typeface="+mn-cs"/>
              </a:rPr>
              <a:t> actually went to V externally to console residents but actually to learn from them</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91</a:t>
            </a:fld>
            <a:endParaRPr lang="en-US"/>
          </a:p>
        </p:txBody>
      </p:sp>
    </p:spTree>
    <p:extLst>
      <p:ext uri="{BB962C8B-B14F-4D97-AF65-F5344CB8AC3E}">
        <p14:creationId xmlns:p14="http://schemas.microsoft.com/office/powerpoint/2010/main" xmlns="" val="21692062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Yamuna</a:t>
            </a:r>
            <a:r>
              <a:rPr lang="en-US" baseline="0" dirty="0" smtClean="0"/>
              <a:t> River</a:t>
            </a:r>
          </a:p>
          <a:p>
            <a:r>
              <a:rPr lang="en-US" sz="1200" kern="1200" dirty="0" err="1" smtClean="0">
                <a:solidFill>
                  <a:schemeClr val="tx1"/>
                </a:solidFill>
                <a:latin typeface="+mn-lt"/>
                <a:ea typeface="+mn-ea"/>
                <a:cs typeface="+mn-cs"/>
              </a:rPr>
              <a:t>Ud</a:t>
            </a:r>
            <a:r>
              <a:rPr lang="en-US" sz="1200" kern="1200" dirty="0" smtClean="0">
                <a:solidFill>
                  <a:schemeClr val="tx1"/>
                </a:solidFill>
                <a:latin typeface="+mn-lt"/>
                <a:ea typeface="+mn-ea"/>
                <a:cs typeface="+mn-cs"/>
              </a:rPr>
              <a:t> says that Krishna Himself will take you to </a:t>
            </a:r>
            <a:r>
              <a:rPr lang="en-US" sz="1200" kern="1200" dirty="0" err="1" smtClean="0">
                <a:solidFill>
                  <a:schemeClr val="tx1"/>
                </a:solidFill>
                <a:latin typeface="+mn-lt"/>
                <a:ea typeface="+mn-ea"/>
                <a:cs typeface="+mn-cs"/>
              </a:rPr>
              <a:t>Gokula</a:t>
            </a:r>
            <a:r>
              <a:rPr lang="en-US" sz="1200" kern="1200" dirty="0" smtClean="0">
                <a:solidFill>
                  <a:schemeClr val="tx1"/>
                </a:solidFill>
                <a:latin typeface="+mn-lt"/>
                <a:ea typeface="+mn-ea"/>
                <a:cs typeface="+mn-cs"/>
              </a:rPr>
              <a:t>/GK closes eyes and opens them in </a:t>
            </a:r>
            <a:r>
              <a:rPr lang="en-US" sz="1200" kern="1200" dirty="0" err="1" smtClean="0">
                <a:solidFill>
                  <a:schemeClr val="tx1"/>
                </a:solidFill>
                <a:latin typeface="+mn-lt"/>
                <a:ea typeface="+mn-ea"/>
                <a:cs typeface="+mn-cs"/>
              </a:rPr>
              <a:t>Gokula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a:t>
            </a:r>
            <a:r>
              <a:rPr lang="en-US" sz="1200" kern="1200" dirty="0" err="1" smtClean="0">
                <a:solidFill>
                  <a:schemeClr val="tx1"/>
                </a:solidFill>
                <a:latin typeface="+mn-lt"/>
                <a:ea typeface="+mn-ea"/>
                <a:cs typeface="+mn-cs"/>
              </a:rPr>
              <a:t>Gokula</a:t>
            </a:r>
            <a:r>
              <a:rPr lang="en-US" sz="1200" kern="1200" dirty="0" smtClean="0">
                <a:solidFill>
                  <a:schemeClr val="tx1"/>
                </a:solidFill>
                <a:latin typeface="+mn-lt"/>
                <a:ea typeface="+mn-ea"/>
                <a:cs typeface="+mn-cs"/>
              </a:rPr>
              <a:t> GK engages in SKP/experiences </a:t>
            </a:r>
            <a:r>
              <a:rPr lang="en-US" sz="1200" kern="1200" dirty="0" err="1" smtClean="0">
                <a:solidFill>
                  <a:schemeClr val="tx1"/>
                </a:solidFill>
                <a:latin typeface="+mn-lt"/>
                <a:ea typeface="+mn-ea"/>
                <a:cs typeface="+mn-cs"/>
              </a:rPr>
              <a:t>ecstacy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alternativing</a:t>
            </a:r>
            <a:r>
              <a:rPr lang="en-US" sz="1200" kern="1200" dirty="0" smtClean="0">
                <a:solidFill>
                  <a:schemeClr val="tx1"/>
                </a:solidFill>
                <a:latin typeface="+mn-lt"/>
                <a:ea typeface="+mn-ea"/>
                <a:cs typeface="+mn-cs"/>
              </a:rPr>
              <a:t> with great distress</a:t>
            </a:r>
          </a:p>
          <a:p>
            <a:r>
              <a:rPr lang="en-US" sz="1200" kern="1200" dirty="0" smtClean="0">
                <a:solidFill>
                  <a:schemeClr val="tx1"/>
                </a:solidFill>
                <a:latin typeface="+mn-lt"/>
                <a:ea typeface="+mn-ea"/>
                <a:cs typeface="+mn-cs"/>
              </a:rPr>
              <a:t>One time crying became unconscious, Krishna came and wiped dust from his face</a:t>
            </a:r>
          </a:p>
          <a:p>
            <a:r>
              <a:rPr lang="en-US" sz="1200" kern="1200" dirty="0" smtClean="0">
                <a:solidFill>
                  <a:schemeClr val="tx1"/>
                </a:solidFill>
                <a:latin typeface="+mn-lt"/>
                <a:ea typeface="+mn-ea"/>
                <a:cs typeface="+mn-cs"/>
              </a:rPr>
              <a:t>GK tries to grab K’s dhoti, Krishna runs away from him playing flute.</a:t>
            </a:r>
          </a:p>
          <a:p>
            <a:r>
              <a:rPr lang="en-US" sz="1200" kern="1200" dirty="0" smtClean="0">
                <a:solidFill>
                  <a:schemeClr val="tx1"/>
                </a:solidFill>
                <a:latin typeface="+mn-lt"/>
                <a:ea typeface="+mn-ea"/>
                <a:cs typeface="+mn-cs"/>
              </a:rPr>
              <a:t>GK faints-falls into the </a:t>
            </a:r>
            <a:r>
              <a:rPr lang="en-US" sz="1200" kern="1200" dirty="0" err="1" smtClean="0">
                <a:solidFill>
                  <a:schemeClr val="tx1"/>
                </a:solidFill>
                <a:latin typeface="+mn-lt"/>
                <a:ea typeface="+mn-ea"/>
                <a:cs typeface="+mn-cs"/>
              </a:rPr>
              <a:t>Jamuna</a:t>
            </a:r>
            <a:r>
              <a:rPr lang="en-US" sz="120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transported by vehicle, past </a:t>
            </a:r>
            <a:r>
              <a:rPr lang="en-US" sz="1200" kern="1200" dirty="0" err="1" smtClean="0">
                <a:solidFill>
                  <a:schemeClr val="tx1"/>
                </a:solidFill>
                <a:latin typeface="+mn-lt"/>
                <a:ea typeface="+mn-ea"/>
                <a:cs typeface="+mn-cs"/>
              </a:rPr>
              <a:t>Vaik</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Ayodhya</a:t>
            </a:r>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Nandagram</a:t>
            </a:r>
            <a:endParaRPr lang="en-US" dirty="0" smtClean="0"/>
          </a:p>
          <a:p>
            <a:r>
              <a:rPr lang="en-US" sz="1200" kern="1200" dirty="0" smtClean="0">
                <a:solidFill>
                  <a:schemeClr val="tx1"/>
                </a:solidFill>
                <a:latin typeface="+mn-lt"/>
                <a:ea typeface="+mn-ea"/>
                <a:cs typeface="+mn-cs"/>
              </a:rPr>
              <a:t>Arrived in </a:t>
            </a:r>
            <a:r>
              <a:rPr lang="en-US" sz="1200" kern="1200" dirty="0" err="1" smtClean="0">
                <a:solidFill>
                  <a:schemeClr val="tx1"/>
                </a:solidFill>
                <a:latin typeface="+mn-lt"/>
                <a:ea typeface="+mn-ea"/>
                <a:cs typeface="+mn-cs"/>
              </a:rPr>
              <a:t>Goloka</a:t>
            </a:r>
            <a:r>
              <a:rPr lang="en-US" sz="1200" kern="1200" dirty="0" smtClean="0">
                <a:solidFill>
                  <a:schemeClr val="tx1"/>
                </a:solidFill>
                <a:latin typeface="+mn-lt"/>
                <a:ea typeface="+mn-ea"/>
                <a:cs typeface="+mn-cs"/>
              </a:rPr>
              <a:t>, surprised that it appears just like </a:t>
            </a:r>
            <a:r>
              <a:rPr lang="en-US" sz="1200" kern="1200" dirty="0" err="1" smtClean="0">
                <a:solidFill>
                  <a:schemeClr val="tx1"/>
                </a:solidFill>
                <a:latin typeface="+mn-lt"/>
                <a:ea typeface="+mn-ea"/>
                <a:cs typeface="+mn-cs"/>
              </a:rPr>
              <a:t>Gokula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Heard about </a:t>
            </a:r>
            <a:r>
              <a:rPr lang="en-US" sz="1200" kern="1200" dirty="0" err="1" smtClean="0">
                <a:solidFill>
                  <a:schemeClr val="tx1"/>
                </a:solidFill>
                <a:latin typeface="+mn-lt"/>
                <a:ea typeface="+mn-ea"/>
                <a:cs typeface="+mn-cs"/>
              </a:rPr>
              <a:t>Kamsa</a:t>
            </a:r>
            <a:r>
              <a:rPr lang="en-US" sz="1200" kern="1200" dirty="0" smtClean="0">
                <a:solidFill>
                  <a:schemeClr val="tx1"/>
                </a:solidFill>
                <a:latin typeface="+mn-lt"/>
                <a:ea typeface="+mn-ea"/>
                <a:cs typeface="+mn-cs"/>
              </a:rPr>
              <a:t> even there</a:t>
            </a:r>
          </a:p>
          <a:p>
            <a:r>
              <a:rPr lang="en-US" sz="1200" kern="1200" dirty="0" smtClean="0">
                <a:solidFill>
                  <a:schemeClr val="tx1"/>
                </a:solidFill>
                <a:latin typeface="+mn-lt"/>
                <a:ea typeface="+mn-ea"/>
                <a:cs typeface="+mn-cs"/>
              </a:rPr>
              <a:t>GK tries to speak to residents but not paying him any attention/heard songs-GK puzzled by crying</a:t>
            </a:r>
          </a:p>
          <a:p>
            <a:r>
              <a:rPr lang="en-US" sz="1200" kern="1200" dirty="0" smtClean="0">
                <a:solidFill>
                  <a:schemeClr val="tx1"/>
                </a:solidFill>
                <a:latin typeface="+mn-lt"/>
                <a:ea typeface="+mn-ea"/>
                <a:cs typeface="+mn-cs"/>
              </a:rPr>
              <a:t>GK asked where K was, old lady said he come back after herding cows</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Heard flute-Everyone experienced </a:t>
            </a:r>
            <a:r>
              <a:rPr lang="en-US" sz="1200" kern="1200" dirty="0" err="1" smtClean="0">
                <a:solidFill>
                  <a:schemeClr val="tx1"/>
                </a:solidFill>
                <a:latin typeface="+mn-lt"/>
                <a:ea typeface="+mn-ea"/>
                <a:cs typeface="+mn-cs"/>
              </a:rPr>
              <a:t>ecstacy</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Krishna ran to GK seized him and fell to ground/K crying profusely unconscious</a:t>
            </a:r>
          </a:p>
          <a:p>
            <a:r>
              <a:rPr lang="en-US" sz="1200" kern="1200" dirty="0" err="1" smtClean="0">
                <a:solidFill>
                  <a:schemeClr val="tx1"/>
                </a:solidFill>
                <a:latin typeface="+mn-lt"/>
                <a:ea typeface="+mn-ea"/>
                <a:cs typeface="+mn-cs"/>
              </a:rPr>
              <a:t>Gopis</a:t>
            </a:r>
            <a:r>
              <a:rPr lang="en-US" sz="1200" kern="1200" dirty="0" smtClean="0">
                <a:solidFill>
                  <a:schemeClr val="tx1"/>
                </a:solidFill>
                <a:latin typeface="+mn-lt"/>
                <a:ea typeface="+mn-ea"/>
                <a:cs typeface="+mn-cs"/>
              </a:rPr>
              <a:t> upset, thought that GK was a wizard of </a:t>
            </a:r>
            <a:r>
              <a:rPr lang="en-US" sz="1200" kern="1200" dirty="0" err="1" smtClean="0">
                <a:solidFill>
                  <a:schemeClr val="tx1"/>
                </a:solidFill>
                <a:latin typeface="+mn-lt"/>
                <a:ea typeface="+mn-ea"/>
                <a:cs typeface="+mn-cs"/>
              </a:rPr>
              <a:t>Kamsa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Everyone upset-GK put K’s feet on his head</a:t>
            </a:r>
          </a:p>
          <a:p>
            <a:r>
              <a:rPr lang="en-US" sz="1200" kern="1200" dirty="0" err="1" smtClean="0">
                <a:solidFill>
                  <a:schemeClr val="tx1"/>
                </a:solidFill>
                <a:latin typeface="+mn-lt"/>
                <a:ea typeface="+mn-ea"/>
                <a:cs typeface="+mn-cs"/>
              </a:rPr>
              <a:t>Balarama</a:t>
            </a:r>
            <a:r>
              <a:rPr lang="en-US" sz="1200" kern="1200" dirty="0" smtClean="0">
                <a:solidFill>
                  <a:schemeClr val="tx1"/>
                </a:solidFill>
                <a:latin typeface="+mn-lt"/>
                <a:ea typeface="+mn-ea"/>
                <a:cs typeface="+mn-cs"/>
              </a:rPr>
              <a:t> came and made GK hold K’s head/made GK lift K, K embraced and kissed GK</a:t>
            </a:r>
          </a:p>
          <a:p>
            <a:r>
              <a:rPr lang="en-US" sz="1200" kern="1200" dirty="0" smtClean="0">
                <a:solidFill>
                  <a:schemeClr val="tx1"/>
                </a:solidFill>
                <a:latin typeface="+mn-lt"/>
                <a:ea typeface="+mn-ea"/>
                <a:cs typeface="+mn-cs"/>
              </a:rPr>
              <a:t>K took GK’s hand in hi and entered village</a:t>
            </a:r>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Went home w/K. </a:t>
            </a:r>
            <a:r>
              <a:rPr lang="en-US" sz="1200" kern="1200" dirty="0" err="1" smtClean="0">
                <a:solidFill>
                  <a:schemeClr val="tx1"/>
                </a:solidFill>
                <a:latin typeface="+mn-lt"/>
                <a:ea typeface="+mn-ea"/>
                <a:cs typeface="+mn-cs"/>
              </a:rPr>
              <a:t>Yasoda</a:t>
            </a:r>
            <a:r>
              <a:rPr lang="en-US" sz="1200" kern="1200" dirty="0" smtClean="0">
                <a:solidFill>
                  <a:schemeClr val="tx1"/>
                </a:solidFill>
                <a:latin typeface="+mn-lt"/>
                <a:ea typeface="+mn-ea"/>
                <a:cs typeface="+mn-cs"/>
              </a:rPr>
              <a:t> showed him love</a:t>
            </a:r>
          </a:p>
          <a:p>
            <a:r>
              <a:rPr lang="en-US" sz="1200" kern="1200" dirty="0" err="1" smtClean="0">
                <a:solidFill>
                  <a:schemeClr val="tx1"/>
                </a:solidFill>
                <a:latin typeface="+mn-lt"/>
                <a:ea typeface="+mn-ea"/>
                <a:cs typeface="+mn-cs"/>
              </a:rPr>
              <a:t>Sarupa</a:t>
            </a:r>
            <a:r>
              <a:rPr lang="en-US" sz="1200" kern="1200" dirty="0" smtClean="0">
                <a:solidFill>
                  <a:schemeClr val="tx1"/>
                </a:solidFill>
                <a:latin typeface="+mn-lt"/>
                <a:ea typeface="+mn-ea"/>
                <a:cs typeface="+mn-cs"/>
              </a:rPr>
              <a:t> is his real name</a:t>
            </a:r>
          </a:p>
          <a:p>
            <a:r>
              <a:rPr lang="en-US" sz="1200" kern="1200" dirty="0" err="1" smtClean="0">
                <a:solidFill>
                  <a:schemeClr val="tx1"/>
                </a:solidFill>
                <a:latin typeface="+mn-lt"/>
                <a:ea typeface="+mn-ea"/>
                <a:cs typeface="+mn-cs"/>
              </a:rPr>
              <a:t>Gopis</a:t>
            </a:r>
            <a:r>
              <a:rPr lang="en-US" sz="1200" kern="1200" dirty="0" smtClean="0">
                <a:solidFill>
                  <a:schemeClr val="tx1"/>
                </a:solidFill>
                <a:latin typeface="+mn-lt"/>
                <a:ea typeface="+mn-ea"/>
                <a:cs typeface="+mn-cs"/>
              </a:rPr>
              <a:t> came and bathed </a:t>
            </a:r>
            <a:r>
              <a:rPr lang="en-US" sz="1200" kern="1200" dirty="0" err="1" smtClean="0">
                <a:solidFill>
                  <a:schemeClr val="tx1"/>
                </a:solidFill>
                <a:latin typeface="+mn-lt"/>
                <a:ea typeface="+mn-ea"/>
                <a:cs typeface="+mn-cs"/>
              </a:rPr>
              <a:t>Balarama</a:t>
            </a:r>
            <a:r>
              <a:rPr lang="en-US" sz="1200" kern="1200" dirty="0" smtClean="0">
                <a:solidFill>
                  <a:schemeClr val="tx1"/>
                </a:solidFill>
                <a:latin typeface="+mn-lt"/>
                <a:ea typeface="+mn-ea"/>
                <a:cs typeface="+mn-cs"/>
              </a:rPr>
              <a:t>, then bathed K. K threw flute to S to avoid </a:t>
            </a:r>
            <a:r>
              <a:rPr lang="en-US" sz="1200" kern="1200" dirty="0" err="1" smtClean="0">
                <a:solidFill>
                  <a:schemeClr val="tx1"/>
                </a:solidFill>
                <a:latin typeface="+mn-lt"/>
                <a:ea typeface="+mn-ea"/>
                <a:cs typeface="+mn-cs"/>
              </a:rPr>
              <a:t>Gopis</a:t>
            </a:r>
            <a:r>
              <a:rPr lang="en-US" sz="1200" kern="1200" dirty="0" smtClean="0">
                <a:solidFill>
                  <a:schemeClr val="tx1"/>
                </a:solidFill>
                <a:latin typeface="+mn-lt"/>
                <a:ea typeface="+mn-ea"/>
                <a:cs typeface="+mn-cs"/>
              </a:rPr>
              <a:t> stealing it</a:t>
            </a:r>
          </a:p>
          <a:p>
            <a:r>
              <a:rPr lang="en-US" sz="1200" kern="1200" dirty="0" smtClean="0">
                <a:solidFill>
                  <a:schemeClr val="tx1"/>
                </a:solidFill>
                <a:latin typeface="+mn-lt"/>
                <a:ea typeface="+mn-ea"/>
                <a:cs typeface="+mn-cs"/>
              </a:rPr>
              <a:t>Bathing pastimes, then eating, S sat with K and </a:t>
            </a:r>
            <a:r>
              <a:rPr lang="en-US" sz="1200" kern="1200" dirty="0" err="1" smtClean="0">
                <a:solidFill>
                  <a:schemeClr val="tx1"/>
                </a:solidFill>
                <a:latin typeface="+mn-lt"/>
                <a:ea typeface="+mn-ea"/>
                <a:cs typeface="+mn-cs"/>
              </a:rPr>
              <a:t>Balarama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Krishna was being fed, He also fed S</a:t>
            </a:r>
          </a:p>
          <a:p>
            <a:r>
              <a:rPr lang="en-US" sz="1200" kern="1200" dirty="0" smtClean="0">
                <a:solidFill>
                  <a:schemeClr val="tx1"/>
                </a:solidFill>
                <a:latin typeface="+mn-lt"/>
                <a:ea typeface="+mn-ea"/>
                <a:cs typeface="+mn-cs"/>
              </a:rPr>
              <a:t>K acted like He did not like </a:t>
            </a:r>
            <a:r>
              <a:rPr lang="en-US" sz="1200" kern="1200" dirty="0" err="1" smtClean="0">
                <a:solidFill>
                  <a:schemeClr val="tx1"/>
                </a:solidFill>
                <a:latin typeface="+mn-lt"/>
                <a:ea typeface="+mn-ea"/>
                <a:cs typeface="+mn-cs"/>
              </a:rPr>
              <a:t>Manohara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laddus</a:t>
            </a:r>
            <a:r>
              <a:rPr lang="en-US" sz="1200" kern="1200" dirty="0" smtClean="0">
                <a:solidFill>
                  <a:schemeClr val="tx1"/>
                </a:solidFill>
                <a:latin typeface="+mn-lt"/>
                <a:ea typeface="+mn-ea"/>
                <a:cs typeface="+mn-cs"/>
              </a:rPr>
              <a:t> given by </a:t>
            </a:r>
            <a:r>
              <a:rPr lang="en-US" sz="1200" kern="1200" dirty="0" err="1" smtClean="0">
                <a:solidFill>
                  <a:schemeClr val="tx1"/>
                </a:solidFill>
                <a:latin typeface="+mn-lt"/>
                <a:ea typeface="+mn-ea"/>
                <a:cs typeface="+mn-cs"/>
              </a:rPr>
              <a:t>Radha</a:t>
            </a:r>
            <a:r>
              <a:rPr lang="en-US" sz="1200" kern="1200" dirty="0" smtClean="0">
                <a:solidFill>
                  <a:schemeClr val="tx1"/>
                </a:solidFill>
                <a:latin typeface="+mn-lt"/>
                <a:ea typeface="+mn-ea"/>
                <a:cs typeface="+mn-cs"/>
              </a:rPr>
              <a:t> so He gave them to </a:t>
            </a:r>
            <a:r>
              <a:rPr lang="en-US" sz="1200" kern="1200" dirty="0" err="1" smtClean="0">
                <a:solidFill>
                  <a:schemeClr val="tx1"/>
                </a:solidFill>
                <a:latin typeface="+mn-lt"/>
                <a:ea typeface="+mn-ea"/>
                <a:cs typeface="+mn-cs"/>
              </a:rPr>
              <a:t>Sarupa</a:t>
            </a:r>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Sudama</a:t>
            </a:r>
            <a:r>
              <a:rPr lang="en-US" sz="1200" kern="1200" dirty="0" smtClean="0">
                <a:solidFill>
                  <a:schemeClr val="tx1"/>
                </a:solidFill>
                <a:latin typeface="+mn-lt"/>
                <a:ea typeface="+mn-ea"/>
                <a:cs typeface="+mn-cs"/>
              </a:rPr>
              <a:t> is the brother of </a:t>
            </a:r>
            <a:r>
              <a:rPr lang="en-US" sz="1200" kern="1200" dirty="0" err="1" smtClean="0">
                <a:solidFill>
                  <a:schemeClr val="tx1"/>
                </a:solidFill>
                <a:latin typeface="+mn-lt"/>
                <a:ea typeface="+mn-ea"/>
                <a:cs typeface="+mn-cs"/>
              </a:rPr>
              <a:t>Radha-Sarupa</a:t>
            </a:r>
            <a:r>
              <a:rPr lang="en-US" sz="1200" kern="1200" dirty="0" smtClean="0">
                <a:solidFill>
                  <a:schemeClr val="tx1"/>
                </a:solidFill>
                <a:latin typeface="+mn-lt"/>
                <a:ea typeface="+mn-ea"/>
                <a:cs typeface="+mn-cs"/>
              </a:rPr>
              <a:t> is a member of the same family</a:t>
            </a:r>
          </a:p>
          <a:p>
            <a:r>
              <a:rPr lang="en-US" sz="1200" kern="1200" dirty="0" smtClean="0">
                <a:solidFill>
                  <a:schemeClr val="tx1"/>
                </a:solidFill>
                <a:latin typeface="+mn-lt"/>
                <a:ea typeface="+mn-ea"/>
                <a:cs typeface="+mn-cs"/>
              </a:rPr>
              <a:t>Krishna gave pan He chewed to </a:t>
            </a:r>
            <a:r>
              <a:rPr lang="en-US" sz="1200" kern="1200" dirty="0" err="1" smtClean="0">
                <a:solidFill>
                  <a:schemeClr val="tx1"/>
                </a:solidFill>
                <a:latin typeface="+mn-lt"/>
                <a:ea typeface="+mn-ea"/>
                <a:cs typeface="+mn-cs"/>
              </a:rPr>
              <a:t>Sarupa</a:t>
            </a:r>
            <a:r>
              <a:rPr lang="en-US" sz="1200" kern="1200" dirty="0" smtClean="0">
                <a:solidFill>
                  <a:schemeClr val="tx1"/>
                </a:solidFill>
                <a:latin typeface="+mn-lt"/>
                <a:ea typeface="+mn-ea"/>
                <a:cs typeface="+mn-cs"/>
              </a:rPr>
              <a:t>/Krishna went to bed</a:t>
            </a:r>
          </a:p>
          <a:p>
            <a:r>
              <a:rPr lang="en-US" sz="1200" kern="1200" dirty="0" err="1" smtClean="0">
                <a:solidFill>
                  <a:schemeClr val="tx1"/>
                </a:solidFill>
                <a:latin typeface="+mn-lt"/>
                <a:ea typeface="+mn-ea"/>
                <a:cs typeface="+mn-cs"/>
              </a:rPr>
              <a:t>Radha</a:t>
            </a:r>
            <a:r>
              <a:rPr lang="en-US" sz="1200" kern="1200" dirty="0" smtClean="0">
                <a:solidFill>
                  <a:schemeClr val="tx1"/>
                </a:solidFill>
                <a:latin typeface="+mn-lt"/>
                <a:ea typeface="+mn-ea"/>
                <a:cs typeface="+mn-cs"/>
              </a:rPr>
              <a:t> offered pan, </a:t>
            </a:r>
            <a:r>
              <a:rPr lang="en-US" sz="1200" kern="1200" dirty="0" err="1" smtClean="0">
                <a:solidFill>
                  <a:schemeClr val="tx1"/>
                </a:solidFill>
                <a:latin typeface="+mn-lt"/>
                <a:ea typeface="+mn-ea"/>
                <a:cs typeface="+mn-cs"/>
              </a:rPr>
              <a:t>Candravali</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Lalita</a:t>
            </a:r>
            <a:r>
              <a:rPr lang="en-US" sz="1200" kern="1200" dirty="0" smtClean="0">
                <a:solidFill>
                  <a:schemeClr val="tx1"/>
                </a:solidFill>
                <a:latin typeface="+mn-lt"/>
                <a:ea typeface="+mn-ea"/>
                <a:cs typeface="+mn-cs"/>
              </a:rPr>
              <a:t> massaged feet</a:t>
            </a:r>
          </a:p>
          <a:p>
            <a:r>
              <a:rPr lang="en-US" sz="1200" kern="1200" dirty="0" err="1" smtClean="0">
                <a:solidFill>
                  <a:schemeClr val="tx1"/>
                </a:solidFill>
                <a:latin typeface="+mn-lt"/>
                <a:ea typeface="+mn-ea"/>
                <a:cs typeface="+mn-cs"/>
              </a:rPr>
              <a:t>Sridama</a:t>
            </a:r>
            <a:r>
              <a:rPr lang="en-US" sz="1200" kern="1200" dirty="0" smtClean="0">
                <a:solidFill>
                  <a:schemeClr val="tx1"/>
                </a:solidFill>
                <a:latin typeface="+mn-lt"/>
                <a:ea typeface="+mn-ea"/>
                <a:cs typeface="+mn-cs"/>
              </a:rPr>
              <a:t> came and took </a:t>
            </a:r>
            <a:r>
              <a:rPr lang="en-US" sz="1200" kern="1200" dirty="0" err="1" smtClean="0">
                <a:solidFill>
                  <a:schemeClr val="tx1"/>
                </a:solidFill>
                <a:latin typeface="+mn-lt"/>
                <a:ea typeface="+mn-ea"/>
                <a:cs typeface="+mn-cs"/>
              </a:rPr>
              <a:t>Sarupa</a:t>
            </a:r>
            <a:r>
              <a:rPr lang="en-US" sz="1200" kern="1200" dirty="0" smtClean="0">
                <a:solidFill>
                  <a:schemeClr val="tx1"/>
                </a:solidFill>
                <a:latin typeface="+mn-lt"/>
                <a:ea typeface="+mn-ea"/>
                <a:cs typeface="+mn-cs"/>
              </a:rPr>
              <a:t> away.</a:t>
            </a:r>
          </a:p>
          <a:p>
            <a:r>
              <a:rPr lang="en-US" sz="1200" kern="1200" dirty="0" smtClean="0">
                <a:solidFill>
                  <a:schemeClr val="tx1"/>
                </a:solidFill>
                <a:latin typeface="+mn-lt"/>
                <a:ea typeface="+mn-ea"/>
                <a:cs typeface="+mn-cs"/>
              </a:rPr>
              <a:t>At dawn </a:t>
            </a:r>
            <a:r>
              <a:rPr lang="en-US" sz="1200" kern="1200" dirty="0" err="1" smtClean="0">
                <a:solidFill>
                  <a:schemeClr val="tx1"/>
                </a:solidFill>
                <a:latin typeface="+mn-lt"/>
                <a:ea typeface="+mn-ea"/>
                <a:cs typeface="+mn-cs"/>
              </a:rPr>
              <a:t>Sarupa</a:t>
            </a:r>
            <a:r>
              <a:rPr lang="en-US" sz="1200" kern="1200" dirty="0" smtClean="0">
                <a:solidFill>
                  <a:schemeClr val="tx1"/>
                </a:solidFill>
                <a:latin typeface="+mn-lt"/>
                <a:ea typeface="+mn-ea"/>
                <a:cs typeface="+mn-cs"/>
              </a:rPr>
              <a:t> returned and saw Krishna’s body has signs of conjugal love</a:t>
            </a:r>
          </a:p>
          <a:p>
            <a:r>
              <a:rPr lang="en-US" sz="1200" kern="1200" dirty="0" smtClean="0">
                <a:solidFill>
                  <a:schemeClr val="tx1"/>
                </a:solidFill>
                <a:latin typeface="+mn-lt"/>
                <a:ea typeface="+mn-ea"/>
                <a:cs typeface="+mn-cs"/>
              </a:rPr>
              <a:t>Mother </a:t>
            </a:r>
            <a:r>
              <a:rPr lang="en-US" sz="1200" kern="1200" dirty="0" err="1" smtClean="0">
                <a:solidFill>
                  <a:schemeClr val="tx1"/>
                </a:solidFill>
                <a:latin typeface="+mn-lt"/>
                <a:ea typeface="+mn-ea"/>
                <a:cs typeface="+mn-cs"/>
              </a:rPr>
              <a:t>Yasoda</a:t>
            </a:r>
            <a:r>
              <a:rPr lang="en-US" sz="1200" kern="1200" dirty="0" smtClean="0">
                <a:solidFill>
                  <a:schemeClr val="tx1"/>
                </a:solidFill>
                <a:latin typeface="+mn-lt"/>
                <a:ea typeface="+mn-ea"/>
                <a:cs typeface="+mn-cs"/>
              </a:rPr>
              <a:t> attributed disarray to something else like thorns in the forest</a:t>
            </a:r>
          </a:p>
          <a:p>
            <a:r>
              <a:rPr lang="en-US" sz="1200" kern="1200" dirty="0" err="1" smtClean="0">
                <a:solidFill>
                  <a:schemeClr val="tx1"/>
                </a:solidFill>
                <a:latin typeface="+mn-lt"/>
                <a:ea typeface="+mn-ea"/>
                <a:cs typeface="+mn-cs"/>
              </a:rPr>
              <a:t>Yasoda</a:t>
            </a:r>
            <a:r>
              <a:rPr lang="en-US" sz="1200" kern="1200" dirty="0" smtClean="0">
                <a:solidFill>
                  <a:schemeClr val="tx1"/>
                </a:solidFill>
                <a:latin typeface="+mn-lt"/>
                <a:ea typeface="+mn-ea"/>
                <a:cs typeface="+mn-cs"/>
              </a:rPr>
              <a:t> complained about K’s disheveled condition saying </a:t>
            </a:r>
            <a:r>
              <a:rPr lang="en-US" sz="1200" kern="1200" dirty="0" err="1" smtClean="0">
                <a:solidFill>
                  <a:schemeClr val="tx1"/>
                </a:solidFill>
                <a:latin typeface="+mn-lt"/>
                <a:ea typeface="+mn-ea"/>
                <a:cs typeface="+mn-cs"/>
              </a:rPr>
              <a:t>Gopis</a:t>
            </a:r>
            <a:r>
              <a:rPr lang="en-US" sz="1200" kern="1200" dirty="0" smtClean="0">
                <a:solidFill>
                  <a:schemeClr val="tx1"/>
                </a:solidFill>
                <a:latin typeface="+mn-lt"/>
                <a:ea typeface="+mn-ea"/>
                <a:cs typeface="+mn-cs"/>
              </a:rPr>
              <a:t> did not bathe him properly</a:t>
            </a:r>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smtClean="0">
                <a:solidFill>
                  <a:schemeClr val="tx1"/>
                </a:solidFill>
                <a:latin typeface="+mn-lt"/>
                <a:ea typeface="+mn-ea"/>
                <a:cs typeface="+mn-cs"/>
              </a:rPr>
              <a:t>Krishna got up and left with the cows playing His flute and buffalo horns</a:t>
            </a:r>
          </a:p>
          <a:p>
            <a:r>
              <a:rPr lang="en-US" sz="1200" kern="1200" dirty="0" smtClean="0">
                <a:solidFill>
                  <a:schemeClr val="tx1"/>
                </a:solidFill>
                <a:latin typeface="+mn-lt"/>
                <a:ea typeface="+mn-ea"/>
                <a:cs typeface="+mn-cs"/>
              </a:rPr>
              <a:t>Krishna was sweating in the sun but actually was sweating because He longed to be with the </a:t>
            </a:r>
            <a:r>
              <a:rPr lang="en-US" sz="1200" kern="1200" dirty="0" err="1" smtClean="0">
                <a:solidFill>
                  <a:schemeClr val="tx1"/>
                </a:solidFill>
                <a:latin typeface="+mn-lt"/>
                <a:ea typeface="+mn-ea"/>
                <a:cs typeface="+mn-cs"/>
              </a:rPr>
              <a:t>Gopis</a:t>
            </a:r>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Gopis</a:t>
            </a:r>
            <a:r>
              <a:rPr lang="en-US" sz="1200" kern="1200" dirty="0" smtClean="0">
                <a:solidFill>
                  <a:schemeClr val="tx1"/>
                </a:solidFill>
                <a:latin typeface="+mn-lt"/>
                <a:ea typeface="+mn-ea"/>
                <a:cs typeface="+mn-cs"/>
              </a:rPr>
              <a:t> tried to follow Him, Krishna sent them back and then sent Nanda Maharaja back</a:t>
            </a:r>
          </a:p>
          <a:p>
            <a:r>
              <a:rPr lang="en-US" sz="1200" kern="1200" dirty="0" smtClean="0">
                <a:solidFill>
                  <a:schemeClr val="tx1"/>
                </a:solidFill>
                <a:latin typeface="+mn-lt"/>
                <a:ea typeface="+mn-ea"/>
                <a:cs typeface="+mn-cs"/>
              </a:rPr>
              <a:t>Krishna felt more pain that </a:t>
            </a:r>
            <a:r>
              <a:rPr lang="en-US" sz="1200" kern="1200" dirty="0" err="1" smtClean="0">
                <a:solidFill>
                  <a:schemeClr val="tx1"/>
                </a:solidFill>
                <a:latin typeface="+mn-lt"/>
                <a:ea typeface="+mn-ea"/>
                <a:cs typeface="+mn-cs"/>
              </a:rPr>
              <a:t>Gopis</a:t>
            </a:r>
            <a:r>
              <a:rPr lang="en-US" sz="1200" kern="1200" dirty="0" smtClean="0">
                <a:solidFill>
                  <a:schemeClr val="tx1"/>
                </a:solidFill>
                <a:latin typeface="+mn-lt"/>
                <a:ea typeface="+mn-ea"/>
                <a:cs typeface="+mn-cs"/>
              </a:rPr>
              <a:t> due to separation</a:t>
            </a:r>
          </a:p>
          <a:p>
            <a:r>
              <a:rPr lang="en-US" sz="1200" kern="1200" dirty="0" err="1" smtClean="0">
                <a:solidFill>
                  <a:schemeClr val="tx1"/>
                </a:solidFill>
                <a:latin typeface="+mn-lt"/>
                <a:ea typeface="+mn-ea"/>
                <a:cs typeface="+mn-cs"/>
              </a:rPr>
              <a:t>Krisna</a:t>
            </a:r>
            <a:r>
              <a:rPr lang="en-US" sz="1200" kern="1200" dirty="0" smtClean="0">
                <a:solidFill>
                  <a:schemeClr val="tx1"/>
                </a:solidFill>
                <a:latin typeface="+mn-lt"/>
                <a:ea typeface="+mn-ea"/>
                <a:cs typeface="+mn-cs"/>
              </a:rPr>
              <a:t> derives more pleasure in forest than in the town of Vrindavana.</a:t>
            </a:r>
          </a:p>
          <a:p>
            <a:r>
              <a:rPr lang="en-US" sz="1200" kern="1200" dirty="0" smtClean="0">
                <a:solidFill>
                  <a:schemeClr val="tx1"/>
                </a:solidFill>
                <a:latin typeface="+mn-lt"/>
                <a:ea typeface="+mn-ea"/>
                <a:cs typeface="+mn-cs"/>
              </a:rPr>
              <a:t>Happiness of </a:t>
            </a:r>
            <a:r>
              <a:rPr lang="en-US" sz="1200" kern="1200" dirty="0" err="1" smtClean="0">
                <a:solidFill>
                  <a:schemeClr val="tx1"/>
                </a:solidFill>
                <a:latin typeface="+mn-lt"/>
                <a:ea typeface="+mn-ea"/>
                <a:cs typeface="+mn-cs"/>
              </a:rPr>
              <a:t>Goloka</a:t>
            </a:r>
            <a:r>
              <a:rPr lang="en-US" sz="1200" kern="1200" dirty="0" smtClean="0">
                <a:solidFill>
                  <a:schemeClr val="tx1"/>
                </a:solidFill>
                <a:latin typeface="+mn-lt"/>
                <a:ea typeface="+mn-ea"/>
                <a:cs typeface="+mn-cs"/>
              </a:rPr>
              <a:t> is superior</a:t>
            </a:r>
          </a:p>
        </p:txBody>
      </p:sp>
      <p:sp>
        <p:nvSpPr>
          <p:cNvPr id="4" name="Slide Number Placeholder 3"/>
          <p:cNvSpPr>
            <a:spLocks noGrp="1"/>
          </p:cNvSpPr>
          <p:nvPr>
            <p:ph type="sldNum" sz="quarter" idx="10"/>
          </p:nvPr>
        </p:nvSpPr>
        <p:spPr/>
        <p:txBody>
          <a:bodyPr/>
          <a:lstStyle/>
          <a:p>
            <a:fld id="{B4F04833-DDC8-4C5A-810F-4EA89C4F974F}" type="slidenum">
              <a:rPr lang="en-US" smtClean="0"/>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Eternal Associates in </a:t>
            </a:r>
            <a:r>
              <a:rPr lang="en-US" sz="1200" kern="1200" dirty="0" err="1" smtClean="0">
                <a:solidFill>
                  <a:schemeClr val="tx1"/>
                </a:solidFill>
                <a:latin typeface="+mn-lt"/>
                <a:ea typeface="+mn-ea"/>
                <a:cs typeface="+mn-cs"/>
              </a:rPr>
              <a:t>Vaikuntha</a:t>
            </a:r>
            <a:r>
              <a:rPr lang="en-US" sz="1200" kern="1200" dirty="0" smtClean="0">
                <a:solidFill>
                  <a:schemeClr val="tx1"/>
                </a:solidFill>
                <a:latin typeface="+mn-lt"/>
                <a:ea typeface="+mn-ea"/>
                <a:cs typeface="+mn-cs"/>
              </a:rPr>
              <a:t> are expansion of </a:t>
            </a:r>
            <a:r>
              <a:rPr lang="en-US" sz="1200" kern="1200" dirty="0" err="1" smtClean="0">
                <a:solidFill>
                  <a:schemeClr val="tx1"/>
                </a:solidFill>
                <a:latin typeface="+mn-lt"/>
                <a:ea typeface="+mn-ea"/>
                <a:cs typeface="+mn-cs"/>
              </a:rPr>
              <a:t>Goloka</a:t>
            </a:r>
            <a:r>
              <a:rPr lang="en-US" sz="1200" kern="1200" dirty="0" smtClean="0">
                <a:solidFill>
                  <a:schemeClr val="tx1"/>
                </a:solidFill>
                <a:latin typeface="+mn-lt"/>
                <a:ea typeface="+mn-ea"/>
                <a:cs typeface="+mn-cs"/>
              </a:rPr>
              <a:t> devotees-demigods expansions, shadow or empowered</a:t>
            </a:r>
          </a:p>
          <a:p>
            <a:r>
              <a:rPr lang="en-US" sz="1200" kern="1200" dirty="0" err="1" smtClean="0">
                <a:solidFill>
                  <a:schemeClr val="tx1"/>
                </a:solidFill>
                <a:latin typeface="+mn-lt"/>
                <a:ea typeface="+mn-ea"/>
                <a:cs typeface="+mn-cs"/>
              </a:rPr>
              <a:t>Sridama</a:t>
            </a:r>
            <a:r>
              <a:rPr lang="en-US" sz="1200" kern="1200" dirty="0" smtClean="0">
                <a:solidFill>
                  <a:schemeClr val="tx1"/>
                </a:solidFill>
                <a:latin typeface="+mn-lt"/>
                <a:ea typeface="+mn-ea"/>
                <a:cs typeface="+mn-cs"/>
              </a:rPr>
              <a:t> expands as Garuda/</a:t>
            </a:r>
            <a:r>
              <a:rPr lang="en-US" sz="1200" kern="1200" dirty="0" err="1" smtClean="0">
                <a:solidFill>
                  <a:schemeClr val="tx1"/>
                </a:solidFill>
                <a:latin typeface="+mn-lt"/>
                <a:ea typeface="+mn-ea"/>
                <a:cs typeface="+mn-cs"/>
              </a:rPr>
              <a:t>Vasudeva</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Devaki</a:t>
            </a:r>
            <a:r>
              <a:rPr lang="en-US" sz="1200" kern="1200" dirty="0" smtClean="0">
                <a:solidFill>
                  <a:schemeClr val="tx1"/>
                </a:solidFill>
                <a:latin typeface="+mn-lt"/>
                <a:ea typeface="+mn-ea"/>
                <a:cs typeface="+mn-cs"/>
              </a:rPr>
              <a:t> as </a:t>
            </a:r>
            <a:r>
              <a:rPr lang="en-US" sz="1200" kern="1200" dirty="0" err="1" smtClean="0">
                <a:solidFill>
                  <a:schemeClr val="tx1"/>
                </a:solidFill>
                <a:latin typeface="+mn-lt"/>
                <a:ea typeface="+mn-ea"/>
                <a:cs typeface="+mn-cs"/>
              </a:rPr>
              <a:t>Sutapa</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Prsni</a:t>
            </a:r>
            <a:r>
              <a:rPr lang="en-US" sz="1200" kern="1200" dirty="0" smtClean="0">
                <a:solidFill>
                  <a:schemeClr val="tx1"/>
                </a:solidFill>
                <a:latin typeface="+mn-lt"/>
                <a:ea typeface="+mn-ea"/>
                <a:cs typeface="+mn-cs"/>
              </a:rPr>
              <a:t> also as </a:t>
            </a:r>
            <a:r>
              <a:rPr lang="en-US" sz="1200" kern="1200" dirty="0" err="1" smtClean="0">
                <a:solidFill>
                  <a:schemeClr val="tx1"/>
                </a:solidFill>
                <a:latin typeface="+mn-lt"/>
                <a:ea typeface="+mn-ea"/>
                <a:cs typeface="+mn-cs"/>
              </a:rPr>
              <a:t>Kasyapa</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Aditi</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When Krishna’s devotees like </a:t>
            </a:r>
            <a:r>
              <a:rPr lang="en-US" sz="1200" kern="1200" dirty="0" err="1" smtClean="0">
                <a:solidFill>
                  <a:schemeClr val="tx1"/>
                </a:solidFill>
                <a:latin typeface="+mn-lt"/>
                <a:ea typeface="+mn-ea"/>
                <a:cs typeface="+mn-cs"/>
              </a:rPr>
              <a:t>Radha</a:t>
            </a:r>
            <a:r>
              <a:rPr lang="en-US" sz="1200" kern="1200" dirty="0" smtClean="0">
                <a:solidFill>
                  <a:schemeClr val="tx1"/>
                </a:solidFill>
                <a:latin typeface="+mn-lt"/>
                <a:ea typeface="+mn-ea"/>
                <a:cs typeface="+mn-cs"/>
              </a:rPr>
              <a:t> appear in </a:t>
            </a:r>
            <a:r>
              <a:rPr lang="en-US" sz="1200" kern="1200" dirty="0" err="1" smtClean="0">
                <a:solidFill>
                  <a:schemeClr val="tx1"/>
                </a:solidFill>
                <a:latin typeface="+mn-lt"/>
                <a:ea typeface="+mn-ea"/>
                <a:cs typeface="+mn-cs"/>
              </a:rPr>
              <a:t>Goloka</a:t>
            </a:r>
            <a:r>
              <a:rPr lang="en-US" sz="1200" kern="1200" dirty="0" smtClean="0">
                <a:solidFill>
                  <a:schemeClr val="tx1"/>
                </a:solidFill>
                <a:latin typeface="+mn-lt"/>
                <a:ea typeface="+mn-ea"/>
                <a:cs typeface="+mn-cs"/>
              </a:rPr>
              <a:t> all the other expansions merge in her</a:t>
            </a:r>
          </a:p>
          <a:p>
            <a:r>
              <a:rPr lang="en-US" sz="1200" kern="1200" dirty="0" smtClean="0">
                <a:solidFill>
                  <a:schemeClr val="tx1"/>
                </a:solidFill>
                <a:latin typeface="+mn-lt"/>
                <a:ea typeface="+mn-ea"/>
                <a:cs typeface="+mn-cs"/>
              </a:rPr>
              <a:t>Each resident of </a:t>
            </a:r>
            <a:r>
              <a:rPr lang="en-US" sz="1200" kern="1200" dirty="0" err="1" smtClean="0">
                <a:solidFill>
                  <a:schemeClr val="tx1"/>
                </a:solidFill>
                <a:latin typeface="+mn-lt"/>
                <a:ea typeface="+mn-ea"/>
                <a:cs typeface="+mn-cs"/>
              </a:rPr>
              <a:t>Goloka</a:t>
            </a:r>
            <a:r>
              <a:rPr lang="en-US" sz="1200" kern="1200" dirty="0" smtClean="0">
                <a:solidFill>
                  <a:schemeClr val="tx1"/>
                </a:solidFill>
                <a:latin typeface="+mn-lt"/>
                <a:ea typeface="+mn-ea"/>
                <a:cs typeface="+mn-cs"/>
              </a:rPr>
              <a:t> thinks that he is most dear to K except </a:t>
            </a:r>
            <a:r>
              <a:rPr lang="en-US" sz="1200" kern="1200" dirty="0" err="1" smtClean="0">
                <a:solidFill>
                  <a:schemeClr val="tx1"/>
                </a:solidFill>
                <a:latin typeface="+mn-lt"/>
                <a:ea typeface="+mn-ea"/>
                <a:cs typeface="+mn-cs"/>
              </a:rPr>
              <a:t>Gopis</a:t>
            </a:r>
            <a:r>
              <a:rPr lang="en-US" sz="1200" kern="1200" dirty="0" smtClean="0">
                <a:solidFill>
                  <a:schemeClr val="tx1"/>
                </a:solidFill>
                <a:latin typeface="+mn-lt"/>
                <a:ea typeface="+mn-ea"/>
                <a:cs typeface="+mn-cs"/>
              </a:rPr>
              <a:t> who are most dear</a:t>
            </a:r>
          </a:p>
          <a:p>
            <a:r>
              <a:rPr lang="en-US" sz="1200" kern="1200" dirty="0" err="1" smtClean="0">
                <a:solidFill>
                  <a:schemeClr val="tx1"/>
                </a:solidFill>
                <a:latin typeface="+mn-lt"/>
                <a:ea typeface="+mn-ea"/>
                <a:cs typeface="+mn-cs"/>
              </a:rPr>
              <a:t>Gopis</a:t>
            </a:r>
            <a:r>
              <a:rPr lang="en-US" sz="1200" kern="1200" dirty="0" smtClean="0">
                <a:solidFill>
                  <a:schemeClr val="tx1"/>
                </a:solidFill>
                <a:latin typeface="+mn-lt"/>
                <a:ea typeface="+mn-ea"/>
                <a:cs typeface="+mn-cs"/>
              </a:rPr>
              <a:t> in their utter humility considers herself worst maidservant</a:t>
            </a:r>
            <a:endParaRPr lang="en-US" dirty="0" smtClean="0"/>
          </a:p>
          <a:p>
            <a:endParaRPr lang="en-US" dirty="0"/>
          </a:p>
        </p:txBody>
      </p:sp>
      <p:sp>
        <p:nvSpPr>
          <p:cNvPr id="4" name="Slide Number Placeholder 3"/>
          <p:cNvSpPr>
            <a:spLocks noGrp="1"/>
          </p:cNvSpPr>
          <p:nvPr>
            <p:ph type="sldNum" sz="quarter" idx="10"/>
          </p:nvPr>
        </p:nvSpPr>
        <p:spPr/>
        <p:txBody>
          <a:bodyPr/>
          <a:lstStyle/>
          <a:p>
            <a:fld id="{B4F04833-DDC8-4C5A-810F-4EA89C4F974F}" type="slidenum">
              <a:rPr lang="en-US" smtClean="0"/>
              <a:pPr/>
              <a:t>99</a:t>
            </a:fld>
            <a:endParaRPr lang="en-US"/>
          </a:p>
        </p:txBody>
      </p:sp>
    </p:spTree>
    <p:extLst>
      <p:ext uri="{BB962C8B-B14F-4D97-AF65-F5344CB8AC3E}">
        <p14:creationId xmlns:p14="http://schemas.microsoft.com/office/powerpoint/2010/main" xmlns="" val="2970877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F369C6F7-74BB-4ED5-8C35-DC6AB7355AAA}" type="datetimeFigureOut">
              <a:rPr lang="en-US" smtClean="0"/>
              <a:pPr/>
              <a:t>4/30/2013</a:t>
            </a:fld>
            <a:endParaRPr lang="en-US"/>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US"/>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0AC03F57-BFC5-453A-B8DF-C1C7C97A71F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369C6F7-74BB-4ED5-8C35-DC6AB7355AAA}" type="datetimeFigureOut">
              <a:rPr lang="en-US" smtClean="0"/>
              <a:pPr/>
              <a:t>4/30/2013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03F57-BFC5-453A-B8DF-C1C7C97A71F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369C6F7-74BB-4ED5-8C35-DC6AB7355AAA}" type="datetimeFigureOut">
              <a:rPr lang="en-US" smtClean="0"/>
              <a:pPr/>
              <a:t>4/30/2013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03F57-BFC5-453A-B8DF-C1C7C97A71F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lvl1pPr>
              <a:defRPr sz="3200"/>
            </a:lvl1pPr>
            <a:lvl2pPr>
              <a:defRPr sz="3000"/>
            </a:lvl2pPr>
            <a:lvl3pPr>
              <a:defRPr sz="2800"/>
            </a:lvl3pPr>
            <a:lvl4pPr>
              <a:defRPr sz="2400"/>
            </a:lvl4pPr>
            <a:lvl5pPr>
              <a:defRPr sz="20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a:xfrm>
            <a:off x="4791456" y="6480048"/>
            <a:ext cx="2133600" cy="301752"/>
          </a:xfrm>
        </p:spPr>
        <p:txBody>
          <a:bodyPr/>
          <a:lstStyle/>
          <a:p>
            <a:fld id="{F369C6F7-74BB-4ED5-8C35-DC6AB7355AAA}" type="datetimeFigureOut">
              <a:rPr lang="en-US" smtClean="0"/>
              <a:pPr/>
              <a:t>4/30/2013</a:t>
            </a:fld>
            <a:endParaRPr lang="en-US"/>
          </a:p>
        </p:txBody>
      </p:sp>
      <p:sp>
        <p:nvSpPr>
          <p:cNvPr id="5" name="Footer Placeholder 4"/>
          <p:cNvSpPr>
            <a:spLocks noGrp="1"/>
          </p:cNvSpPr>
          <p:nvPr>
            <p:ph type="ftr" sz="quarter" idx="11"/>
          </p:nvPr>
        </p:nvSpPr>
        <p:spPr>
          <a:xfrm>
            <a:off x="457200" y="6480969"/>
            <a:ext cx="4260056" cy="300831"/>
          </a:xfrm>
        </p:spPr>
        <p:txBody>
          <a:bodyPr/>
          <a:lstStyle/>
          <a:p>
            <a:endParaRPr lang="en-US"/>
          </a:p>
        </p:txBody>
      </p:sp>
      <p:sp>
        <p:nvSpPr>
          <p:cNvPr id="6" name="Slide Number Placeholder 5"/>
          <p:cNvSpPr>
            <a:spLocks noGrp="1"/>
          </p:cNvSpPr>
          <p:nvPr>
            <p:ph type="sldNum" sz="quarter" idx="12"/>
          </p:nvPr>
        </p:nvSpPr>
        <p:spPr/>
        <p:txBody>
          <a:bodyPr/>
          <a:lstStyle/>
          <a:p>
            <a:fld id="{0AC03F57-BFC5-453A-B8DF-C1C7C97A71F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fld id="{F369C6F7-74BB-4ED5-8C35-DC6AB7355AAA}" type="datetimeFigureOut">
              <a:rPr lang="en-US" smtClean="0"/>
              <a:pPr/>
              <a:t>4/30/2013</a:t>
            </a:fld>
            <a:endParaRPr lang="en-US"/>
          </a:p>
        </p:txBody>
      </p:sp>
      <p:sp>
        <p:nvSpPr>
          <p:cNvPr id="5" name="Footer Placeholder 4"/>
          <p:cNvSpPr>
            <a:spLocks noGrp="1"/>
          </p:cNvSpPr>
          <p:nvPr>
            <p:ph type="ftr" sz="quarter" idx="11"/>
          </p:nvPr>
        </p:nvSpPr>
        <p:spPr>
          <a:xfrm>
            <a:off x="2619376" y="6480969"/>
            <a:ext cx="4260056" cy="300831"/>
          </a:xfrm>
        </p:spPr>
        <p:txBody>
          <a:bodyPr/>
          <a:lstStyle/>
          <a:p>
            <a:endParaRPr lang="en-US"/>
          </a:p>
        </p:txBody>
      </p:sp>
      <p:sp>
        <p:nvSpPr>
          <p:cNvPr id="6" name="Slide Number Placeholder 5"/>
          <p:cNvSpPr>
            <a:spLocks noGrp="1"/>
          </p:cNvSpPr>
          <p:nvPr>
            <p:ph type="sldNum" sz="quarter" idx="12"/>
          </p:nvPr>
        </p:nvSpPr>
        <p:spPr>
          <a:xfrm>
            <a:off x="8451056" y="809624"/>
            <a:ext cx="502920" cy="300831"/>
          </a:xfrm>
        </p:spPr>
        <p:txBody>
          <a:bodyPr/>
          <a:lstStyle/>
          <a:p>
            <a:fld id="{0AC03F57-BFC5-453A-B8DF-C1C7C97A71FB}" type="slidenum">
              <a:rPr lang="en-US" smtClean="0"/>
              <a:pPr/>
              <a:t>‹#›</a:t>
            </a:fld>
            <a:endParaRPr lang="en-US"/>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37"/>
            <a:ext cx="4038600" cy="4525963"/>
          </a:xfrm>
        </p:spPr>
        <p:txBody>
          <a:bodyPr/>
          <a:lstStyle>
            <a:lvl1pPr>
              <a:defRPr sz="3200"/>
            </a:lvl1pPr>
            <a:lvl2pPr>
              <a:defRPr sz="3000"/>
            </a:lvl2pPr>
            <a:lvl3pPr>
              <a:defRPr sz="2800"/>
            </a:lvl3pPr>
            <a:lvl4pPr>
              <a:defRPr sz="1800"/>
            </a:lvl4pPr>
            <a:lvl5pPr>
              <a:defRPr sz="18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648200" y="1722437"/>
            <a:ext cx="4038600" cy="4525963"/>
          </a:xfrm>
        </p:spPr>
        <p:txBody>
          <a:bodyPr/>
          <a:lstStyle>
            <a:lvl1pPr>
              <a:defRPr sz="3200"/>
            </a:lvl1pPr>
            <a:lvl2pPr>
              <a:defRPr sz="3000"/>
            </a:lvl2pPr>
            <a:lvl3pPr>
              <a:defRPr sz="2800"/>
            </a:lvl3pPr>
            <a:lvl4pPr>
              <a:defRPr sz="1800"/>
            </a:lvl4pPr>
            <a:lvl5pPr>
              <a:defRPr sz="18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Date Placeholder 4"/>
          <p:cNvSpPr>
            <a:spLocks noGrp="1"/>
          </p:cNvSpPr>
          <p:nvPr>
            <p:ph type="dt" sz="half" idx="10"/>
          </p:nvPr>
        </p:nvSpPr>
        <p:spPr>
          <a:xfrm>
            <a:off x="4791456" y="6480969"/>
            <a:ext cx="2133600" cy="301752"/>
          </a:xfrm>
        </p:spPr>
        <p:txBody>
          <a:bodyPr/>
          <a:lstStyle/>
          <a:p>
            <a:fld id="{F369C6F7-74BB-4ED5-8C35-DC6AB7355AAA}" type="datetimeFigureOut">
              <a:rPr lang="en-US" smtClean="0"/>
              <a:pPr/>
              <a:t>4/30/2013</a:t>
            </a:fld>
            <a:endParaRPr lang="en-US"/>
          </a:p>
        </p:txBody>
      </p:sp>
      <p:sp>
        <p:nvSpPr>
          <p:cNvPr id="6" name="Footer Placeholder 5"/>
          <p:cNvSpPr>
            <a:spLocks noGrp="1"/>
          </p:cNvSpPr>
          <p:nvPr>
            <p:ph type="ftr" sz="quarter" idx="11"/>
          </p:nvPr>
        </p:nvSpPr>
        <p:spPr>
          <a:xfrm>
            <a:off x="457200" y="6480969"/>
            <a:ext cx="4260056" cy="301752"/>
          </a:xfrm>
        </p:spPr>
        <p:txBody>
          <a:bodyPr/>
          <a:lstStyle/>
          <a:p>
            <a:endParaRPr lang="en-US"/>
          </a:p>
        </p:txBody>
      </p:sp>
      <p:sp>
        <p:nvSpPr>
          <p:cNvPr id="7" name="Slide Number Placeholder 6"/>
          <p:cNvSpPr>
            <a:spLocks noGrp="1"/>
          </p:cNvSpPr>
          <p:nvPr>
            <p:ph type="sldNum" sz="quarter" idx="12"/>
          </p:nvPr>
        </p:nvSpPr>
        <p:spPr>
          <a:xfrm>
            <a:off x="7589520" y="6480969"/>
            <a:ext cx="502920" cy="301752"/>
          </a:xfrm>
        </p:spPr>
        <p:txBody>
          <a:bodyPr/>
          <a:lstStyle/>
          <a:p>
            <a:fld id="{0AC03F57-BFC5-453A-B8DF-C1C7C97A71F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F369C6F7-74BB-4ED5-8C35-DC6AB7355AAA}" type="datetimeFigureOut">
              <a:rPr lang="en-US" smtClean="0"/>
              <a:pPr/>
              <a:t>4/30/2013</a:t>
            </a:fld>
            <a:endParaRPr lang="en-US"/>
          </a:p>
        </p:txBody>
      </p:sp>
      <p:sp>
        <p:nvSpPr>
          <p:cNvPr id="8" name="Footer Placeholder 7"/>
          <p:cNvSpPr>
            <a:spLocks noGrp="1"/>
          </p:cNvSpPr>
          <p:nvPr>
            <p:ph type="ftr" sz="quarter" idx="11"/>
          </p:nvPr>
        </p:nvSpPr>
        <p:spPr>
          <a:xfrm>
            <a:off x="457200" y="6480969"/>
            <a:ext cx="4261104" cy="301752"/>
          </a:xfrm>
        </p:spPr>
        <p:txBody>
          <a:bodyPr/>
          <a:lstStyle/>
          <a:p>
            <a:endParaRPr lang="en-US"/>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0AC03F57-BFC5-453A-B8DF-C1C7C97A71F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369C6F7-74BB-4ED5-8C35-DC6AB7355AAA}" type="datetimeFigureOut">
              <a:rPr lang="en-US" smtClean="0"/>
              <a:pPr/>
              <a:t>4/30/2013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C03F57-BFC5-453A-B8DF-C1C7C97A71F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F369C6F7-74BB-4ED5-8C35-DC6AB7355AAA}" type="datetimeFigureOut">
              <a:rPr lang="en-US" smtClean="0"/>
              <a:pPr/>
              <a:t>4/30/2013</a:t>
            </a:fld>
            <a:endParaRPr lang="en-US"/>
          </a:p>
        </p:txBody>
      </p:sp>
      <p:sp>
        <p:nvSpPr>
          <p:cNvPr id="3" name="Footer Placeholder 2"/>
          <p:cNvSpPr>
            <a:spLocks noGrp="1"/>
          </p:cNvSpPr>
          <p:nvPr>
            <p:ph type="ftr" sz="quarter" idx="11"/>
          </p:nvPr>
        </p:nvSpPr>
        <p:spPr>
          <a:xfrm>
            <a:off x="457200" y="6481890"/>
            <a:ext cx="4260056" cy="300831"/>
          </a:xfrm>
        </p:spPr>
        <p:txBody>
          <a:bodyPr/>
          <a:lstStyle/>
          <a:p>
            <a:endParaRPr lang="en-US"/>
          </a:p>
        </p:txBody>
      </p:sp>
      <p:sp>
        <p:nvSpPr>
          <p:cNvPr id="4" name="Slide Number Placeholder 3"/>
          <p:cNvSpPr>
            <a:spLocks noGrp="1"/>
          </p:cNvSpPr>
          <p:nvPr>
            <p:ph type="sldNum" sz="quarter" idx="12"/>
          </p:nvPr>
        </p:nvSpPr>
        <p:spPr>
          <a:xfrm>
            <a:off x="7589520" y="6480969"/>
            <a:ext cx="502920" cy="301752"/>
          </a:xfrm>
        </p:spPr>
        <p:txBody>
          <a:bodyPr/>
          <a:lstStyle/>
          <a:p>
            <a:fld id="{0AC03F57-BFC5-453A-B8DF-C1C7C97A71F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F369C6F7-74BB-4ED5-8C35-DC6AB7355AAA}" type="datetimeFigureOut">
              <a:rPr lang="en-US" smtClean="0"/>
              <a:pPr/>
              <a:t>4/30/2013</a:t>
            </a:fld>
            <a:endParaRPr lang="en-US"/>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0AC03F57-BFC5-453A-B8DF-C1C7C97A71F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solidFill>
                  <a:schemeClr val="tx1"/>
                </a:solidFill>
                <a:effectLst/>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F369C6F7-74BB-4ED5-8C35-DC6AB7355AAA}" type="datetimeFigureOut">
              <a:rPr lang="en-US" smtClean="0"/>
              <a:pPr/>
              <a:t>4/30/2013</a:t>
            </a:fld>
            <a:endParaRPr lang="en-US"/>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0AC03F57-BFC5-453A-B8DF-C1C7C97A71F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F369C6F7-74BB-4ED5-8C35-DC6AB7355AAA}" type="datetimeFigureOut">
              <a:rPr lang="en-US" smtClean="0"/>
              <a:pPr/>
              <a:t>4/30/2013</a:t>
            </a:fld>
            <a:endParaRPr lang="en-US"/>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0AC03F57-BFC5-453A-B8DF-C1C7C97A71F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6">
              <a:lumMod val="40000"/>
              <a:lumOff val="6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None/>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Courier New" pitchFamily="49" charset="0"/>
        <a:buChar char="o"/>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pitchFamily="2" charset="2"/>
        <a:buChar char="q"/>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10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10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153.jpeg"/><Relationship Id="rId4" Type="http://schemas.openxmlformats.org/officeDocument/2006/relationships/image" Target="../media/image152.jpeg"/></Relationships>
</file>

<file path=ppt/slides/_rels/slide10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37.png"/><Relationship Id="rId4" Type="http://schemas.openxmlformats.org/officeDocument/2006/relationships/image" Target="../media/image60.jpeg"/></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6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6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6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7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01.jpeg"/></Relationships>
</file>

<file path=ppt/slides/_rels/slide7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7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7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87.png"/></Relationships>
</file>

<file path=ppt/slides/_rels/slide8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4.png"/><Relationship Id="rId4" Type="http://schemas.openxmlformats.org/officeDocument/2006/relationships/image" Target="../media/image113.jpeg"/></Relationships>
</file>

<file path=ppt/slides/_rels/slide8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8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8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8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8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8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jpeg"/></Relationships>
</file>

<file path=ppt/slides/_rels/slide8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24.jpeg"/></Relationships>
</file>

<file path=ppt/slides/_rels/slide9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9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Çré</a:t>
            </a:r>
            <a:r>
              <a:rPr lang="en-US" dirty="0" smtClean="0"/>
              <a:t> </a:t>
            </a:r>
            <a:r>
              <a:rPr lang="en-US" dirty="0" err="1" smtClean="0"/>
              <a:t>Båhad</a:t>
            </a:r>
            <a:r>
              <a:rPr lang="en-US" dirty="0" smtClean="0"/>
              <a:t> </a:t>
            </a:r>
            <a:r>
              <a:rPr lang="en-US" dirty="0" err="1" smtClean="0"/>
              <a:t>Bhägavatämåta</a:t>
            </a:r>
            <a:r>
              <a:rPr lang="en-US" dirty="0" smtClean="0"/>
              <a:t> of </a:t>
            </a:r>
            <a:r>
              <a:rPr lang="en-US" dirty="0" err="1" smtClean="0"/>
              <a:t>Çréla</a:t>
            </a:r>
            <a:r>
              <a:rPr lang="en-US" dirty="0" smtClean="0"/>
              <a:t> </a:t>
            </a:r>
            <a:r>
              <a:rPr lang="en-US" dirty="0" err="1" smtClean="0"/>
              <a:t>Sanätana</a:t>
            </a:r>
            <a:r>
              <a:rPr lang="en-US" dirty="0" smtClean="0"/>
              <a:t> </a:t>
            </a:r>
            <a:r>
              <a:rPr lang="en-US" dirty="0" err="1" smtClean="0"/>
              <a:t>Gosvämé</a:t>
            </a:r>
            <a:endParaRPr lang="en-US" dirty="0"/>
          </a:p>
        </p:txBody>
      </p:sp>
      <p:sp>
        <p:nvSpPr>
          <p:cNvPr id="3" name="Subtitle 2"/>
          <p:cNvSpPr>
            <a:spLocks noGrp="1"/>
          </p:cNvSpPr>
          <p:nvPr>
            <p:ph type="subTitle" idx="1"/>
          </p:nvPr>
        </p:nvSpPr>
        <p:spPr/>
        <p:txBody>
          <a:bodyPr/>
          <a:lstStyle/>
          <a:p>
            <a:r>
              <a:rPr lang="en-US" dirty="0" smtClean="0"/>
              <a:t>The story of </a:t>
            </a:r>
            <a:r>
              <a:rPr lang="en-US" dirty="0" err="1" smtClean="0"/>
              <a:t>Gopa-kumära</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Prayäga</a:t>
            </a:r>
            <a:endParaRPr lang="en-US" dirty="0"/>
          </a:p>
        </p:txBody>
      </p:sp>
      <p:pic>
        <p:nvPicPr>
          <p:cNvPr id="4" name="Content Placeholder 3" descr="allhabad-prayag-ganga-yumana.jpg"/>
          <p:cNvPicPr>
            <a:picLocks noGrp="1" noChangeAspect="1"/>
          </p:cNvPicPr>
          <p:nvPr>
            <p:ph idx="1"/>
          </p:nvPr>
        </p:nvPicPr>
        <p:blipFill>
          <a:blip r:embed="rId3" cstate="print"/>
          <a:stretch>
            <a:fillRect/>
          </a:stretch>
        </p:blipFill>
        <p:spPr>
          <a:xfrm>
            <a:off x="609600" y="1572720"/>
            <a:ext cx="7924800" cy="5192110"/>
          </a:xfr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32982" y="0"/>
            <a:ext cx="4768041" cy="6858000"/>
          </a:xfr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800600" y="-164967"/>
            <a:ext cx="4343400" cy="7021830"/>
          </a:xfrm>
          <a:prstGeom prst="rect">
            <a:avLst/>
          </a:prstGeom>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0"/>
            <a:ext cx="5776895" cy="6858000"/>
          </a:xfrm>
          <a:prstGeom prst="rect">
            <a:avLst/>
          </a:prstGeom>
          <a:ln>
            <a:noFill/>
          </a:ln>
          <a:effectLst>
            <a:softEdge rad="112500"/>
          </a:effectLst>
        </p:spPr>
      </p:pic>
      <p:pic>
        <p:nvPicPr>
          <p:cNvPr id="7" name="Content Placeholder 6" descr="Shiva-Nandi.jpg"/>
          <p:cNvPicPr>
            <a:picLocks noGrp="1" noChangeAspect="1"/>
          </p:cNvPicPr>
          <p:nvPr>
            <p:ph idx="1"/>
          </p:nvPr>
        </p:nvPicPr>
        <p:blipFill>
          <a:blip r:embed="rId4" cstate="print"/>
          <a:stretch>
            <a:fillRect/>
          </a:stretch>
        </p:blipFill>
        <p:spPr>
          <a:xfrm>
            <a:off x="4937760" y="2819400"/>
            <a:ext cx="4206240" cy="3154680"/>
          </a:xfrm>
        </p:spPr>
      </p:pic>
    </p:spTree>
    <p:extLst>
      <p:ext uri="{BB962C8B-B14F-4D97-AF65-F5344CB8AC3E}">
        <p14:creationId xmlns:p14="http://schemas.microsoft.com/office/powerpoint/2010/main" xmlns="" val="392665686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2057400" y="0"/>
            <a:ext cx="4642513" cy="6536658"/>
          </a:xfrm>
        </p:spPr>
      </p:pic>
    </p:spTree>
    <p:extLst>
      <p:ext uri="{BB962C8B-B14F-4D97-AF65-F5344CB8AC3E}">
        <p14:creationId xmlns:p14="http://schemas.microsoft.com/office/powerpoint/2010/main" xmlns="" val="36649321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l="-19000" r="-19000"/>
          </a:stretch>
        </a:blipFill>
        <a:effectLst/>
      </p:bgPr>
    </p:bg>
    <p:spTree>
      <p:nvGrpSpPr>
        <p:cNvPr id="1" name=""/>
        <p:cNvGrpSpPr/>
        <p:nvPr/>
      </p:nvGrpSpPr>
      <p:grpSpPr>
        <a:xfrm>
          <a:off x="0" y="0"/>
          <a:ext cx="0" cy="0"/>
          <a:chOff x="0" y="0"/>
          <a:chExt cx="0" cy="0"/>
        </a:xfrm>
      </p:grpSpPr>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K_radha_high.png"/>
          <p:cNvPicPr>
            <a:picLocks noGrp="1" noChangeAspect="1"/>
          </p:cNvPicPr>
          <p:nvPr>
            <p:ph idx="1"/>
          </p:nvPr>
        </p:nvPicPr>
        <p:blipFill>
          <a:blip r:embed="rId3" cstate="print"/>
          <a:stretch>
            <a:fillRect/>
          </a:stretch>
        </p:blipFill>
        <p:spPr>
          <a:xfrm>
            <a:off x="2254732" y="1"/>
            <a:ext cx="5212868" cy="6886860"/>
          </a:xfrm>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lute peacock feather.jpg"/>
          <p:cNvPicPr>
            <a:picLocks noChangeAspect="1"/>
          </p:cNvPicPr>
          <p:nvPr/>
        </p:nvPicPr>
        <p:blipFill>
          <a:blip r:embed="rId3" cstate="print"/>
          <a:stretch>
            <a:fillRect/>
          </a:stretch>
        </p:blipFill>
        <p:spPr>
          <a:xfrm>
            <a:off x="3200400" y="381000"/>
            <a:ext cx="6350000" cy="3568700"/>
          </a:xfrm>
          <a:prstGeom prst="ellipse">
            <a:avLst/>
          </a:prstGeom>
          <a:effectLst>
            <a:softEdge rad="635000"/>
          </a:effectLst>
        </p:spPr>
      </p:pic>
      <p:pic>
        <p:nvPicPr>
          <p:cNvPr id="10" name="Picture 9" descr="happy_cows.jpg"/>
          <p:cNvPicPr>
            <a:picLocks noChangeAspect="1"/>
          </p:cNvPicPr>
          <p:nvPr/>
        </p:nvPicPr>
        <p:blipFill>
          <a:blip r:embed="rId4" cstate="print"/>
          <a:stretch>
            <a:fillRect/>
          </a:stretch>
        </p:blipFill>
        <p:spPr>
          <a:xfrm>
            <a:off x="4191000" y="3933825"/>
            <a:ext cx="4381500" cy="2924175"/>
          </a:xfrm>
          <a:prstGeom prst="roundRect">
            <a:avLst/>
          </a:prstGeom>
          <a:effectLst>
            <a:softEdge rad="317500"/>
          </a:effectLst>
        </p:spPr>
      </p:pic>
      <p:pic>
        <p:nvPicPr>
          <p:cNvPr id="11" name="Picture 10" descr="Gopis dressed as cowherd boys.jpg"/>
          <p:cNvPicPr>
            <a:picLocks noChangeAspect="1"/>
          </p:cNvPicPr>
          <p:nvPr/>
        </p:nvPicPr>
        <p:blipFill>
          <a:blip r:embed="rId5" cstate="print"/>
          <a:srcRect l="30957" t="13672" r="35352"/>
          <a:stretch>
            <a:fillRect/>
          </a:stretch>
        </p:blipFill>
        <p:spPr>
          <a:xfrm>
            <a:off x="609600" y="77526"/>
            <a:ext cx="3505200" cy="6736081"/>
          </a:xfrm>
          <a:prstGeom prst="ellipse">
            <a:avLst/>
          </a:prstGeom>
        </p:spPr>
      </p:pic>
    </p:spTree>
    <p:extLst>
      <p:ext uri="{BB962C8B-B14F-4D97-AF65-F5344CB8AC3E}">
        <p14:creationId xmlns:p14="http://schemas.microsoft.com/office/powerpoint/2010/main" xmlns="" val="9260182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rsna Balarama cowherd boys lunch.jpg"/>
          <p:cNvPicPr>
            <a:picLocks noChangeAspect="1"/>
          </p:cNvPicPr>
          <p:nvPr/>
        </p:nvPicPr>
        <p:blipFill>
          <a:blip r:embed="rId3"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67188549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Indian queen.jpg"/>
          <p:cNvPicPr>
            <a:picLocks noChangeAspect="1"/>
          </p:cNvPicPr>
          <p:nvPr/>
        </p:nvPicPr>
        <p:blipFill>
          <a:blip r:embed="rId2" cstate="print"/>
          <a:srcRect t="2583" r="7895"/>
          <a:stretch>
            <a:fillRect/>
          </a:stretch>
        </p:blipFill>
        <p:spPr>
          <a:xfrm>
            <a:off x="1219200" y="1981200"/>
            <a:ext cx="2333625" cy="3711575"/>
          </a:xfrm>
          <a:prstGeom prst="ellipse">
            <a:avLst/>
          </a:prstGeom>
        </p:spPr>
      </p:pic>
      <p:pic>
        <p:nvPicPr>
          <p:cNvPr id="4" name="Picture 3" descr="king and sage color11.jpg"/>
          <p:cNvPicPr>
            <a:picLocks noChangeAspect="1"/>
          </p:cNvPicPr>
          <p:nvPr/>
        </p:nvPicPr>
        <p:blipFill>
          <a:blip r:embed="rId3" cstate="print"/>
          <a:srcRect l="57691" t="26532" b="49852"/>
          <a:stretch>
            <a:fillRect/>
          </a:stretch>
        </p:blipFill>
        <p:spPr>
          <a:xfrm rot="5400000" flipH="1">
            <a:off x="4297906" y="2026694"/>
            <a:ext cx="4129588" cy="2971800"/>
          </a:xfrm>
          <a:prstGeom prst="ellipse">
            <a:avLst/>
          </a:prstGeom>
          <a:effectLst>
            <a:softEdge rad="317500"/>
          </a:effec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anatana_high.png"/>
          <p:cNvPicPr>
            <a:picLocks noGrp="1" noChangeAspect="1"/>
          </p:cNvPicPr>
          <p:nvPr>
            <p:ph idx="1"/>
          </p:nvPr>
        </p:nvPicPr>
        <p:blipFill>
          <a:blip r:embed="rId3" cstate="print"/>
          <a:stretch>
            <a:fillRect/>
          </a:stretch>
        </p:blipFill>
        <p:spPr>
          <a:xfrm>
            <a:off x="2407132" y="1"/>
            <a:ext cx="5212868" cy="6886860"/>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vatars visnu.bmp"/>
          <p:cNvPicPr>
            <a:picLocks noGrp="1" noChangeAspect="1"/>
          </p:cNvPicPr>
          <p:nvPr>
            <p:ph idx="1"/>
          </p:nvPr>
        </p:nvPicPr>
        <p:blipFill>
          <a:blip r:embed="rId3" cstate="print"/>
          <a:srcRect/>
          <a:stretch>
            <a:fillRect/>
          </a:stretch>
        </p:blipFill>
        <p:spPr>
          <a:xfrm>
            <a:off x="2204357" y="7883"/>
            <a:ext cx="4729843" cy="6850117"/>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7494"/>
            <a:ext cx="3886200" cy="6285706"/>
          </a:xfrm>
        </p:spPr>
        <p:txBody>
          <a:bodyPr>
            <a:normAutofit/>
          </a:bodyPr>
          <a:lstStyle/>
          <a:p>
            <a:r>
              <a:rPr lang="en-US" sz="3200" dirty="0" smtClean="0"/>
              <a:t>Meeting </a:t>
            </a:r>
            <a:br>
              <a:rPr lang="en-US" sz="3200" dirty="0" smtClean="0"/>
            </a:br>
            <a:r>
              <a:rPr lang="en-US" sz="3200" dirty="0" err="1" smtClean="0"/>
              <a:t>Gopa-kumära</a:t>
            </a:r>
            <a:r>
              <a:rPr lang="en-US" sz="3200" dirty="0" smtClean="0"/>
              <a:t> in </a:t>
            </a:r>
            <a:r>
              <a:rPr lang="en-US" sz="3200" dirty="0" err="1" smtClean="0"/>
              <a:t>Våndävana</a:t>
            </a:r>
            <a:endParaRPr lang="en-US" sz="3200" dirty="0"/>
          </a:p>
        </p:txBody>
      </p:sp>
      <p:pic>
        <p:nvPicPr>
          <p:cNvPr id="4" name="Content Placeholder 3" descr="GK_brahmana_high.png"/>
          <p:cNvPicPr>
            <a:picLocks noGrp="1" noChangeAspect="1"/>
          </p:cNvPicPr>
          <p:nvPr>
            <p:ph idx="1"/>
          </p:nvPr>
        </p:nvPicPr>
        <p:blipFill>
          <a:blip r:embed="rId3" cstate="print"/>
          <a:stretch>
            <a:fillRect/>
          </a:stretch>
        </p:blipFill>
        <p:spPr>
          <a:xfrm>
            <a:off x="3916844" y="-47736"/>
            <a:ext cx="5227156" cy="6905736"/>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Gopa-kumära’s</a:t>
            </a:r>
            <a:r>
              <a:rPr lang="en-US" dirty="0" smtClean="0"/>
              <a:t> Story</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130.jpg"/>
          <p:cNvPicPr>
            <a:picLocks noChangeAspect="1"/>
          </p:cNvPicPr>
          <p:nvPr/>
        </p:nvPicPr>
        <p:blipFill>
          <a:blip r:embed="rId3" cstate="print"/>
          <a:srcRect b="10000"/>
          <a:stretch>
            <a:fillRect/>
          </a:stretch>
        </p:blipFill>
        <p:spPr>
          <a:xfrm>
            <a:off x="0" y="0"/>
            <a:ext cx="9144000" cy="6858000"/>
          </a:xfrm>
          <a:prstGeom prst="rect">
            <a:avLst/>
          </a:prstGeom>
        </p:spPr>
      </p:pic>
      <p:sp>
        <p:nvSpPr>
          <p:cNvPr id="2" name="Title 1"/>
          <p:cNvSpPr>
            <a:spLocks noGrp="1"/>
          </p:cNvSpPr>
          <p:nvPr>
            <p:ph type="title"/>
          </p:nvPr>
        </p:nvSpPr>
        <p:spPr/>
        <p:txBody>
          <a:bodyPr/>
          <a:lstStyle/>
          <a:p>
            <a:endParaRPr lang="en-US"/>
          </a:p>
        </p:txBody>
      </p:sp>
      <p:pic>
        <p:nvPicPr>
          <p:cNvPr id="4" name="Content Placeholder 3" descr="0108.jpg"/>
          <p:cNvPicPr>
            <a:picLocks noGrp="1" noChangeAspect="1"/>
          </p:cNvPicPr>
          <p:nvPr>
            <p:ph idx="1"/>
          </p:nvPr>
        </p:nvPicPr>
        <p:blipFill>
          <a:blip r:embed="rId4" cstate="print"/>
          <a:srcRect/>
          <a:stretch>
            <a:fillRect/>
          </a:stretch>
        </p:blipFill>
        <p:spPr>
          <a:xfrm>
            <a:off x="0" y="3693287"/>
            <a:ext cx="5169408" cy="3164713"/>
          </a:xfrm>
          <a:effectLst>
            <a:softEdge rad="317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en walking in Vrindavana.jpg"/>
          <p:cNvPicPr>
            <a:picLocks noGrp="1" noChangeAspect="1"/>
          </p:cNvPicPr>
          <p:nvPr>
            <p:ph idx="1"/>
          </p:nvPr>
        </p:nvPicPr>
        <p:blipFill>
          <a:blip r:embed="rId3" cstate="print"/>
          <a:srcRect r="37762" b="9514"/>
          <a:stretch>
            <a:fillRect/>
          </a:stretch>
        </p:blipFill>
        <p:spPr>
          <a:xfrm>
            <a:off x="2077304" y="0"/>
            <a:ext cx="7066696" cy="6858000"/>
          </a:xfrm>
          <a:effectLst>
            <a:softEdge rad="12700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K_guru_high.png"/>
          <p:cNvPicPr>
            <a:picLocks noGrp="1" noChangeAspect="1"/>
          </p:cNvPicPr>
          <p:nvPr>
            <p:ph idx="1"/>
          </p:nvPr>
        </p:nvPicPr>
        <p:blipFill>
          <a:blip r:embed="rId3" cstate="print"/>
          <a:stretch>
            <a:fillRect/>
          </a:stretch>
        </p:blipFill>
        <p:spPr>
          <a:xfrm>
            <a:off x="2133600" y="12450"/>
            <a:ext cx="5181600" cy="684555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ayatri_blue_high.png"/>
          <p:cNvPicPr>
            <a:picLocks noGrp="1" noChangeAspect="1"/>
          </p:cNvPicPr>
          <p:nvPr>
            <p:ph idx="1"/>
          </p:nvPr>
        </p:nvPicPr>
        <p:blipFill>
          <a:blip r:embed="rId3" cstate="print"/>
          <a:stretch>
            <a:fillRect/>
          </a:stretch>
        </p:blipFill>
        <p:spPr>
          <a:xfrm>
            <a:off x="2057400" y="0"/>
            <a:ext cx="5289068" cy="698753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ox wooden.jpg"/>
          <p:cNvPicPr>
            <a:picLocks noChangeAspect="1"/>
          </p:cNvPicPr>
          <p:nvPr/>
        </p:nvPicPr>
        <p:blipFill>
          <a:blip r:embed="rId3" cstate="print"/>
          <a:srcRect/>
          <a:stretch>
            <a:fillRect/>
          </a:stretch>
        </p:blipFill>
        <p:spPr>
          <a:xfrm>
            <a:off x="3124200" y="2286000"/>
            <a:ext cx="6019800" cy="4572000"/>
          </a:xfrm>
          <a:prstGeom prst="rect">
            <a:avLst/>
          </a:prstGeom>
        </p:spPr>
      </p:pic>
      <p:sp>
        <p:nvSpPr>
          <p:cNvPr id="2" name="Title 1"/>
          <p:cNvSpPr>
            <a:spLocks noGrp="1"/>
          </p:cNvSpPr>
          <p:nvPr>
            <p:ph type="title"/>
          </p:nvPr>
        </p:nvSpPr>
        <p:spPr/>
        <p:txBody>
          <a:bodyPr/>
          <a:lstStyle/>
          <a:p>
            <a:endParaRPr lang="en-US"/>
          </a:p>
        </p:txBody>
      </p:sp>
      <p:pic>
        <p:nvPicPr>
          <p:cNvPr id="4" name="Content Placeholder 3" descr="salagram.jpg"/>
          <p:cNvPicPr>
            <a:picLocks noGrp="1" noChangeAspect="1"/>
          </p:cNvPicPr>
          <p:nvPr>
            <p:ph idx="1"/>
          </p:nvPr>
        </p:nvPicPr>
        <p:blipFill>
          <a:blip r:embed="rId4" cstate="print"/>
          <a:stretch>
            <a:fillRect/>
          </a:stretch>
        </p:blipFill>
        <p:spPr>
          <a:xfrm>
            <a:off x="0" y="0"/>
            <a:ext cx="5080000" cy="38100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the capital</a:t>
            </a:r>
            <a:endParaRPr lang="en-US" dirty="0"/>
          </a:p>
        </p:txBody>
      </p:sp>
      <p:pic>
        <p:nvPicPr>
          <p:cNvPr id="4" name="Content Placeholder 3" descr="visnu diety.jpg"/>
          <p:cNvPicPr>
            <a:picLocks noGrp="1" noChangeAspect="1"/>
          </p:cNvPicPr>
          <p:nvPr>
            <p:ph idx="1"/>
          </p:nvPr>
        </p:nvPicPr>
        <p:blipFill>
          <a:blip r:embed="rId3" cstate="print"/>
          <a:stretch>
            <a:fillRect/>
          </a:stretch>
        </p:blipFill>
        <p:spPr>
          <a:xfrm>
            <a:off x="5638800" y="0"/>
            <a:ext cx="3505200" cy="6975522"/>
          </a:xfrm>
        </p:spPr>
      </p:pic>
      <p:pic>
        <p:nvPicPr>
          <p:cNvPr id="5" name="Picture 4" descr="dancing devotees.jpg"/>
          <p:cNvPicPr>
            <a:picLocks noChangeAspect="1"/>
          </p:cNvPicPr>
          <p:nvPr/>
        </p:nvPicPr>
        <p:blipFill>
          <a:blip r:embed="rId4" cstate="print"/>
          <a:srcRect r="18919" b="14171"/>
          <a:stretch>
            <a:fillRect/>
          </a:stretch>
        </p:blipFill>
        <p:spPr>
          <a:xfrm>
            <a:off x="0" y="2348058"/>
            <a:ext cx="5562600" cy="393044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7"/>
          <p:cNvSpPr/>
          <p:nvPr/>
        </p:nvSpPr>
        <p:spPr>
          <a:xfrm>
            <a:off x="4267200" y="1676400"/>
            <a:ext cx="4724400" cy="4648200"/>
          </a:xfrm>
          <a:prstGeom prst="cloudCallout">
            <a:avLst>
              <a:gd name="adj1" fmla="val -77061"/>
              <a:gd name="adj2" fmla="val 23542"/>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err="1" smtClean="0"/>
              <a:t>Uttarä</a:t>
            </a:r>
            <a:r>
              <a:rPr lang="en-US" dirty="0" smtClean="0"/>
              <a:t> inquires from </a:t>
            </a:r>
            <a:r>
              <a:rPr lang="en-US" dirty="0" err="1" smtClean="0"/>
              <a:t>Parékñit</a:t>
            </a:r>
            <a:endParaRPr lang="en-US" dirty="0"/>
          </a:p>
        </p:txBody>
      </p:sp>
      <p:pic>
        <p:nvPicPr>
          <p:cNvPr id="6" name="Content Placeholder 5" descr="Indian queen.jpg"/>
          <p:cNvPicPr>
            <a:picLocks noGrp="1" noChangeAspect="1"/>
          </p:cNvPicPr>
          <p:nvPr>
            <p:ph idx="1"/>
          </p:nvPr>
        </p:nvPicPr>
        <p:blipFill>
          <a:blip r:embed="rId3" cstate="print"/>
          <a:srcRect t="2583" r="7895"/>
          <a:stretch>
            <a:fillRect/>
          </a:stretch>
        </p:blipFill>
        <p:spPr>
          <a:xfrm>
            <a:off x="381000" y="3146425"/>
            <a:ext cx="2333625" cy="3711575"/>
          </a:xfrm>
          <a:prstGeom prst="ellipse">
            <a:avLst/>
          </a:prstGeom>
        </p:spPr>
      </p:pic>
      <p:pic>
        <p:nvPicPr>
          <p:cNvPr id="7" name="Picture 6" descr="rasa1.JPG"/>
          <p:cNvPicPr>
            <a:picLocks noChangeAspect="1"/>
          </p:cNvPicPr>
          <p:nvPr/>
        </p:nvPicPr>
        <p:blipFill>
          <a:blip r:embed="rId4" cstate="print"/>
          <a:stretch>
            <a:fillRect/>
          </a:stretch>
        </p:blipFill>
        <p:spPr>
          <a:xfrm>
            <a:off x="5181600" y="1828800"/>
            <a:ext cx="3247067" cy="4267200"/>
          </a:xfrm>
          <a:prstGeom prst="rect">
            <a:avLst/>
          </a:prstGeom>
          <a:effectLst>
            <a:softEdge rad="317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K_king_high.png"/>
          <p:cNvPicPr>
            <a:picLocks noGrp="1" noChangeAspect="1"/>
          </p:cNvPicPr>
          <p:nvPr>
            <p:ph idx="1"/>
          </p:nvPr>
        </p:nvPicPr>
        <p:blipFill>
          <a:blip r:embed="rId3" cstate="print"/>
          <a:stretch>
            <a:fillRect/>
          </a:stretch>
        </p:blipFill>
        <p:spPr>
          <a:xfrm>
            <a:off x="2438400" y="41310"/>
            <a:ext cx="5257800" cy="6946220"/>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Jagannath-puri-temple1.jpg"/>
          <p:cNvPicPr>
            <a:picLocks noGrp="1" noChangeAspect="1"/>
          </p:cNvPicPr>
          <p:nvPr>
            <p:ph idx="1"/>
          </p:nvPr>
        </p:nvPicPr>
        <p:blipFill>
          <a:blip r:embed="rId3" cstate="print"/>
          <a:stretch>
            <a:fillRect/>
          </a:stretch>
        </p:blipFill>
        <p:spPr>
          <a:xfrm>
            <a:off x="0" y="-1"/>
            <a:ext cx="9144000" cy="6858001"/>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K_jagannath_high.png"/>
          <p:cNvPicPr>
            <a:picLocks noGrp="1" noChangeAspect="1"/>
          </p:cNvPicPr>
          <p:nvPr>
            <p:ph idx="1"/>
          </p:nvPr>
        </p:nvPicPr>
        <p:blipFill>
          <a:blip r:embed="rId3" cstate="print"/>
          <a:stretch>
            <a:fillRect/>
          </a:stretch>
        </p:blipFill>
        <p:spPr>
          <a:xfrm>
            <a:off x="1905000" y="0"/>
            <a:ext cx="5191024" cy="685800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again, he meets his guru and then becomes king</a:t>
            </a:r>
            <a:endParaRPr lang="en-US" dirty="0"/>
          </a:p>
        </p:txBody>
      </p:sp>
      <p:pic>
        <p:nvPicPr>
          <p:cNvPr id="4" name="Content Placeholder 3" descr="GK_guru_high.png"/>
          <p:cNvPicPr>
            <a:picLocks noGrp="1" noChangeAspect="1"/>
          </p:cNvPicPr>
          <p:nvPr>
            <p:ph idx="1"/>
          </p:nvPr>
        </p:nvPicPr>
        <p:blipFill>
          <a:blip r:embed="rId3" cstate="print"/>
          <a:stretch>
            <a:fillRect/>
          </a:stretch>
        </p:blipFill>
        <p:spPr>
          <a:xfrm>
            <a:off x="5762625" y="2390775"/>
            <a:ext cx="3381375" cy="4467225"/>
          </a:xfrm>
        </p:spPr>
      </p:pic>
      <p:pic>
        <p:nvPicPr>
          <p:cNvPr id="5" name="Picture 4" descr="kings-crown-290x274.jpg"/>
          <p:cNvPicPr>
            <a:picLocks noChangeAspect="1"/>
          </p:cNvPicPr>
          <p:nvPr/>
        </p:nvPicPr>
        <p:blipFill>
          <a:blip r:embed="rId4" cstate="print"/>
          <a:stretch>
            <a:fillRect/>
          </a:stretch>
        </p:blipFill>
        <p:spPr>
          <a:xfrm>
            <a:off x="533400" y="1981200"/>
            <a:ext cx="4953000" cy="4679731"/>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027906"/>
          </a:xfrm>
        </p:spPr>
        <p:txBody>
          <a:bodyPr/>
          <a:lstStyle/>
          <a:p>
            <a:r>
              <a:rPr lang="en-US" dirty="0" smtClean="0"/>
              <a:t>“Just go to </a:t>
            </a:r>
            <a:r>
              <a:rPr lang="en-US" dirty="0" err="1" smtClean="0"/>
              <a:t>Mathurä</a:t>
            </a:r>
            <a:r>
              <a:rPr lang="en-US" dirty="0" smtClean="0"/>
              <a:t>”</a:t>
            </a:r>
            <a:endParaRPr lang="en-US" dirty="0"/>
          </a:p>
        </p:txBody>
      </p:sp>
      <p:pic>
        <p:nvPicPr>
          <p:cNvPr id="4" name="Content Placeholder 3" descr="jagannatha2.jpg"/>
          <p:cNvPicPr>
            <a:picLocks noGrp="1" noChangeAspect="1"/>
          </p:cNvPicPr>
          <p:nvPr>
            <p:ph idx="1"/>
          </p:nvPr>
        </p:nvPicPr>
        <p:blipFill>
          <a:blip r:embed="rId3" cstate="print"/>
          <a:stretch>
            <a:fillRect/>
          </a:stretch>
        </p:blipFill>
        <p:spPr>
          <a:xfrm>
            <a:off x="2035175" y="1349374"/>
            <a:ext cx="5356225" cy="5356225"/>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icture 130.jpg"/>
          <p:cNvPicPr>
            <a:picLocks noGrp="1" noChangeAspect="1"/>
          </p:cNvPicPr>
          <p:nvPr>
            <p:ph idx="1"/>
          </p:nvPr>
        </p:nvPicPr>
        <p:blipFill>
          <a:blip r:embed="rId3" cstate="print"/>
          <a:stretch>
            <a:fillRect/>
          </a:stretch>
        </p:blipFill>
        <p:spPr>
          <a:xfrm>
            <a:off x="0" y="0"/>
            <a:ext cx="9224433" cy="685800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heaven2.jpg"/>
          <p:cNvPicPr>
            <a:picLocks noChangeAspect="1"/>
          </p:cNvPicPr>
          <p:nvPr/>
        </p:nvPicPr>
        <p:blipFill>
          <a:blip r:embed="rId3" cstate="print"/>
          <a:stretch>
            <a:fillRect/>
          </a:stretch>
        </p:blipFill>
        <p:spPr>
          <a:xfrm>
            <a:off x="0" y="0"/>
            <a:ext cx="9144000" cy="6888480"/>
          </a:xfrm>
          <a:prstGeom prst="rect">
            <a:avLst/>
          </a:prstGeom>
        </p:spPr>
      </p:pic>
      <p:pic>
        <p:nvPicPr>
          <p:cNvPr id="4" name="Content Placeholder 3" descr="praying-in-the-ganges.jpg"/>
          <p:cNvPicPr>
            <a:picLocks noGrp="1" noChangeAspect="1"/>
          </p:cNvPicPr>
          <p:nvPr>
            <p:ph idx="1"/>
          </p:nvPr>
        </p:nvPicPr>
        <p:blipFill>
          <a:blip r:embed="rId4" cstate="print"/>
          <a:srcRect l="24555" r="4270"/>
          <a:stretch>
            <a:fillRect/>
          </a:stretch>
        </p:blipFill>
        <p:spPr>
          <a:xfrm>
            <a:off x="5334000" y="2843212"/>
            <a:ext cx="3810000" cy="4014788"/>
          </a:xfrm>
          <a:effectLst>
            <a:softEdge rad="1270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3581400" cy="6438106"/>
          </a:xfrm>
        </p:spPr>
        <p:txBody>
          <a:bodyPr>
            <a:normAutofit/>
          </a:bodyPr>
          <a:lstStyle/>
          <a:p>
            <a:r>
              <a:rPr lang="en-US" sz="3200" dirty="0" smtClean="0"/>
              <a:t>Offering the special gifts of heaven like </a:t>
            </a:r>
            <a:r>
              <a:rPr lang="en-US" sz="3200" dirty="0" err="1" smtClean="0"/>
              <a:t>amåta</a:t>
            </a:r>
            <a:r>
              <a:rPr lang="en-US" sz="3200" dirty="0" smtClean="0"/>
              <a:t> and the </a:t>
            </a:r>
            <a:r>
              <a:rPr lang="en-US" sz="3200" dirty="0" err="1" smtClean="0"/>
              <a:t>pärijäta</a:t>
            </a:r>
            <a:r>
              <a:rPr lang="en-US" sz="3200" dirty="0" smtClean="0"/>
              <a:t> flower, </a:t>
            </a:r>
            <a:r>
              <a:rPr lang="en-US" sz="3200" dirty="0" err="1" smtClean="0"/>
              <a:t>Indra</a:t>
            </a:r>
            <a:r>
              <a:rPr lang="en-US" sz="3200" dirty="0" smtClean="0"/>
              <a:t> worshiped Lord </a:t>
            </a:r>
            <a:r>
              <a:rPr lang="en-US" sz="3200" dirty="0" err="1" smtClean="0"/>
              <a:t>Vämana</a:t>
            </a:r>
            <a:endParaRPr lang="en-US" sz="3200" dirty="0"/>
          </a:p>
        </p:txBody>
      </p:sp>
      <p:pic>
        <p:nvPicPr>
          <p:cNvPr id="4" name="Content Placeholder 3" descr="vamana_high.png"/>
          <p:cNvPicPr>
            <a:picLocks noGrp="1" noChangeAspect="1"/>
          </p:cNvPicPr>
          <p:nvPr>
            <p:ph idx="1"/>
          </p:nvPr>
        </p:nvPicPr>
        <p:blipFill>
          <a:blip r:embed="rId3" cstate="print"/>
          <a:stretch>
            <a:fillRect/>
          </a:stretch>
        </p:blipFill>
        <p:spPr>
          <a:xfrm>
            <a:off x="4038600" y="0"/>
            <a:ext cx="5257800" cy="694622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7494"/>
            <a:ext cx="3429000" cy="5599906"/>
          </a:xfrm>
        </p:spPr>
        <p:txBody>
          <a:bodyPr>
            <a:normAutofit/>
          </a:bodyPr>
          <a:lstStyle/>
          <a:p>
            <a:r>
              <a:rPr lang="en-US" sz="3600" dirty="0" err="1" smtClean="0"/>
              <a:t>Gopa</a:t>
            </a:r>
            <a:r>
              <a:rPr lang="en-US" sz="3600" dirty="0" smtClean="0"/>
              <a:t>-</a:t>
            </a:r>
            <a:r>
              <a:rPr lang="en-US" sz="3600" dirty="0" err="1" smtClean="0"/>
              <a:t>kumära</a:t>
            </a:r>
            <a:r>
              <a:rPr lang="en-US" sz="3600" dirty="0" smtClean="0"/>
              <a:t> becomes </a:t>
            </a:r>
            <a:r>
              <a:rPr lang="en-US" sz="3600" dirty="0" err="1" smtClean="0"/>
              <a:t>Indra</a:t>
            </a:r>
            <a:endParaRPr lang="en-US" sz="3600" dirty="0"/>
          </a:p>
        </p:txBody>
      </p:sp>
      <p:pic>
        <p:nvPicPr>
          <p:cNvPr id="4" name="Content Placeholder 3" descr="indra_asura_high.png"/>
          <p:cNvPicPr>
            <a:picLocks noGrp="1" noChangeAspect="1"/>
          </p:cNvPicPr>
          <p:nvPr>
            <p:ph idx="1"/>
          </p:nvPr>
        </p:nvPicPr>
        <p:blipFill>
          <a:blip r:embed="rId3" cstate="print"/>
          <a:stretch>
            <a:fillRect/>
          </a:stretch>
        </p:blipFill>
        <p:spPr>
          <a:xfrm>
            <a:off x="3782045" y="-24483"/>
            <a:ext cx="5209555" cy="6882483"/>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tropical waterfall.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title"/>
          </p:nvPr>
        </p:nvSpPr>
        <p:spPr>
          <a:xfrm>
            <a:off x="0" y="533400"/>
            <a:ext cx="5334000" cy="762000"/>
          </a:xfrm>
          <a:noFill/>
        </p:spPr>
        <p:txBody>
          <a:bodyPr>
            <a:normAutofit fontScale="90000"/>
          </a:bodyPr>
          <a:lstStyle/>
          <a:p>
            <a:r>
              <a:rPr lang="en-US" dirty="0" err="1" smtClean="0">
                <a:ln w="6350">
                  <a:solidFill>
                    <a:schemeClr val="bg1"/>
                  </a:solidFill>
                </a:ln>
                <a:solidFill>
                  <a:schemeClr val="tx1"/>
                </a:solidFill>
                <a:effectLst>
                  <a:outerShdw blurRad="50800" dist="38100" algn="l" rotWithShape="0">
                    <a:prstClr val="black">
                      <a:alpha val="40000"/>
                    </a:prstClr>
                  </a:outerShdw>
                </a:effectLst>
              </a:rPr>
              <a:t>Bhågu</a:t>
            </a:r>
            <a:r>
              <a:rPr lang="en-US" dirty="0" smtClean="0">
                <a:ln w="6350">
                  <a:solidFill>
                    <a:schemeClr val="bg1"/>
                  </a:solidFill>
                </a:ln>
                <a:solidFill>
                  <a:schemeClr val="tx1"/>
                </a:solidFill>
                <a:effectLst>
                  <a:outerShdw blurRad="50800" dist="38100" algn="l" rotWithShape="0">
                    <a:prstClr val="black">
                      <a:alpha val="40000"/>
                    </a:prstClr>
                  </a:outerShdw>
                </a:effectLst>
              </a:rPr>
              <a:t> from </a:t>
            </a:r>
            <a:r>
              <a:rPr lang="en-US" dirty="0" err="1" smtClean="0">
                <a:ln w="6350">
                  <a:solidFill>
                    <a:schemeClr val="bg1"/>
                  </a:solidFill>
                </a:ln>
                <a:solidFill>
                  <a:schemeClr val="tx1"/>
                </a:solidFill>
                <a:effectLst>
                  <a:outerShdw blurRad="50800" dist="38100" algn="l" rotWithShape="0">
                    <a:prstClr val="black">
                      <a:alpha val="40000"/>
                    </a:prstClr>
                  </a:outerShdw>
                </a:effectLst>
              </a:rPr>
              <a:t>Maharloka</a:t>
            </a:r>
            <a:endParaRPr lang="en-US" dirty="0">
              <a:ln w="6350">
                <a:solidFill>
                  <a:schemeClr val="bg1"/>
                </a:solidFill>
              </a:ln>
              <a:solidFill>
                <a:schemeClr val="tx1"/>
              </a:solidFill>
              <a:effectLst>
                <a:outerShdw blurRad="50800" dist="38100" algn="l" rotWithShape="0">
                  <a:prstClr val="black">
                    <a:alpha val="40000"/>
                  </a:prstClr>
                </a:outerShdw>
              </a:effectLst>
            </a:endParaRPr>
          </a:p>
        </p:txBody>
      </p:sp>
      <p:pic>
        <p:nvPicPr>
          <p:cNvPr id="4" name="Content Placeholder 3" descr="bhrigu muni.jpg"/>
          <p:cNvPicPr>
            <a:picLocks noGrp="1" noChangeAspect="1"/>
          </p:cNvPicPr>
          <p:nvPr>
            <p:ph idx="1"/>
          </p:nvPr>
        </p:nvPicPr>
        <p:blipFill>
          <a:blip r:embed="rId4" cstate="print"/>
          <a:stretch>
            <a:fillRect/>
          </a:stretch>
        </p:blipFill>
        <p:spPr>
          <a:xfrm>
            <a:off x="5153024" y="1431673"/>
            <a:ext cx="3990976" cy="5426327"/>
          </a:xfrm>
          <a:effectLst>
            <a:softEdge rad="6350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ARIKSIT_PROTECTED_FROM_BRAHMAASITHIRAM.gif"/>
          <p:cNvPicPr>
            <a:picLocks noGrp="1" noChangeAspect="1"/>
          </p:cNvPicPr>
          <p:nvPr>
            <p:ph idx="1"/>
          </p:nvPr>
        </p:nvPicPr>
        <p:blipFill>
          <a:blip r:embed="rId3" cstate="print"/>
          <a:stretch>
            <a:fillRect/>
          </a:stretch>
        </p:blipFill>
        <p:spPr>
          <a:xfrm>
            <a:off x="2514600" y="292310"/>
            <a:ext cx="5181600" cy="6429259"/>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58968"/>
            <a:ext cx="8229600" cy="1399032"/>
          </a:xfrm>
        </p:spPr>
        <p:txBody>
          <a:bodyPr/>
          <a:lstStyle/>
          <a:p>
            <a:r>
              <a:rPr lang="en-US" dirty="0" err="1" smtClean="0"/>
              <a:t>Maharloka</a:t>
            </a:r>
            <a:endParaRPr lang="en-US" dirty="0"/>
          </a:p>
        </p:txBody>
      </p:sp>
      <p:pic>
        <p:nvPicPr>
          <p:cNvPr id="8" name="Content Placeholder 7" descr="sacrificenagas6.jpg"/>
          <p:cNvPicPr>
            <a:picLocks noGrp="1" noChangeAspect="1"/>
          </p:cNvPicPr>
          <p:nvPr>
            <p:ph idx="1"/>
          </p:nvPr>
        </p:nvPicPr>
        <p:blipFill>
          <a:blip r:embed="rId3" cstate="print"/>
          <a:stretch>
            <a:fillRect/>
          </a:stretch>
        </p:blipFill>
        <p:spPr>
          <a:xfrm>
            <a:off x="3886200" y="-12396"/>
            <a:ext cx="4924097" cy="6832479"/>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un on mountain top.jpg"/>
          <p:cNvPicPr>
            <a:picLocks noGrp="1" noChangeAspect="1"/>
          </p:cNvPicPr>
          <p:nvPr>
            <p:ph idx="1"/>
          </p:nvPr>
        </p:nvPicPr>
        <p:blipFill>
          <a:blip r:embed="rId3" cstate="print"/>
          <a:stretch>
            <a:fillRect/>
          </a:stretch>
        </p:blipFill>
        <p:spPr>
          <a:xfrm>
            <a:off x="0" y="0"/>
            <a:ext cx="9144000" cy="6837733"/>
          </a:xfrm>
        </p:spPr>
      </p:pic>
      <p:sp>
        <p:nvSpPr>
          <p:cNvPr id="2" name="Title 1"/>
          <p:cNvSpPr>
            <a:spLocks noGrp="1"/>
          </p:cNvSpPr>
          <p:nvPr>
            <p:ph type="title"/>
          </p:nvPr>
        </p:nvSpPr>
        <p:spPr>
          <a:xfrm>
            <a:off x="0" y="0"/>
            <a:ext cx="4419600" cy="1399032"/>
          </a:xfrm>
        </p:spPr>
        <p:txBody>
          <a:bodyPr/>
          <a:lstStyle/>
          <a:p>
            <a:r>
              <a:rPr lang="en-US" dirty="0" err="1" smtClean="0"/>
              <a:t>Tapoloka</a:t>
            </a:r>
            <a:endParaRPr lang="en-US" dirty="0"/>
          </a:p>
        </p:txBody>
      </p:sp>
      <p:pic>
        <p:nvPicPr>
          <p:cNvPr id="5" name="Picture 4" descr="4 kumaras.jpg"/>
          <p:cNvPicPr>
            <a:picLocks noChangeAspect="1"/>
          </p:cNvPicPr>
          <p:nvPr/>
        </p:nvPicPr>
        <p:blipFill>
          <a:blip r:embed="rId4" cstate="print"/>
          <a:stretch>
            <a:fillRect/>
          </a:stretch>
        </p:blipFill>
        <p:spPr>
          <a:xfrm>
            <a:off x="2209800" y="3371850"/>
            <a:ext cx="4648200" cy="3486150"/>
          </a:xfrm>
          <a:prstGeom prst="rect">
            <a:avLst/>
          </a:prstGeom>
          <a:effectLst>
            <a:softEdge rad="63500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3352800" cy="5676106"/>
          </a:xfrm>
        </p:spPr>
        <p:txBody>
          <a:bodyPr/>
          <a:lstStyle/>
          <a:p>
            <a:r>
              <a:rPr lang="en-US" dirty="0" smtClean="0"/>
              <a:t>Lord in the lotus of the heart</a:t>
            </a:r>
            <a:endParaRPr lang="en-US" dirty="0"/>
          </a:p>
        </p:txBody>
      </p:sp>
      <p:pic>
        <p:nvPicPr>
          <p:cNvPr id="4" name="Content Placeholder 3" descr="visnu_lotus_high.png"/>
          <p:cNvPicPr>
            <a:picLocks noGrp="1" noChangeAspect="1"/>
          </p:cNvPicPr>
          <p:nvPr>
            <p:ph idx="1"/>
          </p:nvPr>
        </p:nvPicPr>
        <p:blipFill>
          <a:blip r:embed="rId3" cstate="print"/>
          <a:stretch>
            <a:fillRect/>
          </a:stretch>
        </p:blipFill>
        <p:spPr>
          <a:xfrm>
            <a:off x="3810000" y="0"/>
            <a:ext cx="5334000" cy="7046890"/>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rmila\Pictures\Spiritual pictures\Brahma swan.jpg"/>
          <p:cNvPicPr>
            <a:picLocks noGrp="1" noChangeAspect="1" noChangeArrowheads="1"/>
          </p:cNvPicPr>
          <p:nvPr>
            <p:ph idx="1"/>
          </p:nvPr>
        </p:nvPicPr>
        <p:blipFill>
          <a:blip r:embed="rId3" cstate="print"/>
          <a:srcRect/>
          <a:stretch>
            <a:fillRect/>
          </a:stretch>
        </p:blipFill>
        <p:spPr bwMode="auto">
          <a:xfrm>
            <a:off x="304800" y="0"/>
            <a:ext cx="5799867" cy="6797128"/>
          </a:xfrm>
          <a:prstGeom prst="rect">
            <a:avLst/>
          </a:prstGeom>
          <a:noFill/>
        </p:spPr>
      </p:pic>
      <p:sp>
        <p:nvSpPr>
          <p:cNvPr id="4" name="Title 3"/>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universe vishnu.jpg"/>
          <p:cNvPicPr>
            <a:picLocks noGrp="1" noChangeAspect="1"/>
          </p:cNvPicPr>
          <p:nvPr>
            <p:ph idx="1"/>
          </p:nvPr>
        </p:nvPicPr>
        <p:blipFill>
          <a:blip r:embed="rId3" cstate="print"/>
          <a:stretch>
            <a:fillRect/>
          </a:stretch>
        </p:blipFill>
        <p:spPr>
          <a:xfrm>
            <a:off x="-6530" y="0"/>
            <a:ext cx="9150530" cy="6824663"/>
          </a:xfrm>
        </p:spPr>
      </p:pic>
      <p:sp>
        <p:nvSpPr>
          <p:cNvPr id="5" name="Title 1"/>
          <p:cNvSpPr txBox="1">
            <a:spLocks/>
          </p:cNvSpPr>
          <p:nvPr/>
        </p:nvSpPr>
        <p:spPr>
          <a:xfrm>
            <a:off x="0" y="0"/>
            <a:ext cx="2743200" cy="1399032"/>
          </a:xfrm>
          <a:prstGeom prst="rect">
            <a:avLst/>
          </a:prstGeom>
        </p:spPr>
        <p:txBody>
          <a:bodyPr vert="horz" anchor="ctr">
            <a:normAutofit/>
          </a:bodyPr>
          <a:lstStyle/>
          <a:p>
            <a:pPr marL="484632"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err="1" smtClean="0">
                <a:ln w="6350">
                  <a:solidFill>
                    <a:schemeClr val="accent1">
                      <a:shade val="43000"/>
                    </a:schemeClr>
                  </a:solidFill>
                </a:ln>
                <a:solidFill>
                  <a:schemeClr val="accent6">
                    <a:lumMod val="40000"/>
                    <a:lumOff val="60000"/>
                  </a:schemeClr>
                </a:solidFill>
                <a:effectLst>
                  <a:outerShdw blurRad="26000" dist="26000" dir="14500000" algn="tl" rotWithShape="0">
                    <a:srgbClr val="000000">
                      <a:alpha val="40000"/>
                    </a:srgbClr>
                  </a:outerShdw>
                </a:effectLst>
                <a:uLnTx/>
                <a:uFillTx/>
                <a:latin typeface="+mj-lt"/>
                <a:ea typeface="+mj-ea"/>
                <a:cs typeface="+mj-cs"/>
              </a:rPr>
              <a:t>Satyaloka</a:t>
            </a:r>
            <a:endParaRPr kumimoji="0" lang="en-US" sz="4000" b="0" i="0" u="none" strike="noStrike" kern="1200" cap="none" spc="0" normalizeH="0" baseline="0" noProof="0" dirty="0">
              <a:ln w="6350">
                <a:solidFill>
                  <a:schemeClr val="accent1">
                    <a:shade val="43000"/>
                  </a:schemeClr>
                </a:solidFill>
              </a:ln>
              <a:solidFill>
                <a:schemeClr val="accent6">
                  <a:lumMod val="40000"/>
                  <a:lumOff val="60000"/>
                </a:schemeClr>
              </a:solidFill>
              <a:effectLst>
                <a:outerShdw blurRad="26000" dist="26000" dir="14500000" algn="tl" rotWithShape="0">
                  <a:srgbClr val="000000">
                    <a:alpha val="40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arada_pracetas_high.png"/>
          <p:cNvPicPr>
            <a:picLocks noGrp="1" noChangeAspect="1"/>
          </p:cNvPicPr>
          <p:nvPr>
            <p:ph idx="1"/>
          </p:nvPr>
        </p:nvPicPr>
        <p:blipFill>
          <a:blip r:embed="rId3" cstate="print"/>
          <a:stretch>
            <a:fillRect/>
          </a:stretch>
        </p:blipFill>
        <p:spPr>
          <a:xfrm>
            <a:off x="2209800" y="41311"/>
            <a:ext cx="5181600" cy="6845550"/>
          </a:xfrm>
        </p:spPr>
      </p:pic>
      <p:pic>
        <p:nvPicPr>
          <p:cNvPr id="5" name="Picture 4" descr="brahma1.jpg"/>
          <p:cNvPicPr>
            <a:picLocks noChangeAspect="1"/>
          </p:cNvPicPr>
          <p:nvPr/>
        </p:nvPicPr>
        <p:blipFill>
          <a:blip r:embed="rId4" cstate="print"/>
          <a:srcRect l="6714" t="5882" r="5654" b="5882"/>
          <a:stretch>
            <a:fillRect/>
          </a:stretch>
        </p:blipFill>
        <p:spPr>
          <a:xfrm flipH="1">
            <a:off x="3048000" y="838200"/>
            <a:ext cx="2362200" cy="2286000"/>
          </a:xfrm>
          <a:prstGeom prst="rect">
            <a:avLst/>
          </a:prstGeom>
          <a:effectLst>
            <a:softEdge rad="31750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Remembering </a:t>
            </a:r>
            <a:r>
              <a:rPr lang="en-ZA" dirty="0" err="1" smtClean="0"/>
              <a:t>Vraja</a:t>
            </a:r>
            <a:endParaRPr lang="en-ZA" dirty="0"/>
          </a:p>
        </p:txBody>
      </p:sp>
      <p:pic>
        <p:nvPicPr>
          <p:cNvPr id="4" name="Content Placeholder 3" descr="Machine generated alternative text: I&#10;n Í*bfl"/>
          <p:cNvPicPr>
            <a:picLocks noGrp="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3000" y="1371600"/>
            <a:ext cx="7653337" cy="5251450"/>
          </a:xfrm>
          <a:prstGeom prst="rect">
            <a:avLst/>
          </a:prstGeom>
          <a:noFill/>
          <a:ln>
            <a:noFill/>
          </a:ln>
        </p:spPr>
      </p:pic>
      <p:pic>
        <p:nvPicPr>
          <p:cNvPr id="5" name="Content Placeholder 3" descr="GK_guru_high.png"/>
          <p:cNvPicPr>
            <a:picLocks noChangeAspect="1"/>
          </p:cNvPicPr>
          <p:nvPr/>
        </p:nvPicPr>
        <p:blipFill>
          <a:blip r:embed="rId4" cstate="print"/>
          <a:srcRect l="14706" t="45456" r="52942" b="14471"/>
          <a:stretch>
            <a:fillRect/>
          </a:stretch>
        </p:blipFill>
        <p:spPr>
          <a:xfrm>
            <a:off x="304800" y="3733800"/>
            <a:ext cx="1752600" cy="2867891"/>
          </a:xfrm>
          <a:prstGeom prst="rect">
            <a:avLst/>
          </a:prstGeom>
        </p:spPr>
      </p:pic>
    </p:spTree>
    <p:extLst>
      <p:ext uri="{BB962C8B-B14F-4D97-AF65-F5344CB8AC3E}">
        <p14:creationId xmlns:p14="http://schemas.microsoft.com/office/powerpoint/2010/main" xmlns="" val="1328986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chine generated alternative text: "/>
          <p:cNvPicPr>
            <a:picLocks noGrp="1"/>
          </p:cNvPicPr>
          <p:nvPr>
            <p:ph idx="1"/>
          </p:nvPr>
        </p:nvPicPr>
        <p:blipFill>
          <a:blip r:embed="rId3" cstate="print"/>
          <a:stretch>
            <a:fillRect/>
          </a:stretch>
        </p:blipFill>
        <p:spPr bwMode="auto">
          <a:xfrm>
            <a:off x="1231900" y="0"/>
            <a:ext cx="7912100" cy="6857999"/>
          </a:xfrm>
          <a:prstGeom prst="rect">
            <a:avLst/>
          </a:prstGeom>
          <a:ln>
            <a:noFill/>
          </a:ln>
          <a:effectLst>
            <a:softEdge rad="112500"/>
          </a:effectLst>
        </p:spPr>
      </p:pic>
      <p:pic>
        <p:nvPicPr>
          <p:cNvPr id="3" name="Picture 2" descr="sarasvati01.jpg"/>
          <p:cNvPicPr>
            <a:picLocks noChangeAspect="1"/>
          </p:cNvPicPr>
          <p:nvPr/>
        </p:nvPicPr>
        <p:blipFill>
          <a:blip r:embed="rId4" cstate="print"/>
          <a:stretch>
            <a:fillRect/>
          </a:stretch>
        </p:blipFill>
        <p:spPr>
          <a:xfrm>
            <a:off x="6019800" y="228600"/>
            <a:ext cx="2898904" cy="2578100"/>
          </a:xfrm>
          <a:prstGeom prst="ellipse">
            <a:avLst/>
          </a:prstGeom>
          <a:effectLst>
            <a:glow rad="228600">
              <a:schemeClr val="accent4">
                <a:satMod val="175000"/>
                <a:alpha val="40000"/>
              </a:schemeClr>
            </a:glow>
            <a:softEdge rad="127000"/>
          </a:effectLst>
        </p:spPr>
      </p:pic>
      <p:pic>
        <p:nvPicPr>
          <p:cNvPr id="5" name="Picture 4" descr="sarasvati01.jpg"/>
          <p:cNvPicPr>
            <a:picLocks noChangeAspect="1"/>
          </p:cNvPicPr>
          <p:nvPr/>
        </p:nvPicPr>
        <p:blipFill>
          <a:blip r:embed="rId4" cstate="print"/>
          <a:stretch>
            <a:fillRect/>
          </a:stretch>
        </p:blipFill>
        <p:spPr>
          <a:xfrm flipH="1">
            <a:off x="0" y="2514600"/>
            <a:ext cx="2898904" cy="2578100"/>
          </a:xfrm>
          <a:prstGeom prst="ellipse">
            <a:avLst/>
          </a:prstGeom>
          <a:effectLst>
            <a:glow rad="228600">
              <a:schemeClr val="accent4">
                <a:satMod val="175000"/>
                <a:alpha val="40000"/>
              </a:schemeClr>
            </a:glow>
            <a:softEdge rad="127000"/>
          </a:effectLst>
        </p:spPr>
      </p:pic>
    </p:spTree>
    <p:extLst>
      <p:ext uri="{BB962C8B-B14F-4D97-AF65-F5344CB8AC3E}">
        <p14:creationId xmlns:p14="http://schemas.microsoft.com/office/powerpoint/2010/main" xmlns="" val="17863212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t="-50000" b="-5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021902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5" name="Picture 4" descr="demonintolight.png"/>
          <p:cNvPicPr>
            <a:picLocks noChangeAspect="1"/>
          </p:cNvPicPr>
          <p:nvPr/>
        </p:nvPicPr>
        <p:blipFill>
          <a:blip r:embed="rId3" cstate="print"/>
          <a:srcRect l="5000"/>
          <a:stretch>
            <a:fillRect/>
          </a:stretch>
        </p:blipFill>
        <p:spPr>
          <a:xfrm>
            <a:off x="0" y="1"/>
            <a:ext cx="9144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The story of a poor </a:t>
            </a:r>
            <a:r>
              <a:rPr lang="en-US" dirty="0" err="1" smtClean="0"/>
              <a:t>brähmaëa</a:t>
            </a:r>
            <a:r>
              <a:rPr lang="en-US" dirty="0" smtClean="0"/>
              <a:t> who hankered after abundant wealth</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xmlns="" val="0"/>
              </a:ext>
            </a:extLst>
          </a:blip>
          <a:stretch>
            <a:fillRect/>
          </a:stretch>
        </p:blipFill>
        <p:spPr>
          <a:xfrm>
            <a:off x="1" y="3964940"/>
            <a:ext cx="2514600" cy="2640330"/>
          </a:xfrm>
          <a:prstGeom prst="rect">
            <a:avLst/>
          </a:prstGeom>
          <a:ln>
            <a:noFill/>
          </a:ln>
          <a:effectLst>
            <a:softEdge rad="112500"/>
          </a:effectLst>
        </p:spPr>
      </p:pic>
    </p:spTree>
    <p:extLst>
      <p:ext uri="{BB962C8B-B14F-4D97-AF65-F5344CB8AC3E}">
        <p14:creationId xmlns:p14="http://schemas.microsoft.com/office/powerpoint/2010/main" xmlns="" val="3027147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t="-30000" b="-3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74927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0006.jpg"/>
          <p:cNvPicPr>
            <a:picLocks noGrp="1" noChangeAspect="1"/>
          </p:cNvPicPr>
          <p:nvPr>
            <p:ph idx="1"/>
          </p:nvPr>
        </p:nvPicPr>
        <p:blipFill>
          <a:blip r:embed="rId3" cstate="print"/>
          <a:stretch>
            <a:fillRect/>
          </a:stretch>
        </p:blipFill>
        <p:spPr>
          <a:xfrm>
            <a:off x="2756500" y="0"/>
            <a:ext cx="6387500" cy="6886682"/>
          </a:xfrm>
        </p:spPr>
      </p:pic>
      <p:pic>
        <p:nvPicPr>
          <p:cNvPr id="7" name="Picture 6" descr="GK_guru_high.png"/>
          <p:cNvPicPr>
            <a:picLocks noChangeAspect="1"/>
          </p:cNvPicPr>
          <p:nvPr/>
        </p:nvPicPr>
        <p:blipFill>
          <a:blip r:embed="rId4" cstate="print"/>
          <a:stretch>
            <a:fillRect/>
          </a:stretch>
        </p:blipFill>
        <p:spPr>
          <a:xfrm>
            <a:off x="0" y="0"/>
            <a:ext cx="3381375" cy="4467225"/>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7494"/>
            <a:ext cx="1981200" cy="6209506"/>
          </a:xfrm>
        </p:spPr>
        <p:txBody>
          <a:bodyPr>
            <a:normAutofit/>
          </a:bodyPr>
          <a:lstStyle/>
          <a:p>
            <a:pPr marL="0"/>
            <a:r>
              <a:rPr lang="en-US" sz="3200" dirty="0" smtClean="0"/>
              <a:t>to the universal coverings</a:t>
            </a:r>
            <a:endParaRPr lang="en-US" sz="3200" dirty="0"/>
          </a:p>
        </p:txBody>
      </p:sp>
      <p:pic>
        <p:nvPicPr>
          <p:cNvPr id="4" name="Content Placeholder 3" descr="crab nebula.jpg"/>
          <p:cNvPicPr>
            <a:picLocks noGrp="1" noChangeAspect="1"/>
          </p:cNvPicPr>
          <p:nvPr>
            <p:ph idx="1"/>
          </p:nvPr>
        </p:nvPicPr>
        <p:blipFill>
          <a:blip r:embed="rId3" cstate="print"/>
          <a:stretch>
            <a:fillRect/>
          </a:stretch>
        </p:blipFill>
        <p:spPr>
          <a:xfrm>
            <a:off x="2209800" y="0"/>
            <a:ext cx="6934200" cy="6934200"/>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0" y="5105400"/>
            <a:ext cx="3048000" cy="1551432"/>
          </a:xfrm>
        </p:spPr>
        <p:txBody>
          <a:bodyPr>
            <a:normAutofit fontScale="90000"/>
          </a:bodyPr>
          <a:lstStyle/>
          <a:p>
            <a:r>
              <a:rPr lang="en-US" dirty="0" err="1" smtClean="0"/>
              <a:t>Bhümi</a:t>
            </a:r>
            <a:r>
              <a:rPr lang="en-US" dirty="0" smtClean="0"/>
              <a:t> worships </a:t>
            </a:r>
            <a:r>
              <a:rPr lang="en-US" dirty="0" err="1" smtClean="0"/>
              <a:t>Varäha</a:t>
            </a:r>
            <a:endParaRPr lang="en-US" dirty="0"/>
          </a:p>
        </p:txBody>
      </p:sp>
      <p:pic>
        <p:nvPicPr>
          <p:cNvPr id="4" name="Content Placeholder 3" descr="bhumi cow.jpg"/>
          <p:cNvPicPr>
            <a:picLocks noGrp="1" noChangeAspect="1"/>
          </p:cNvPicPr>
          <p:nvPr>
            <p:ph idx="1"/>
          </p:nvPr>
        </p:nvPicPr>
        <p:blipFill>
          <a:blip r:embed="rId4" cstate="print"/>
          <a:srcRect t="36128"/>
          <a:stretch>
            <a:fillRect/>
          </a:stretch>
        </p:blipFill>
        <p:spPr>
          <a:xfrm>
            <a:off x="1828800" y="2667000"/>
            <a:ext cx="4409440" cy="3863975"/>
          </a:xfrm>
          <a:effectLst>
            <a:softEdge rad="317500"/>
          </a:effectLst>
        </p:spPr>
      </p:pic>
      <p:pic>
        <p:nvPicPr>
          <p:cNvPr id="5" name="Picture 4" descr="varaha.jpeg"/>
          <p:cNvPicPr>
            <a:picLocks noChangeAspect="1"/>
          </p:cNvPicPr>
          <p:nvPr/>
        </p:nvPicPr>
        <p:blipFill>
          <a:blip r:embed="rId5" cstate="print"/>
          <a:srcRect r="3203"/>
          <a:stretch>
            <a:fillRect/>
          </a:stretch>
        </p:blipFill>
        <p:spPr>
          <a:xfrm>
            <a:off x="5181600" y="990600"/>
            <a:ext cx="2590800" cy="3762375"/>
          </a:xfrm>
          <a:prstGeom prst="rect">
            <a:avLst/>
          </a:prstGeom>
        </p:spPr>
      </p:pic>
      <p:pic>
        <p:nvPicPr>
          <p:cNvPr id="6" name="Content Placeholder 3" descr="bhumi cow.jpg"/>
          <p:cNvPicPr>
            <a:picLocks noChangeAspect="1"/>
          </p:cNvPicPr>
          <p:nvPr/>
        </p:nvPicPr>
        <p:blipFill>
          <a:blip r:embed="rId6" cstate="print"/>
          <a:srcRect/>
          <a:stretch>
            <a:fillRect/>
          </a:stretch>
        </p:blipFill>
        <p:spPr>
          <a:xfrm rot="2476235">
            <a:off x="2463858" y="2520190"/>
            <a:ext cx="1512496" cy="1783335"/>
          </a:xfrm>
          <a:prstGeom prst="rect">
            <a:avLst/>
          </a:prstGeom>
          <a:effectLst>
            <a:softEdge rad="127000"/>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pic>
        <p:nvPicPr>
          <p:cNvPr id="4" name="Content Placeholder 3" descr="matsya_high.png"/>
          <p:cNvPicPr>
            <a:picLocks noGrp="1" noChangeAspect="1"/>
          </p:cNvPicPr>
          <p:nvPr>
            <p:ph idx="1"/>
          </p:nvPr>
        </p:nvPicPr>
        <p:blipFill>
          <a:blip r:embed="rId4" cstate="print"/>
          <a:srcRect t="30518"/>
          <a:stretch>
            <a:fillRect/>
          </a:stretch>
        </p:blipFill>
        <p:spPr>
          <a:xfrm>
            <a:off x="2590800" y="2057400"/>
            <a:ext cx="4876800" cy="4819304"/>
          </a:xfrm>
          <a:prstGeom prst="roundRect">
            <a:avLst/>
          </a:prstGeom>
          <a:effectLst>
            <a:softEdge rad="317500"/>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from water to fire…</a:t>
            </a:r>
            <a:endParaRPr lang="en-US" b="1" dirty="0">
              <a:solidFill>
                <a:schemeClr val="tx1"/>
              </a:solidFill>
            </a:endParaRPr>
          </a:p>
        </p:txBody>
      </p:sp>
      <p:pic>
        <p:nvPicPr>
          <p:cNvPr id="4" name="Content Placeholder 3" descr="bharata_surya_large.jpg"/>
          <p:cNvPicPr>
            <a:picLocks noGrp="1" noChangeAspect="1"/>
          </p:cNvPicPr>
          <p:nvPr>
            <p:ph idx="1"/>
          </p:nvPr>
        </p:nvPicPr>
        <p:blipFill>
          <a:blip r:embed="rId4" cstate="print"/>
          <a:srcRect/>
          <a:stretch>
            <a:fillRect/>
          </a:stretch>
        </p:blipFill>
        <p:spPr>
          <a:xfrm>
            <a:off x="6019800" y="3505200"/>
            <a:ext cx="2612234" cy="3124200"/>
          </a:xfrm>
          <a:effectLst>
            <a:glow rad="228600">
              <a:schemeClr val="accent4">
                <a:satMod val="175000"/>
                <a:alpha val="40000"/>
              </a:schemeClr>
            </a:glow>
            <a:softEdge rad="63500"/>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67494"/>
            <a:ext cx="4343400" cy="1399032"/>
          </a:xfrm>
        </p:spPr>
        <p:txBody>
          <a:bodyPr>
            <a:normAutofit fontScale="90000"/>
          </a:bodyPr>
          <a:lstStyle/>
          <a:p>
            <a:pPr marL="182880"/>
            <a:r>
              <a:rPr lang="en-US" sz="3200" dirty="0" err="1" smtClean="0">
                <a:solidFill>
                  <a:schemeClr val="tx1"/>
                </a:solidFill>
                <a:effectLst/>
              </a:rPr>
              <a:t>Pradyumna</a:t>
            </a:r>
            <a:r>
              <a:rPr lang="en-US" sz="3200" dirty="0" smtClean="0">
                <a:solidFill>
                  <a:schemeClr val="tx1"/>
                </a:solidFill>
                <a:effectLst/>
              </a:rPr>
              <a:t>, </a:t>
            </a:r>
            <a:r>
              <a:rPr lang="en-US" sz="3200" dirty="0" err="1" smtClean="0">
                <a:solidFill>
                  <a:schemeClr val="tx1"/>
                </a:solidFill>
                <a:effectLst/>
              </a:rPr>
              <a:t>Aniruddha</a:t>
            </a:r>
            <a:r>
              <a:rPr lang="en-US" sz="3200" dirty="0" smtClean="0">
                <a:solidFill>
                  <a:schemeClr val="tx1"/>
                </a:solidFill>
                <a:effectLst/>
              </a:rPr>
              <a:t>, </a:t>
            </a:r>
            <a:r>
              <a:rPr lang="en-US" sz="3200" dirty="0" err="1" smtClean="0">
                <a:solidFill>
                  <a:schemeClr val="tx1"/>
                </a:solidFill>
                <a:effectLst/>
              </a:rPr>
              <a:t>Saìkarñaëa</a:t>
            </a:r>
            <a:r>
              <a:rPr lang="en-US" sz="3200" dirty="0" smtClean="0">
                <a:solidFill>
                  <a:schemeClr val="tx1"/>
                </a:solidFill>
                <a:effectLst/>
              </a:rPr>
              <a:t>, and </a:t>
            </a:r>
            <a:r>
              <a:rPr lang="en-US" sz="3200" dirty="0" err="1" smtClean="0">
                <a:solidFill>
                  <a:schemeClr val="tx1"/>
                </a:solidFill>
                <a:effectLst/>
              </a:rPr>
              <a:t>Väsudeva</a:t>
            </a:r>
            <a:r>
              <a:rPr lang="en-US" sz="3200" dirty="0" smtClean="0">
                <a:solidFill>
                  <a:schemeClr val="tx1"/>
                </a:solidFill>
                <a:effectLst/>
              </a:rPr>
              <a:t> </a:t>
            </a:r>
            <a:endParaRPr lang="en-US" sz="3200" dirty="0">
              <a:solidFill>
                <a:schemeClr val="tx1"/>
              </a:solidFill>
              <a:effectLst/>
            </a:endParaRPr>
          </a:p>
        </p:txBody>
      </p:sp>
      <p:pic>
        <p:nvPicPr>
          <p:cNvPr id="4" name="Content Placeholder 3" descr="narayana.jpg"/>
          <p:cNvPicPr>
            <a:picLocks noGrp="1" noChangeAspect="1"/>
          </p:cNvPicPr>
          <p:nvPr>
            <p:ph idx="1"/>
          </p:nvPr>
        </p:nvPicPr>
        <p:blipFill>
          <a:blip r:embed="rId3" cstate="print"/>
          <a:stretch>
            <a:fillRect/>
          </a:stretch>
        </p:blipFill>
        <p:spPr>
          <a:xfrm>
            <a:off x="381000" y="1524000"/>
            <a:ext cx="6079787" cy="4572000"/>
          </a:xfrm>
          <a:effectLst>
            <a:softEdge rad="317500"/>
          </a:effectLst>
        </p:spPr>
      </p:pic>
      <p:pic>
        <p:nvPicPr>
          <p:cNvPr id="5" name="Picture 4" descr="vishnu_narayana_wj94.jpg"/>
          <p:cNvPicPr>
            <a:picLocks noChangeAspect="1"/>
          </p:cNvPicPr>
          <p:nvPr/>
        </p:nvPicPr>
        <p:blipFill>
          <a:blip r:embed="rId4" cstate="print"/>
          <a:stretch>
            <a:fillRect/>
          </a:stretch>
        </p:blipFill>
        <p:spPr>
          <a:xfrm>
            <a:off x="4648200" y="4267200"/>
            <a:ext cx="1847088" cy="2823786"/>
          </a:xfrm>
          <a:prstGeom prst="rect">
            <a:avLst/>
          </a:prstGeom>
          <a:effectLst>
            <a:softEdge rad="317500"/>
          </a:effectLst>
        </p:spPr>
      </p:pic>
      <p:pic>
        <p:nvPicPr>
          <p:cNvPr id="6" name="Picture 5" descr="visnu_lotus_high.png"/>
          <p:cNvPicPr>
            <a:picLocks noChangeAspect="1"/>
          </p:cNvPicPr>
          <p:nvPr/>
        </p:nvPicPr>
        <p:blipFill>
          <a:blip r:embed="rId5" cstate="print"/>
          <a:srcRect l="6761" t="5117" r="5352" b="9595"/>
          <a:stretch>
            <a:fillRect/>
          </a:stretch>
        </p:blipFill>
        <p:spPr>
          <a:xfrm>
            <a:off x="-152400" y="3048000"/>
            <a:ext cx="2971800" cy="3810000"/>
          </a:xfrm>
          <a:prstGeom prst="rect">
            <a:avLst/>
          </a:prstGeom>
          <a:effectLst>
            <a:softEdge rad="317500"/>
          </a:effectLst>
        </p:spPr>
      </p:pic>
      <p:pic>
        <p:nvPicPr>
          <p:cNvPr id="7" name="Picture 6" descr="laksmi-garlanded-vishnu.jpg"/>
          <p:cNvPicPr>
            <a:picLocks noChangeAspect="1"/>
          </p:cNvPicPr>
          <p:nvPr/>
        </p:nvPicPr>
        <p:blipFill>
          <a:blip r:embed="rId6" cstate="print"/>
          <a:srcRect b="35556"/>
          <a:stretch>
            <a:fillRect/>
          </a:stretch>
        </p:blipFill>
        <p:spPr>
          <a:xfrm>
            <a:off x="4187952" y="0"/>
            <a:ext cx="4956048" cy="4419600"/>
          </a:xfrm>
          <a:prstGeom prst="rect">
            <a:avLst/>
          </a:prstGeom>
          <a:effectLst>
            <a:softEdge rad="317500"/>
          </a:effectLst>
        </p:spPr>
      </p:pic>
      <p:sp>
        <p:nvSpPr>
          <p:cNvPr id="8" name="Title 1"/>
          <p:cNvSpPr txBox="1">
            <a:spLocks/>
          </p:cNvSpPr>
          <p:nvPr/>
        </p:nvSpPr>
        <p:spPr>
          <a:xfrm>
            <a:off x="6172200" y="4724400"/>
            <a:ext cx="2971800" cy="1905000"/>
          </a:xfrm>
          <a:prstGeom prst="rect">
            <a:avLst/>
          </a:prstGeom>
        </p:spPr>
        <p:txBody>
          <a:bodyPr vert="horz" anchor="ctr">
            <a:normAutofit fontScale="97500"/>
          </a:bodyPr>
          <a:lstStyle/>
          <a:p>
            <a:pPr marL="182880" lvl="0">
              <a:spcBef>
                <a:spcPct val="0"/>
              </a:spcBef>
            </a:pPr>
            <a:r>
              <a:rPr lang="en-US" sz="3200" dirty="0" smtClean="0">
                <a:ln w="6350">
                  <a:solidFill>
                    <a:schemeClr val="accent1">
                      <a:shade val="43000"/>
                    </a:schemeClr>
                  </a:solidFill>
                </a:ln>
                <a:effectLst>
                  <a:outerShdw blurRad="26000" dist="26000" dir="14500000" algn="tl" rotWithShape="0">
                    <a:srgbClr val="000000">
                      <a:alpha val="40000"/>
                    </a:srgbClr>
                  </a:outerShdw>
                </a:effectLst>
                <a:latin typeface="+mj-lt"/>
                <a:ea typeface="+mj-ea"/>
                <a:cs typeface="+mj-cs"/>
              </a:rPr>
              <a:t>air, ether, ego, and </a:t>
            </a:r>
            <a:r>
              <a:rPr lang="en-US" sz="3200" dirty="0" err="1" smtClean="0">
                <a:ln w="6350">
                  <a:solidFill>
                    <a:schemeClr val="accent1">
                      <a:shade val="43000"/>
                    </a:schemeClr>
                  </a:solidFill>
                </a:ln>
                <a:effectLst>
                  <a:outerShdw blurRad="26000" dist="26000" dir="14500000" algn="tl" rotWithShape="0">
                    <a:srgbClr val="000000">
                      <a:alpha val="40000"/>
                    </a:srgbClr>
                  </a:outerShdw>
                </a:effectLst>
                <a:latin typeface="+mj-lt"/>
                <a:ea typeface="+mj-ea"/>
                <a:cs typeface="+mj-cs"/>
              </a:rPr>
              <a:t>mahat</a:t>
            </a:r>
            <a:endParaRPr kumimoji="0" lang="en-US" sz="3200" b="0" i="0" u="none" strike="noStrike" kern="1200" cap="none" spc="0" normalizeH="0" baseline="0" noProof="0" dirty="0">
              <a:ln w="6350">
                <a:solidFill>
                  <a:schemeClr val="accent1">
                    <a:shade val="43000"/>
                  </a:schemeClr>
                </a:solidFill>
              </a:ln>
              <a:effectLst>
                <a:outerShdw blurRad="26000" dist="26000" dir="14500000" algn="tl" rotWithShape="0">
                  <a:srgbClr val="000000">
                    <a:alpha val="40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ya dancing.jpg"/>
          <p:cNvPicPr>
            <a:picLocks noChangeAspect="1"/>
          </p:cNvPicPr>
          <p:nvPr/>
        </p:nvPicPr>
        <p:blipFill>
          <a:blip r:embed="rId3" cstate="print"/>
          <a:srcRect/>
          <a:stretch>
            <a:fillRect/>
          </a:stretch>
        </p:blipFill>
        <p:spPr>
          <a:xfrm flipH="1">
            <a:off x="6172200" y="2362200"/>
            <a:ext cx="2971800" cy="4495800"/>
          </a:xfrm>
          <a:prstGeom prst="rect">
            <a:avLst/>
          </a:prstGeom>
        </p:spPr>
      </p:pic>
      <p:sp>
        <p:nvSpPr>
          <p:cNvPr id="2" name="Title 1"/>
          <p:cNvSpPr>
            <a:spLocks noGrp="1"/>
          </p:cNvSpPr>
          <p:nvPr>
            <p:ph type="title"/>
          </p:nvPr>
        </p:nvSpPr>
        <p:spPr>
          <a:xfrm>
            <a:off x="152400" y="0"/>
            <a:ext cx="6934200" cy="1399032"/>
          </a:xfrm>
        </p:spPr>
        <p:txBody>
          <a:bodyPr>
            <a:normAutofit/>
          </a:bodyPr>
          <a:lstStyle/>
          <a:p>
            <a:r>
              <a:rPr lang="en-US" sz="3200" dirty="0" smtClean="0">
                <a:solidFill>
                  <a:schemeClr val="tx1"/>
                </a:solidFill>
              </a:rPr>
              <a:t>Goddess </a:t>
            </a:r>
            <a:r>
              <a:rPr lang="en-US" sz="3200" dirty="0" err="1" smtClean="0">
                <a:solidFill>
                  <a:schemeClr val="tx1"/>
                </a:solidFill>
              </a:rPr>
              <a:t>Prakåti</a:t>
            </a:r>
            <a:r>
              <a:rPr lang="en-US" sz="3200" dirty="0" smtClean="0">
                <a:solidFill>
                  <a:schemeClr val="tx1"/>
                </a:solidFill>
              </a:rPr>
              <a:t>  worships </a:t>
            </a:r>
            <a:r>
              <a:rPr lang="en-US" sz="3200" dirty="0" err="1" smtClean="0">
                <a:solidFill>
                  <a:schemeClr val="tx1"/>
                </a:solidFill>
              </a:rPr>
              <a:t>Çré</a:t>
            </a:r>
            <a:r>
              <a:rPr lang="en-US" sz="3200" dirty="0" smtClean="0">
                <a:solidFill>
                  <a:schemeClr val="tx1"/>
                </a:solidFill>
              </a:rPr>
              <a:t> </a:t>
            </a:r>
            <a:r>
              <a:rPr lang="en-US" sz="3200" dirty="0" err="1" smtClean="0">
                <a:solidFill>
                  <a:schemeClr val="tx1"/>
                </a:solidFill>
              </a:rPr>
              <a:t>Mohiné-mürti</a:t>
            </a:r>
            <a:endParaRPr lang="en-US" sz="3200" dirty="0">
              <a:solidFill>
                <a:schemeClr val="tx1"/>
              </a:solidFill>
            </a:endParaRPr>
          </a:p>
        </p:txBody>
      </p:sp>
      <p:pic>
        <p:nvPicPr>
          <p:cNvPr id="4" name="Content Placeholder 3" descr="mohini1.jpg"/>
          <p:cNvPicPr>
            <a:picLocks noGrp="1" noChangeAspect="1"/>
          </p:cNvPicPr>
          <p:nvPr>
            <p:ph idx="1"/>
          </p:nvPr>
        </p:nvPicPr>
        <p:blipFill>
          <a:blip r:embed="rId4" cstate="print"/>
          <a:srcRect/>
          <a:stretch>
            <a:fillRect/>
          </a:stretch>
        </p:blipFill>
        <p:spPr>
          <a:xfrm>
            <a:off x="0" y="685800"/>
            <a:ext cx="7563902" cy="6400800"/>
          </a:xfrm>
          <a:effectLst>
            <a:softEdge rad="635000"/>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t="-25000" b="-25000"/>
          </a:stretch>
        </a:blipFill>
        <a:effectLst/>
      </p:bgPr>
    </p:bg>
    <p:spTree>
      <p:nvGrpSpPr>
        <p:cNvPr id="1" name=""/>
        <p:cNvGrpSpPr/>
        <p:nvPr/>
      </p:nvGrpSpPr>
      <p:grpSpPr>
        <a:xfrm>
          <a:off x="0" y="0"/>
          <a:ext cx="0" cy="0"/>
          <a:chOff x="0" y="0"/>
          <a:chExt cx="0" cy="0"/>
        </a:xfrm>
      </p:grpSpPr>
      <p:pic>
        <p:nvPicPr>
          <p:cNvPr id="4" name="Content Placeholder 3" descr="Narasimahseffulgence.jpg"/>
          <p:cNvPicPr>
            <a:picLocks noGrp="1" noChangeAspect="1"/>
          </p:cNvPicPr>
          <p:nvPr>
            <p:ph idx="1"/>
          </p:nvPr>
        </p:nvPicPr>
        <p:blipFill>
          <a:blip r:embed="rId4" cstate="print"/>
          <a:srcRect t="11255" b="14033"/>
          <a:stretch>
            <a:fillRect/>
          </a:stretch>
        </p:blipFill>
        <p:spPr>
          <a:xfrm>
            <a:off x="1676400" y="26275"/>
            <a:ext cx="6096000" cy="6831725"/>
          </a:xfrm>
          <a:effectLst>
            <a:softEdge rad="6350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ayatri.jpg"/>
          <p:cNvPicPr>
            <a:picLocks noGrp="1" noChangeAspect="1"/>
          </p:cNvPicPr>
          <p:nvPr>
            <p:ph idx="1"/>
          </p:nvPr>
        </p:nvPicPr>
        <p:blipFill>
          <a:blip r:embed="rId3" cstate="print"/>
          <a:stretch>
            <a:fillRect/>
          </a:stretch>
        </p:blipFill>
        <p:spPr>
          <a:xfrm>
            <a:off x="1768095" y="65944"/>
            <a:ext cx="6156706" cy="6792056"/>
          </a:xfrm>
        </p:spPr>
      </p:pic>
      <p:sp>
        <p:nvSpPr>
          <p:cNvPr id="5" name="Title 4"/>
          <p:cNvSpPr>
            <a:spLocks noGrp="1"/>
          </p:cNvSpPr>
          <p:nvPr>
            <p:ph type="title"/>
          </p:nvPr>
        </p:nvSpPr>
        <p:spPr>
          <a:xfrm>
            <a:off x="3581400" y="4419600"/>
            <a:ext cx="2590800" cy="1676400"/>
          </a:xfrm>
          <a:solidFill>
            <a:srgbClr val="FFCC66"/>
          </a:solidFill>
          <a:effectLst>
            <a:glow rad="228600">
              <a:schemeClr val="accent4">
                <a:satMod val="175000"/>
                <a:alpha val="40000"/>
              </a:schemeClr>
            </a:glow>
            <a:softEdge rad="127000"/>
          </a:effectLst>
        </p:spPr>
        <p:txBody>
          <a:bodyPr/>
          <a:lstStyle/>
          <a:p>
            <a:r>
              <a:rPr lang="en-US" dirty="0" err="1" smtClean="0"/>
              <a:t>kléà</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iva_sati_high.png"/>
          <p:cNvPicPr>
            <a:picLocks noGrp="1" noChangeAspect="1"/>
          </p:cNvPicPr>
          <p:nvPr>
            <p:ph idx="1"/>
          </p:nvPr>
        </p:nvPicPr>
        <p:blipFill>
          <a:blip r:embed="rId3" cstate="print"/>
          <a:stretch>
            <a:fillRect/>
          </a:stretch>
        </p:blipFill>
        <p:spPr>
          <a:xfrm>
            <a:off x="2057400" y="0"/>
            <a:ext cx="5257800" cy="6946220"/>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GANESH.jpg"/>
          <p:cNvPicPr>
            <a:picLocks noChangeAspect="1"/>
          </p:cNvPicPr>
          <p:nvPr/>
        </p:nvPicPr>
        <p:blipFill>
          <a:blip r:embed="rId3" cstate="print"/>
          <a:stretch>
            <a:fillRect/>
          </a:stretch>
        </p:blipFill>
        <p:spPr>
          <a:xfrm>
            <a:off x="0" y="0"/>
            <a:ext cx="8935679" cy="6858000"/>
          </a:xfrm>
          <a:prstGeom prst="rect">
            <a:avLst/>
          </a:prstGeom>
        </p:spPr>
      </p:pic>
      <p:sp>
        <p:nvSpPr>
          <p:cNvPr id="2" name="Title 1"/>
          <p:cNvSpPr>
            <a:spLocks noGrp="1"/>
          </p:cNvSpPr>
          <p:nvPr>
            <p:ph type="title"/>
          </p:nvPr>
        </p:nvSpPr>
        <p:spPr/>
        <p:txBody>
          <a:bodyPr/>
          <a:lstStyle/>
          <a:p>
            <a:endParaRPr lang="en-US"/>
          </a:p>
        </p:txBody>
      </p:sp>
      <p:pic>
        <p:nvPicPr>
          <p:cNvPr id="4" name="Content Placeholder 3" descr="GANESH.jpg"/>
          <p:cNvPicPr>
            <a:picLocks noGrp="1" noChangeAspect="1"/>
          </p:cNvPicPr>
          <p:nvPr>
            <p:ph idx="1"/>
          </p:nvPr>
        </p:nvPicPr>
        <p:blipFill>
          <a:blip r:embed="rId3" cstate="print"/>
          <a:srcRect l="1128"/>
          <a:stretch>
            <a:fillRect/>
          </a:stretch>
        </p:blipFill>
        <p:spPr>
          <a:xfrm>
            <a:off x="685800" y="0"/>
            <a:ext cx="8458200" cy="6858000"/>
          </a:xfrm>
        </p:spPr>
      </p:pic>
      <p:pic>
        <p:nvPicPr>
          <p:cNvPr id="5" name="Picture 4" descr="Visnudutas Save Ajamila.jpg"/>
          <p:cNvPicPr>
            <a:picLocks noChangeAspect="1"/>
          </p:cNvPicPr>
          <p:nvPr/>
        </p:nvPicPr>
        <p:blipFill>
          <a:blip r:embed="rId4" cstate="print"/>
          <a:srcRect/>
          <a:stretch>
            <a:fillRect/>
          </a:stretch>
        </p:blipFill>
        <p:spPr>
          <a:xfrm>
            <a:off x="0" y="0"/>
            <a:ext cx="3820834" cy="4648200"/>
          </a:xfrm>
          <a:prstGeom prst="rect">
            <a:avLst/>
          </a:prstGeom>
          <a:effectLst>
            <a:softEdge rad="317500"/>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p:spPr>
      </p:pic>
      <p:pic>
        <p:nvPicPr>
          <p:cNvPr id="6" name="Picture 5" descr="Visnudutas Save Ajamila.jpg"/>
          <p:cNvPicPr>
            <a:picLocks noChangeAspect="1"/>
          </p:cNvPicPr>
          <p:nvPr/>
        </p:nvPicPr>
        <p:blipFill>
          <a:blip r:embed="rId4" cstate="print"/>
          <a:srcRect/>
          <a:stretch>
            <a:fillRect/>
          </a:stretch>
        </p:blipFill>
        <p:spPr>
          <a:xfrm>
            <a:off x="0" y="0"/>
            <a:ext cx="3820834" cy="4648200"/>
          </a:xfrm>
          <a:prstGeom prst="rect">
            <a:avLst/>
          </a:prstGeom>
          <a:effectLst>
            <a:softEdge rad="317500"/>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ck-To-Godhead-ISKCON-Devotees-in-Vrindavana.jpg"/>
          <p:cNvPicPr>
            <a:picLocks noGrp="1" noChangeAspect="1"/>
          </p:cNvPicPr>
          <p:nvPr>
            <p:ph idx="1"/>
          </p:nvPr>
        </p:nvPicPr>
        <p:blipFill>
          <a:blip r:embed="rId3" cstate="print"/>
          <a:srcRect r="26111"/>
          <a:stretch>
            <a:fillRect/>
          </a:stretch>
        </p:blipFill>
        <p:spPr>
          <a:xfrm>
            <a:off x="838200" y="-44772"/>
            <a:ext cx="7924800" cy="6891358"/>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5" name="Content Placeholder 4" descr="Krsna Looking Back.jpg"/>
          <p:cNvPicPr>
            <a:picLocks noGrp="1" noChangeAspect="1"/>
          </p:cNvPicPr>
          <p:nvPr>
            <p:ph idx="1"/>
          </p:nvPr>
        </p:nvPicPr>
        <p:blipFill>
          <a:blip r:embed="rId4" cstate="print"/>
          <a:stretch>
            <a:fillRect/>
          </a:stretch>
        </p:blipFill>
        <p:spPr>
          <a:xfrm>
            <a:off x="6629400" y="1371600"/>
            <a:ext cx="2038350" cy="2609850"/>
          </a:xfrm>
          <a:effectLst>
            <a:softEdge rad="317500"/>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6" name="Content Placeholder 5" descr="Laksmi-Narayan in Vaikuntha2.jpg"/>
          <p:cNvPicPr>
            <a:picLocks noGrp="1" noChangeAspect="1"/>
          </p:cNvPicPr>
          <p:nvPr>
            <p:ph idx="1"/>
          </p:nvPr>
        </p:nvPicPr>
        <p:blipFill>
          <a:blip r:embed="rId4" cstate="print"/>
          <a:srcRect/>
          <a:stretch>
            <a:fillRect/>
          </a:stretch>
        </p:blipFill>
        <p:spPr>
          <a:xfrm>
            <a:off x="4953000" y="1752600"/>
            <a:ext cx="2196086" cy="1675657"/>
          </a:xfrm>
          <a:prstGeom prst="rect">
            <a:avLst/>
          </a:prstGeom>
          <a:effectLst>
            <a:softEdge rad="317500"/>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K_vaikuntha_high.png"/>
          <p:cNvPicPr>
            <a:picLocks noGrp="1" noChangeAspect="1"/>
          </p:cNvPicPr>
          <p:nvPr>
            <p:ph idx="1"/>
          </p:nvPr>
        </p:nvPicPr>
        <p:blipFill>
          <a:blip r:embed="rId3" cstate="print"/>
          <a:stretch>
            <a:fillRect/>
          </a:stretch>
        </p:blipFill>
        <p:spPr>
          <a:xfrm>
            <a:off x="2362200" y="0"/>
            <a:ext cx="5257800" cy="6946221"/>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rcRect b="4361"/>
          <a:stretch>
            <a:fillRect/>
          </a:stretch>
        </p:blipFill>
        <p:spPr>
          <a:xfrm>
            <a:off x="1" y="0"/>
            <a:ext cx="9144000" cy="6404916"/>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aksmi-Narayan in Vaikuntha2.jpg"/>
          <p:cNvPicPr>
            <a:picLocks noGrp="1" noChangeAspect="1"/>
          </p:cNvPicPr>
          <p:nvPr>
            <p:ph idx="1"/>
          </p:nvPr>
        </p:nvPicPr>
        <p:blipFill>
          <a:blip r:embed="rId3" cstate="print"/>
          <a:stretch>
            <a:fillRect/>
          </a:stretch>
        </p:blipFill>
        <p:spPr>
          <a:xfrm>
            <a:off x="533400" y="0"/>
            <a:ext cx="8107084" cy="6858000"/>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visnu vaikuntha.jpg"/>
          <p:cNvPicPr>
            <a:picLocks noGrp="1" noChangeAspect="1"/>
          </p:cNvPicPr>
          <p:nvPr>
            <p:ph idx="1"/>
          </p:nvPr>
        </p:nvPicPr>
        <p:blipFill>
          <a:blip r:embed="rId3" cstate="print"/>
          <a:stretch>
            <a:fillRect/>
          </a:stretch>
        </p:blipFill>
        <p:spPr>
          <a:xfrm>
            <a:off x="2512868" y="88570"/>
            <a:ext cx="5183331" cy="676943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8868treasure_chest.jpg"/>
          <p:cNvPicPr>
            <a:picLocks noGrp="1" noChangeAspect="1"/>
          </p:cNvPicPr>
          <p:nvPr>
            <p:ph type="pic" idx="1"/>
          </p:nvPr>
        </p:nvPicPr>
        <p:blipFill>
          <a:blip r:embed="rId3" cstate="print"/>
          <a:srcRect/>
          <a:stretch>
            <a:fillRect/>
          </a:stretch>
        </p:blipFill>
        <p:spPr>
          <a:xfrm>
            <a:off x="533400" y="374650"/>
            <a:ext cx="7939088" cy="5486400"/>
          </a:xfrm>
        </p:spPr>
      </p:pic>
      <p:sp>
        <p:nvSpPr>
          <p:cNvPr id="4" name="Text Placeholder 3"/>
          <p:cNvSpPr>
            <a:spLocks noGrp="1"/>
          </p:cNvSpPr>
          <p:nvPr>
            <p:ph type="body" sz="half" idx="2"/>
          </p:nvPr>
        </p:nvSpPr>
        <p:spPr>
          <a:xfrm>
            <a:off x="381000" y="5867400"/>
            <a:ext cx="8763000" cy="990600"/>
          </a:xfrm>
          <a:ln>
            <a:noFill/>
          </a:ln>
        </p:spPr>
        <p:txBody>
          <a:bodyPr>
            <a:noAutofit/>
          </a:bodyPr>
          <a:lstStyle/>
          <a:p>
            <a:r>
              <a:rPr lang="en-US" sz="2800" dirty="0" smtClean="0"/>
              <a:t>The mantra manifested itself before him like a valuable treasure-chest had opened right before his eyes.</a:t>
            </a:r>
            <a:endParaRPr lang="en-US" sz="2800" dirty="0"/>
          </a:p>
        </p:txBody>
      </p:sp>
      <p:sp>
        <p:nvSpPr>
          <p:cNvPr id="8" name="TextBox 7"/>
          <p:cNvSpPr txBox="1"/>
          <p:nvPr/>
        </p:nvSpPr>
        <p:spPr>
          <a:xfrm rot="20192442">
            <a:off x="2362200" y="1219200"/>
            <a:ext cx="3276600" cy="369332"/>
          </a:xfrm>
          <a:prstGeom prst="rect">
            <a:avLst/>
          </a:prstGeom>
          <a:noFill/>
        </p:spPr>
        <p:txBody>
          <a:bodyPr wrap="square" rtlCol="0">
            <a:spAutoFit/>
          </a:bodyPr>
          <a:lstStyle/>
          <a:p>
            <a:endParaRPr lang="en-US" dirty="0"/>
          </a:p>
        </p:txBody>
      </p:sp>
      <p:sp>
        <p:nvSpPr>
          <p:cNvPr id="9" name="TextBox 8"/>
          <p:cNvSpPr txBox="1"/>
          <p:nvPr/>
        </p:nvSpPr>
        <p:spPr>
          <a:xfrm rot="20032792">
            <a:off x="1925987" y="1153263"/>
            <a:ext cx="4125391" cy="461665"/>
          </a:xfrm>
          <a:prstGeom prst="rect">
            <a:avLst/>
          </a:prstGeom>
          <a:noFill/>
        </p:spPr>
        <p:txBody>
          <a:bodyPr wrap="square" rtlCol="0">
            <a:spAutoFit/>
          </a:bodyPr>
          <a:lstStyle/>
          <a:p>
            <a:r>
              <a:rPr lang="en-US" sz="2400" dirty="0" smtClean="0"/>
              <a:t>ten-syllable </a:t>
            </a:r>
            <a:r>
              <a:rPr lang="en-US" sz="2400" dirty="0" err="1" smtClean="0"/>
              <a:t>gopäla</a:t>
            </a:r>
            <a:r>
              <a:rPr lang="en-US" sz="2400" dirty="0" smtClean="0"/>
              <a:t>-mantra</a:t>
            </a:r>
            <a:endParaRPr lang="en-US" sz="24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axmi_narayana_high.png"/>
          <p:cNvPicPr>
            <a:picLocks noGrp="1" noChangeAspect="1"/>
          </p:cNvPicPr>
          <p:nvPr>
            <p:ph idx="1"/>
          </p:nvPr>
        </p:nvPicPr>
        <p:blipFill>
          <a:blip r:embed="rId3" cstate="print"/>
          <a:stretch>
            <a:fillRect/>
          </a:stretch>
        </p:blipFill>
        <p:spPr>
          <a:xfrm>
            <a:off x="1981200" y="0"/>
            <a:ext cx="5334000" cy="7046889"/>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0" r="-10000"/>
          </a:stretch>
        </a:blipFill>
        <a:effectLst/>
      </p:bgPr>
    </p:bg>
    <p:spTree>
      <p:nvGrpSpPr>
        <p:cNvPr id="1" name=""/>
        <p:cNvGrpSpPr/>
        <p:nvPr/>
      </p:nvGrpSpPr>
      <p:grpSpPr>
        <a:xfrm>
          <a:off x="0" y="0"/>
          <a:ext cx="0" cy="0"/>
          <a:chOff x="0" y="0"/>
          <a:chExt cx="0" cy="0"/>
        </a:xfrm>
      </p:grpSpPr>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opalonthrone.png"/>
          <p:cNvPicPr>
            <a:picLocks noGrp="1" noChangeAspect="1"/>
          </p:cNvPicPr>
          <p:nvPr>
            <p:ph idx="1"/>
          </p:nvPr>
        </p:nvPicPr>
        <p:blipFill>
          <a:blip r:embed="rId3" cstate="print"/>
          <a:srcRect l="19556" r="16124"/>
          <a:stretch>
            <a:fillRect/>
          </a:stretch>
        </p:blipFill>
        <p:spPr>
          <a:xfrm>
            <a:off x="228600" y="0"/>
            <a:ext cx="3635323" cy="4436076"/>
          </a:xfrm>
        </p:spPr>
      </p:pic>
      <p:pic>
        <p:nvPicPr>
          <p:cNvPr id="6" name="Picture 5" descr="Candravali Krsna Radha with Gopal.JPG"/>
          <p:cNvPicPr>
            <a:picLocks noChangeAspect="1"/>
          </p:cNvPicPr>
          <p:nvPr/>
        </p:nvPicPr>
        <p:blipFill>
          <a:blip r:embed="rId4" cstate="print"/>
          <a:srcRect l="13333" r="11667" b="33758"/>
          <a:stretch>
            <a:fillRect/>
          </a:stretch>
        </p:blipFill>
        <p:spPr>
          <a:xfrm>
            <a:off x="2286000" y="2817911"/>
            <a:ext cx="6858000" cy="4040089"/>
          </a:xfrm>
          <a:prstGeom prst="round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chine generated alternative text: "/>
          <p:cNvPicPr>
            <a:picLocks noGrp="1"/>
          </p:cNvPicPr>
          <p:nvPr>
            <p:ph idx="1"/>
          </p:nvPr>
        </p:nvPicPr>
        <p:blipFill>
          <a:blip r:embed="rId3" cstate="print">
            <a:extLst>
              <a:ext uri="{28A0092B-C50C-407E-A947-70E740481C1C}">
                <a14:useLocalDpi xmlns:a14="http://schemas.microsoft.com/office/drawing/2010/main" xmlns="" val="0"/>
              </a:ext>
            </a:extLst>
          </a:blip>
          <a:srcRect l="6250" t="32222" r="47917" b="3333"/>
          <a:stretch>
            <a:fillRect/>
          </a:stretch>
        </p:blipFill>
        <p:spPr bwMode="auto">
          <a:xfrm>
            <a:off x="0" y="0"/>
            <a:ext cx="4191000" cy="4419600"/>
          </a:xfrm>
          <a:prstGeom prst="rect">
            <a:avLst/>
          </a:prstGeom>
          <a:noFill/>
          <a:ln>
            <a:noFill/>
          </a:ln>
          <a:effectLst>
            <a:softEdge rad="635000"/>
          </a:effectLst>
        </p:spPr>
      </p:pic>
      <p:pic>
        <p:nvPicPr>
          <p:cNvPr id="5" name="Picture 4" descr="sad for krishna.jpeg"/>
          <p:cNvPicPr>
            <a:picLocks noChangeAspect="1"/>
          </p:cNvPicPr>
          <p:nvPr/>
        </p:nvPicPr>
        <p:blipFill>
          <a:blip r:embed="rId4" cstate="print"/>
          <a:stretch>
            <a:fillRect/>
          </a:stretch>
        </p:blipFill>
        <p:spPr>
          <a:xfrm>
            <a:off x="3889856" y="2762250"/>
            <a:ext cx="5254144" cy="4095750"/>
          </a:xfrm>
          <a:prstGeom prst="rect">
            <a:avLst/>
          </a:prstGeom>
          <a:ln>
            <a:noFill/>
          </a:ln>
          <a:effectLst>
            <a:softEdge rad="112500"/>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4" name="Content Placeholder 3" descr="beforeandafterlib.png"/>
          <p:cNvPicPr>
            <a:picLocks noGrp="1" noChangeAspect="1"/>
          </p:cNvPicPr>
          <p:nvPr>
            <p:ph idx="1"/>
          </p:nvPr>
        </p:nvPicPr>
        <p:blipFill>
          <a:blip r:embed="rId3" cstate="print"/>
          <a:stretch>
            <a:fillRect/>
          </a:stretch>
        </p:blipFill>
        <p:spPr>
          <a:xfrm>
            <a:off x="0" y="0"/>
            <a:ext cx="9144000" cy="7162801"/>
          </a:xfrm>
          <a:effectLst>
            <a:softEdge rad="127000"/>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4" name="Content Placeholder 3" descr="deitieshk.jpg"/>
          <p:cNvPicPr>
            <a:picLocks noGrp="1" noChangeAspect="1"/>
          </p:cNvPicPr>
          <p:nvPr>
            <p:ph idx="1"/>
          </p:nvPr>
        </p:nvPicPr>
        <p:blipFill>
          <a:blip r:embed="rId3" cstate="print"/>
          <a:stretch>
            <a:fillRect/>
          </a:stretch>
        </p:blipFill>
        <p:spPr>
          <a:xfrm>
            <a:off x="0" y="0"/>
            <a:ext cx="9144000" cy="3571875"/>
          </a:xfrm>
        </p:spPr>
      </p:pic>
      <p:pic>
        <p:nvPicPr>
          <p:cNvPr id="5" name="Picture 4" descr="idolworship.jpg"/>
          <p:cNvPicPr>
            <a:picLocks noChangeAspect="1"/>
          </p:cNvPicPr>
          <p:nvPr/>
        </p:nvPicPr>
        <p:blipFill>
          <a:blip r:embed="rId4" cstate="print"/>
          <a:stretch>
            <a:fillRect/>
          </a:stretch>
        </p:blipFill>
        <p:spPr>
          <a:xfrm>
            <a:off x="2971800" y="3200400"/>
            <a:ext cx="3169920" cy="3657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4" name="Content Placeholder 3" descr="Lord_Rama_1.jpg"/>
          <p:cNvPicPr>
            <a:picLocks noGrp="1" noChangeAspect="1"/>
          </p:cNvPicPr>
          <p:nvPr>
            <p:ph idx="1"/>
          </p:nvPr>
        </p:nvPicPr>
        <p:blipFill>
          <a:blip r:embed="rId3" cstate="print"/>
          <a:stretch>
            <a:fillRect/>
          </a:stretch>
        </p:blipFill>
        <p:spPr>
          <a:xfrm>
            <a:off x="0" y="-1"/>
            <a:ext cx="9098787" cy="7074307"/>
          </a:xfrm>
        </p:spPr>
      </p:pic>
      <p:sp>
        <p:nvSpPr>
          <p:cNvPr id="5" name="TextBox 4"/>
          <p:cNvSpPr txBox="1"/>
          <p:nvPr/>
        </p:nvSpPr>
        <p:spPr>
          <a:xfrm>
            <a:off x="4648200" y="5791200"/>
            <a:ext cx="4038600" cy="923330"/>
          </a:xfrm>
          <a:prstGeom prst="rect">
            <a:avLst/>
          </a:prstGeom>
          <a:noFill/>
        </p:spPr>
        <p:txBody>
          <a:bodyPr wrap="square" rtlCol="0">
            <a:spAutoFit/>
          </a:bodyPr>
          <a:lstStyle/>
          <a:p>
            <a:pPr algn="r"/>
            <a:r>
              <a:rPr lang="en-ZA" sz="5400" dirty="0" err="1" smtClean="0">
                <a:ln>
                  <a:solidFill>
                    <a:schemeClr val="bg1"/>
                  </a:solidFill>
                </a:ln>
                <a:solidFill>
                  <a:srgbClr val="FFFF00"/>
                </a:solidFill>
                <a:latin typeface="Arial Black" pitchFamily="34" charset="0"/>
              </a:rPr>
              <a:t>Ayodhya</a:t>
            </a:r>
            <a:endParaRPr lang="en-ZA" sz="5400" dirty="0">
              <a:ln>
                <a:solidFill>
                  <a:schemeClr val="bg1"/>
                </a:solidFill>
              </a:ln>
              <a:solidFill>
                <a:srgbClr val="FFFF00"/>
              </a:solidFill>
              <a:latin typeface="Arial Black"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 y="-381000"/>
            <a:ext cx="9152139" cy="6864103"/>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31in Ayodha at end.JPG"/>
          <p:cNvPicPr>
            <a:picLocks noGrp="1" noChangeAspect="1"/>
          </p:cNvPicPr>
          <p:nvPr>
            <p:ph idx="1"/>
          </p:nvPr>
        </p:nvPicPr>
        <p:blipFill>
          <a:blip r:embed="rId3" cstate="print"/>
          <a:stretch>
            <a:fillRect/>
          </a:stretch>
        </p:blipFill>
        <p:spPr>
          <a:xfrm>
            <a:off x="0" y="38422"/>
            <a:ext cx="5410199" cy="6819578"/>
          </a:xfrm>
        </p:spPr>
      </p:pic>
      <p:pic>
        <p:nvPicPr>
          <p:cNvPr id="5" name="Picture 4" descr="rama.jpg"/>
          <p:cNvPicPr>
            <a:picLocks noChangeAspect="1"/>
          </p:cNvPicPr>
          <p:nvPr/>
        </p:nvPicPr>
        <p:blipFill>
          <a:blip r:embed="rId4" cstate="print"/>
          <a:stretch>
            <a:fillRect/>
          </a:stretch>
        </p:blipFill>
        <p:spPr>
          <a:xfrm>
            <a:off x="4869663" y="0"/>
            <a:ext cx="4274337" cy="5939662"/>
          </a:xfrm>
          <a:prstGeom prst="rect">
            <a:avLst/>
          </a:prstGeom>
          <a:effectLst>
            <a:softEdge rad="317500"/>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8" name="Content Placeholder 7" descr="SitaRama face.jpg"/>
          <p:cNvPicPr>
            <a:picLocks noGrp="1" noChangeAspect="1"/>
          </p:cNvPicPr>
          <p:nvPr>
            <p:ph idx="1"/>
          </p:nvPr>
        </p:nvPicPr>
        <p:blipFill>
          <a:blip r:embed="rId3" cstate="print"/>
          <a:stretch>
            <a:fillRect/>
          </a:stretch>
        </p:blipFill>
        <p:spPr>
          <a:xfrm flipH="1">
            <a:off x="3962400" y="228600"/>
            <a:ext cx="4905352" cy="6295722"/>
          </a:xfrm>
          <a:prstGeom prst="ellipse">
            <a:avLst/>
          </a:prstGeom>
        </p:spPr>
      </p:pic>
      <p:sp>
        <p:nvSpPr>
          <p:cNvPr id="9" name="Cloud Callout 8"/>
          <p:cNvSpPr/>
          <p:nvPr/>
        </p:nvSpPr>
        <p:spPr>
          <a:xfrm>
            <a:off x="1066800" y="0"/>
            <a:ext cx="3200400" cy="2895600"/>
          </a:xfrm>
          <a:prstGeom prst="cloudCallout">
            <a:avLst>
              <a:gd name="adj1" fmla="val -44398"/>
              <a:gd name="adj2" fmla="val 705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25KrsnaCowjpg22.jpg"/>
          <p:cNvPicPr>
            <a:picLocks noChangeAspect="1"/>
          </p:cNvPicPr>
          <p:nvPr/>
        </p:nvPicPr>
        <p:blipFill>
          <a:blip r:embed="rId4" cstate="print"/>
          <a:srcRect l="18182" t="4444" r="12879" b="6667"/>
          <a:stretch>
            <a:fillRect/>
          </a:stretch>
        </p:blipFill>
        <p:spPr>
          <a:xfrm>
            <a:off x="1524000" y="0"/>
            <a:ext cx="1524000" cy="3126154"/>
          </a:xfrm>
          <a:prstGeom prst="rect">
            <a:avLst/>
          </a:prstGeom>
          <a:effectLst>
            <a:softEdge rad="317500"/>
          </a:effectLst>
        </p:spPr>
      </p:pic>
      <p:pic>
        <p:nvPicPr>
          <p:cNvPr id="11" name="Picture 10" descr="cowherd boys.jpg"/>
          <p:cNvPicPr>
            <a:picLocks noChangeAspect="1"/>
          </p:cNvPicPr>
          <p:nvPr/>
        </p:nvPicPr>
        <p:blipFill>
          <a:blip r:embed="rId5" cstate="print"/>
          <a:srcRect l="59589" t="31111"/>
          <a:stretch>
            <a:fillRect/>
          </a:stretch>
        </p:blipFill>
        <p:spPr>
          <a:xfrm flipH="1">
            <a:off x="0" y="3352800"/>
            <a:ext cx="2330818" cy="3810000"/>
          </a:xfrm>
          <a:prstGeom prst="ellipse">
            <a:avLst/>
          </a:prstGeom>
          <a:effectLst>
            <a:softEdge rad="127000"/>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varaka.jpeg"/>
          <p:cNvPicPr>
            <a:picLocks noGrp="1" noChangeAspect="1"/>
          </p:cNvPicPr>
          <p:nvPr>
            <p:ph idx="1"/>
          </p:nvPr>
        </p:nvPicPr>
        <p:blipFill>
          <a:blip r:embed="rId3" cstate="print"/>
          <a:stretch>
            <a:fillRect/>
          </a:stretch>
        </p:blipFill>
        <p:spPr>
          <a:xfrm>
            <a:off x="0" y="31732"/>
            <a:ext cx="9144000" cy="5844829"/>
          </a:xfrm>
        </p:spPr>
      </p:pic>
      <p:sp>
        <p:nvSpPr>
          <p:cNvPr id="2" name="Title 1"/>
          <p:cNvSpPr>
            <a:spLocks noGrp="1"/>
          </p:cNvSpPr>
          <p:nvPr>
            <p:ph type="title"/>
          </p:nvPr>
        </p:nvSpPr>
        <p:spPr>
          <a:xfrm>
            <a:off x="304800" y="5458968"/>
            <a:ext cx="8229600" cy="1399032"/>
          </a:xfrm>
        </p:spPr>
        <p:txBody>
          <a:bodyPr/>
          <a:lstStyle/>
          <a:p>
            <a:r>
              <a:rPr lang="en-US" dirty="0" err="1" smtClean="0">
                <a:solidFill>
                  <a:schemeClr val="tx1"/>
                </a:solidFill>
              </a:rPr>
              <a:t>Dvärakä</a:t>
            </a:r>
            <a:endParaRPr lang="en-US" dirty="0">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3886200" y="3048000"/>
            <a:ext cx="914400" cy="6400800"/>
          </a:xfrm>
        </p:spPr>
        <p:txBody>
          <a:bodyPr/>
          <a:lstStyle/>
          <a:p>
            <a:r>
              <a:rPr lang="en-US" dirty="0" err="1" smtClean="0"/>
              <a:t>Gaìgä</a:t>
            </a:r>
            <a:endParaRPr lang="en-US" dirty="0"/>
          </a:p>
        </p:txBody>
      </p:sp>
      <p:pic>
        <p:nvPicPr>
          <p:cNvPr id="5" name="Picture Placeholder 4" descr="Ganga garland.jpg"/>
          <p:cNvPicPr>
            <a:picLocks noGrp="1" noChangeAspect="1"/>
          </p:cNvPicPr>
          <p:nvPr>
            <p:ph type="pic" idx="1"/>
          </p:nvPr>
        </p:nvPicPr>
        <p:blipFill>
          <a:blip r:embed="rId3" cstate="print"/>
          <a:srcRect t="164" b="164"/>
          <a:stretch>
            <a:fillRect/>
          </a:stretch>
        </p:blip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entering the gate of </a:t>
            </a:r>
            <a:r>
              <a:rPr lang="en-US" dirty="0" err="1" smtClean="0">
                <a:solidFill>
                  <a:schemeClr val="tx1"/>
                </a:solidFill>
              </a:rPr>
              <a:t>Dvärakä</a:t>
            </a:r>
            <a:endParaRPr lang="en-US" dirty="0"/>
          </a:p>
        </p:txBody>
      </p:sp>
      <p:pic>
        <p:nvPicPr>
          <p:cNvPr id="4" name="Content Placeholder 3" descr="dvaraka gate.jpg"/>
          <p:cNvPicPr>
            <a:picLocks noGrp="1" noChangeAspect="1"/>
          </p:cNvPicPr>
          <p:nvPr>
            <p:ph idx="1"/>
          </p:nvPr>
        </p:nvPicPr>
        <p:blipFill>
          <a:blip r:embed="rId3" cstate="print"/>
          <a:srcRect/>
          <a:stretch>
            <a:fillRect/>
          </a:stretch>
        </p:blipFill>
        <p:spPr>
          <a:xfrm>
            <a:off x="4056" y="1371600"/>
            <a:ext cx="9139944" cy="5486400"/>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krsna syamantaka satyabhama.jpg"/>
          <p:cNvPicPr>
            <a:picLocks noGrp="1" noChangeAspect="1"/>
          </p:cNvPicPr>
          <p:nvPr>
            <p:ph idx="1"/>
          </p:nvPr>
        </p:nvPicPr>
        <p:blipFill>
          <a:blip r:embed="rId3" cstate="print"/>
          <a:srcRect l="49280" t="6610" r="5483" b="18790"/>
          <a:stretch>
            <a:fillRect/>
          </a:stretch>
        </p:blipFill>
        <p:spPr>
          <a:xfrm>
            <a:off x="4572000" y="0"/>
            <a:ext cx="4572000" cy="6019800"/>
          </a:xfrm>
          <a:effectLst>
            <a:softEdge rad="317500"/>
          </a:effectLst>
        </p:spPr>
      </p:pic>
      <p:pic>
        <p:nvPicPr>
          <p:cNvPr id="5" name="Picture 4" descr="narada kamsa.jpg"/>
          <p:cNvPicPr>
            <a:picLocks noChangeAspect="1"/>
          </p:cNvPicPr>
          <p:nvPr/>
        </p:nvPicPr>
        <p:blipFill>
          <a:blip r:embed="rId4" cstate="print"/>
          <a:srcRect l="54000" t="1790" r="1333" b="3356"/>
          <a:stretch>
            <a:fillRect/>
          </a:stretch>
        </p:blipFill>
        <p:spPr>
          <a:xfrm flipH="1">
            <a:off x="381000" y="830240"/>
            <a:ext cx="3810000" cy="6027760"/>
          </a:xfrm>
          <a:prstGeom prst="rect">
            <a:avLst/>
          </a:prstGeom>
          <a:effectLst>
            <a:softEdge rad="317500"/>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12" name="Picture 11" descr="flute peacock feather.jpg"/>
          <p:cNvPicPr>
            <a:picLocks noChangeAspect="1"/>
          </p:cNvPicPr>
          <p:nvPr/>
        </p:nvPicPr>
        <p:blipFill>
          <a:blip r:embed="rId3" cstate="print"/>
          <a:stretch>
            <a:fillRect/>
          </a:stretch>
        </p:blipFill>
        <p:spPr>
          <a:xfrm>
            <a:off x="-304799" y="4331360"/>
            <a:ext cx="4495799" cy="2526639"/>
          </a:xfrm>
          <a:prstGeom prst="ellipse">
            <a:avLst/>
          </a:prstGeom>
          <a:effectLst>
            <a:softEdge rad="317500"/>
          </a:effectLst>
        </p:spPr>
      </p:pic>
      <p:sp>
        <p:nvSpPr>
          <p:cNvPr id="8" name="Cloud Callout 7"/>
          <p:cNvSpPr/>
          <p:nvPr/>
        </p:nvSpPr>
        <p:spPr>
          <a:xfrm>
            <a:off x="1447800" y="0"/>
            <a:ext cx="7162800" cy="3886200"/>
          </a:xfrm>
          <a:prstGeom prst="cloudCallout">
            <a:avLst>
              <a:gd name="adj1" fmla="val -27147"/>
              <a:gd name="adj2" fmla="val 75743"/>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vrindavana forest.jpg"/>
          <p:cNvPicPr>
            <a:picLocks noChangeAspect="1"/>
          </p:cNvPicPr>
          <p:nvPr/>
        </p:nvPicPr>
        <p:blipFill>
          <a:blip r:embed="rId5" cstate="print"/>
          <a:stretch>
            <a:fillRect/>
          </a:stretch>
        </p:blipFill>
        <p:spPr>
          <a:xfrm>
            <a:off x="2971800" y="304800"/>
            <a:ext cx="4215931" cy="3088164"/>
          </a:xfrm>
          <a:prstGeom prst="rect">
            <a:avLst/>
          </a:prstGeom>
          <a:effectLst>
            <a:softEdge rad="317500"/>
          </a:effectLst>
        </p:spPr>
      </p:pic>
    </p:spTree>
    <p:extLst>
      <p:ext uri="{BB962C8B-B14F-4D97-AF65-F5344CB8AC3E}">
        <p14:creationId xmlns:p14="http://schemas.microsoft.com/office/powerpoint/2010/main" xmlns="" val="9482089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304800"/>
            <a:ext cx="9144000" cy="5598161"/>
          </a:xfrm>
        </p:spPr>
      </p:pic>
      <p:pic>
        <p:nvPicPr>
          <p:cNvPr id="3" name="Picture 2"/>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xmlns="" val="0"/>
              </a:ext>
            </a:extLst>
          </a:blip>
          <a:stretch>
            <a:fillRect/>
          </a:stretch>
        </p:blipFill>
        <p:spPr>
          <a:xfrm>
            <a:off x="6028944" y="4267200"/>
            <a:ext cx="3115056" cy="2336292"/>
          </a:xfrm>
          <a:prstGeom prst="rect">
            <a:avLst/>
          </a:prstGeom>
          <a:ln>
            <a:noFill/>
          </a:ln>
          <a:effectLst>
            <a:softEdge rad="112500"/>
          </a:effectLst>
        </p:spPr>
      </p:pic>
    </p:spTree>
    <p:extLst>
      <p:ext uri="{BB962C8B-B14F-4D97-AF65-F5344CB8AC3E}">
        <p14:creationId xmlns:p14="http://schemas.microsoft.com/office/powerpoint/2010/main" xmlns="" val="2450077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l="-2000" r="-2000"/>
          </a:stretch>
        </a:blipFill>
        <a:effectLst/>
      </p:bgPr>
    </p:bg>
    <p:spTree>
      <p:nvGrpSpPr>
        <p:cNvPr id="1" name=""/>
        <p:cNvGrpSpPr/>
        <p:nvPr/>
      </p:nvGrpSpPr>
      <p:grpSpPr>
        <a:xfrm>
          <a:off x="0" y="0"/>
          <a:ext cx="0" cy="0"/>
          <a:chOff x="0" y="0"/>
          <a:chExt cx="0" cy="0"/>
        </a:xfrm>
      </p:grpSpPr>
      <p:sp>
        <p:nvSpPr>
          <p:cNvPr id="6" name="Cloud Callout 5"/>
          <p:cNvSpPr/>
          <p:nvPr/>
        </p:nvSpPr>
        <p:spPr>
          <a:xfrm>
            <a:off x="0" y="3352800"/>
            <a:ext cx="9144000" cy="3733800"/>
          </a:xfrm>
          <a:prstGeom prst="cloudCallout">
            <a:avLst>
              <a:gd name="adj1" fmla="val -32624"/>
              <a:gd name="adj2" fmla="val -1137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yasoda krsna.jpg"/>
          <p:cNvPicPr>
            <a:picLocks noChangeAspect="1"/>
          </p:cNvPicPr>
          <p:nvPr/>
        </p:nvPicPr>
        <p:blipFill>
          <a:blip r:embed="rId4" cstate="print"/>
          <a:srcRect l="5902" t="31112" r="22439"/>
          <a:stretch>
            <a:fillRect/>
          </a:stretch>
        </p:blipFill>
        <p:spPr>
          <a:xfrm>
            <a:off x="3505200" y="3810000"/>
            <a:ext cx="2300748" cy="2743200"/>
          </a:xfrm>
          <a:prstGeom prst="rect">
            <a:avLst/>
          </a:prstGeom>
          <a:effectLst>
            <a:softEdge rad="317500"/>
          </a:effectLst>
        </p:spPr>
      </p:pic>
      <p:pic>
        <p:nvPicPr>
          <p:cNvPr id="9" name="Picture 8" descr="yasoda krsna.jpg"/>
          <p:cNvPicPr>
            <a:picLocks noChangeAspect="1"/>
          </p:cNvPicPr>
          <p:nvPr/>
        </p:nvPicPr>
        <p:blipFill>
          <a:blip r:embed="rId4" cstate="print"/>
          <a:srcRect l="75793" t="28889" b="15556"/>
          <a:stretch>
            <a:fillRect/>
          </a:stretch>
        </p:blipFill>
        <p:spPr>
          <a:xfrm flipH="1">
            <a:off x="0" y="0"/>
            <a:ext cx="1338546" cy="3810000"/>
          </a:xfrm>
          <a:prstGeom prst="rect">
            <a:avLst/>
          </a:prstGeom>
          <a:effectLst>
            <a:softEdge rad="317500"/>
          </a:effectLst>
        </p:spPr>
      </p:pic>
    </p:spTree>
    <p:extLst>
      <p:ext uri="{BB962C8B-B14F-4D97-AF65-F5344CB8AC3E}">
        <p14:creationId xmlns:p14="http://schemas.microsoft.com/office/powerpoint/2010/main" xmlns="" val="42939780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rasadam2.jpg"/>
          <p:cNvPicPr>
            <a:picLocks noChangeAspect="1"/>
          </p:cNvPicPr>
          <p:nvPr/>
        </p:nvPicPr>
        <p:blipFill>
          <a:blip r:embed="rId3" cstate="print"/>
          <a:stretch>
            <a:fillRect/>
          </a:stretch>
        </p:blipFill>
        <p:spPr>
          <a:xfrm>
            <a:off x="285750" y="571500"/>
            <a:ext cx="8572500" cy="5715000"/>
          </a:xfrm>
          <a:prstGeom prst="rect">
            <a:avLst/>
          </a:prstGeom>
        </p:spPr>
      </p:pic>
    </p:spTree>
    <p:extLst>
      <p:ext uri="{BB962C8B-B14F-4D97-AF65-F5344CB8AC3E}">
        <p14:creationId xmlns:p14="http://schemas.microsoft.com/office/powerpoint/2010/main" xmlns="" val="153778422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Krishna w Pandavas, Kunti, and Draupadi.jpg"/>
          <p:cNvPicPr>
            <a:picLocks noGrp="1" noChangeAspect="1"/>
          </p:cNvPicPr>
          <p:nvPr>
            <p:ph idx="1"/>
          </p:nvPr>
        </p:nvPicPr>
        <p:blipFill>
          <a:blip r:embed="rId3" cstate="print"/>
          <a:stretch>
            <a:fillRect/>
          </a:stretch>
        </p:blipFill>
        <p:spPr>
          <a:xfrm>
            <a:off x="0" y="37089"/>
            <a:ext cx="9143999" cy="6417688"/>
          </a:xfrm>
        </p:spPr>
      </p:pic>
    </p:spTree>
    <p:extLst>
      <p:ext uri="{BB962C8B-B14F-4D97-AF65-F5344CB8AC3E}">
        <p14:creationId xmlns:p14="http://schemas.microsoft.com/office/powerpoint/2010/main" xmlns="" val="338366809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K_narada_high.png"/>
          <p:cNvPicPr>
            <a:picLocks noGrp="1" noChangeAspect="1"/>
          </p:cNvPicPr>
          <p:nvPr>
            <p:ph idx="1"/>
          </p:nvPr>
        </p:nvPicPr>
        <p:blipFill>
          <a:blip r:embed="rId3" cstate="print"/>
          <a:stretch>
            <a:fillRect/>
          </a:stretch>
        </p:blipFill>
        <p:spPr>
          <a:xfrm>
            <a:off x="2209800" y="0"/>
            <a:ext cx="5212868" cy="6886860"/>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l="-11000" r="-11000"/>
          </a:stretch>
        </a:blipFill>
        <a:effectLst/>
      </p:bgPr>
    </p:bg>
    <p:spTree>
      <p:nvGrpSpPr>
        <p:cNvPr id="1" name=""/>
        <p:cNvGrpSpPr/>
        <p:nvPr/>
      </p:nvGrpSpPr>
      <p:grpSpPr>
        <a:xfrm>
          <a:off x="0" y="0"/>
          <a:ext cx="0" cy="0"/>
          <a:chOff x="0" y="0"/>
          <a:chExt cx="0" cy="0"/>
        </a:xfrm>
      </p:grpSpPr>
      <p:pic>
        <p:nvPicPr>
          <p:cNvPr id="5" name="Content Placeholder 4" descr="Narada-Muni.jpg"/>
          <p:cNvPicPr>
            <a:picLocks noGrp="1" noChangeAspect="1"/>
          </p:cNvPicPr>
          <p:nvPr>
            <p:ph idx="1"/>
          </p:nvPr>
        </p:nvPicPr>
        <p:blipFill>
          <a:blip r:embed="rId4" cstate="print"/>
          <a:stretch>
            <a:fillRect/>
          </a:stretch>
        </p:blipFill>
        <p:spPr>
          <a:xfrm>
            <a:off x="0" y="-685800"/>
            <a:ext cx="2874419" cy="3962400"/>
          </a:xfrm>
        </p:spPr>
      </p:pic>
    </p:spTree>
    <p:extLst>
      <p:ext uri="{BB962C8B-B14F-4D97-AF65-F5344CB8AC3E}">
        <p14:creationId xmlns:p14="http://schemas.microsoft.com/office/powerpoint/2010/main" xmlns="" val="33431407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Content Placeholder 3" descr="Narada Krsna or Uddhava.jpg"/>
          <p:cNvPicPr>
            <a:picLocks noGrp="1" noChangeAspect="1"/>
          </p:cNvPicPr>
          <p:nvPr>
            <p:ph idx="1"/>
          </p:nvPr>
        </p:nvPicPr>
        <p:blipFill>
          <a:blip r:embed="rId3" cstate="print"/>
          <a:srcRect l="27820" t="13886"/>
          <a:stretch>
            <a:fillRect/>
          </a:stretch>
        </p:blipFill>
        <p:spPr>
          <a:xfrm>
            <a:off x="1447800" y="373144"/>
            <a:ext cx="7116459" cy="6272758"/>
          </a:xfrm>
          <a:effectLst>
            <a:softEdge rad="127000"/>
          </a:effectLst>
        </p:spPr>
      </p:pic>
      <p:sp>
        <p:nvSpPr>
          <p:cNvPr id="6" name="Cloud 5"/>
          <p:cNvSpPr/>
          <p:nvPr/>
        </p:nvSpPr>
        <p:spPr>
          <a:xfrm>
            <a:off x="685800" y="0"/>
            <a:ext cx="3124200" cy="2133600"/>
          </a:xfrm>
          <a:prstGeom prst="cloud">
            <a:avLst/>
          </a:prstGeom>
          <a:solidFill>
            <a:srgbClr val="0066FF"/>
          </a:solidFill>
          <a:ln>
            <a:solidFill>
              <a:srgbClr val="0066FF"/>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p:cNvSpPr/>
          <p:nvPr/>
        </p:nvSpPr>
        <p:spPr>
          <a:xfrm>
            <a:off x="6400800" y="0"/>
            <a:ext cx="2514600" cy="2362200"/>
          </a:xfrm>
          <a:prstGeom prst="cloud">
            <a:avLst/>
          </a:prstGeom>
          <a:solidFill>
            <a:srgbClr val="0066FF"/>
          </a:solidFill>
          <a:ln>
            <a:solidFill>
              <a:srgbClr val="0066FF"/>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ud 7"/>
          <p:cNvSpPr/>
          <p:nvPr/>
        </p:nvSpPr>
        <p:spPr>
          <a:xfrm>
            <a:off x="7162800" y="4572000"/>
            <a:ext cx="1752600" cy="2286000"/>
          </a:xfrm>
          <a:prstGeom prst="cloud">
            <a:avLst/>
          </a:prstGeom>
          <a:solidFill>
            <a:srgbClr val="0066FF"/>
          </a:solidFill>
          <a:ln>
            <a:solidFill>
              <a:srgbClr val="0066FF"/>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p:cNvSpPr/>
          <p:nvPr/>
        </p:nvSpPr>
        <p:spPr>
          <a:xfrm>
            <a:off x="838200" y="152400"/>
            <a:ext cx="3124200" cy="2133600"/>
          </a:xfrm>
          <a:prstGeom prst="cloud">
            <a:avLst/>
          </a:prstGeom>
          <a:solidFill>
            <a:srgbClr val="0066FF"/>
          </a:solidFill>
          <a:ln>
            <a:solidFill>
              <a:srgbClr val="0066FF"/>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p:cNvSpPr/>
          <p:nvPr/>
        </p:nvSpPr>
        <p:spPr>
          <a:xfrm>
            <a:off x="838200" y="1295400"/>
            <a:ext cx="1447800" cy="2286000"/>
          </a:xfrm>
          <a:prstGeom prst="cloud">
            <a:avLst/>
          </a:prstGeom>
          <a:solidFill>
            <a:srgbClr val="0066FF"/>
          </a:solidFill>
          <a:ln>
            <a:solidFill>
              <a:srgbClr val="0066FF"/>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p:cNvSpPr/>
          <p:nvPr/>
        </p:nvSpPr>
        <p:spPr>
          <a:xfrm>
            <a:off x="0" y="3048000"/>
            <a:ext cx="1447800" cy="2286000"/>
          </a:xfrm>
          <a:prstGeom prst="cloud">
            <a:avLst/>
          </a:prstGeom>
          <a:solidFill>
            <a:srgbClr val="0066FF"/>
          </a:solidFill>
          <a:ln>
            <a:solidFill>
              <a:srgbClr val="0066FF"/>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p:cNvSpPr/>
          <p:nvPr/>
        </p:nvSpPr>
        <p:spPr>
          <a:xfrm>
            <a:off x="0" y="0"/>
            <a:ext cx="1447800" cy="2286000"/>
          </a:xfrm>
          <a:prstGeom prst="cloud">
            <a:avLst/>
          </a:prstGeom>
          <a:solidFill>
            <a:srgbClr val="0066FF"/>
          </a:solidFill>
          <a:ln>
            <a:solidFill>
              <a:srgbClr val="0066FF"/>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a:off x="457200" y="4572000"/>
            <a:ext cx="1447800" cy="2286000"/>
          </a:xfrm>
          <a:prstGeom prst="cloud">
            <a:avLst/>
          </a:prstGeom>
          <a:solidFill>
            <a:srgbClr val="0066FF"/>
          </a:solidFill>
          <a:ln>
            <a:solidFill>
              <a:srgbClr val="0066FF"/>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a:off x="7696200" y="1752600"/>
            <a:ext cx="1447800" cy="3200400"/>
          </a:xfrm>
          <a:prstGeom prst="cloud">
            <a:avLst/>
          </a:prstGeom>
          <a:solidFill>
            <a:srgbClr val="0066FF"/>
          </a:solidFill>
          <a:ln>
            <a:solidFill>
              <a:srgbClr val="0066FF"/>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p:cNvSpPr/>
          <p:nvPr/>
        </p:nvSpPr>
        <p:spPr>
          <a:xfrm rot="16200000">
            <a:off x="5829300" y="-419100"/>
            <a:ext cx="1447800" cy="2286000"/>
          </a:xfrm>
          <a:prstGeom prst="cloud">
            <a:avLst/>
          </a:prstGeom>
          <a:solidFill>
            <a:srgbClr val="0066FF"/>
          </a:solidFill>
          <a:ln>
            <a:solidFill>
              <a:srgbClr val="0066FF"/>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dandi_sannyasi_attendence.jpg"/>
          <p:cNvPicPr>
            <a:picLocks noGrp="1" noChangeAspect="1"/>
          </p:cNvPicPr>
          <p:nvPr>
            <p:ph type="pic" idx="1"/>
          </p:nvPr>
        </p:nvPicPr>
        <p:blipFill>
          <a:blip r:embed="rId3" cstate="print"/>
          <a:srcRect/>
          <a:stretch>
            <a:fillRect/>
          </a:stretch>
        </p:blipFill>
        <p:spPr>
          <a:xfrm>
            <a:off x="762000" y="92492"/>
            <a:ext cx="7709725" cy="5767874"/>
          </a:xfrm>
        </p:spPr>
      </p:pic>
      <p:sp>
        <p:nvSpPr>
          <p:cNvPr id="4" name="Text Placeholder 3"/>
          <p:cNvSpPr>
            <a:spLocks noGrp="1"/>
          </p:cNvSpPr>
          <p:nvPr>
            <p:ph type="body" sz="half" idx="2"/>
          </p:nvPr>
        </p:nvSpPr>
        <p:spPr>
          <a:xfrm>
            <a:off x="152400" y="5867400"/>
            <a:ext cx="8991600" cy="685800"/>
          </a:xfrm>
          <a:ln>
            <a:noFill/>
          </a:ln>
        </p:spPr>
        <p:txBody>
          <a:bodyPr>
            <a:noAutofit/>
          </a:bodyPr>
          <a:lstStyle/>
          <a:p>
            <a:r>
              <a:rPr lang="en-US" sz="2800" dirty="0" err="1" smtClean="0"/>
              <a:t>Käçé</a:t>
            </a:r>
            <a:r>
              <a:rPr lang="en-US" sz="2800" dirty="0" smtClean="0"/>
              <a:t>, where he saw </a:t>
            </a:r>
            <a:r>
              <a:rPr lang="en-US" sz="2800" dirty="0" err="1" smtClean="0"/>
              <a:t>sannyäsés</a:t>
            </a:r>
            <a:r>
              <a:rPr lang="en-US" sz="2800" dirty="0" smtClean="0"/>
              <a:t> propounding monism</a:t>
            </a:r>
            <a:endParaRPr lang="en-US" sz="28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Goloka</a:t>
            </a:r>
            <a:r>
              <a:rPr lang="en-US" dirty="0" smtClean="0"/>
              <a:t>: Land of cows</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rcRect b="6667"/>
          <a:stretch>
            <a:fillRect/>
          </a:stretch>
        </p:blipFill>
        <p:spPr>
          <a:xfrm>
            <a:off x="0" y="2590800"/>
            <a:ext cx="9144000" cy="4267200"/>
          </a:xfrm>
          <a:prstGeom prst="rect">
            <a:avLst/>
          </a:prstGeom>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xmlns="" val="0"/>
              </a:ext>
            </a:extLst>
          </a:blip>
          <a:stretch>
            <a:fillRect/>
          </a:stretch>
        </p:blipFill>
        <p:spPr>
          <a:xfrm>
            <a:off x="0" y="3346697"/>
            <a:ext cx="4681738" cy="3511303"/>
          </a:xfrm>
        </p:spPr>
      </p:pic>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477000" y="0"/>
            <a:ext cx="2667000" cy="4057303"/>
          </a:xfrm>
          <a:prstGeom prst="ellipse">
            <a:avLst/>
          </a:prstGeom>
          <a:ln>
            <a:noFill/>
          </a:ln>
          <a:effectLst>
            <a:softEdge rad="112500"/>
          </a:effectLst>
        </p:spPr>
      </p:pic>
    </p:spTree>
    <p:extLst>
      <p:ext uri="{BB962C8B-B14F-4D97-AF65-F5344CB8AC3E}">
        <p14:creationId xmlns:p14="http://schemas.microsoft.com/office/powerpoint/2010/main" xmlns="" val="5780712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5713172" y="0"/>
            <a:ext cx="3430828" cy="4572000"/>
          </a:xfrm>
          <a:prstGeom prst="rect">
            <a:avLst/>
          </a:prstGeom>
          <a:ln>
            <a:noFill/>
          </a:ln>
          <a:effectLst>
            <a:softEdge rad="112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3276600" cy="4800219"/>
          </a:xfrm>
          <a:prstGeom prst="rect">
            <a:avLst/>
          </a:prstGeom>
          <a:ln>
            <a:noFill/>
          </a:ln>
          <a:effectLst>
            <a:softEdge rad="112500"/>
          </a:effectLst>
        </p:spPr>
      </p:pic>
      <p:pic>
        <p:nvPicPr>
          <p:cNvPr id="6" name="Picture 5"/>
          <p:cNvPicPr>
            <a:picLocks noChangeAspect="1"/>
          </p:cNvPicPr>
          <p:nvPr/>
        </p:nvPicPr>
        <p:blipFill>
          <a:blip r:embed="rId5" cstate="print">
            <a:extLst>
              <a:ext uri="{BEBA8EAE-BF5A-486C-A8C5-ECC9F3942E4B}">
                <a14:imgProps xmlns:a14="http://schemas.microsoft.com/office/drawing/2010/main" xmlns="">
                  <a14:imgLayer r:embed="rId6">
                    <a14:imgEffect>
                      <a14:backgroundRemoval t="9850" b="89936" l="9783" r="93750">
                        <a14:foregroundMark x1="32065" y1="40257" x2="32065" y2="40257"/>
                        <a14:foregroundMark x1="37772" y1="19914" x2="37772" y2="19914"/>
                        <a14:foregroundMark x1="45109" y1="22270" x2="45109" y2="22270"/>
                        <a14:foregroundMark x1="45924" y1="34690" x2="45924" y2="34690"/>
                        <a14:foregroundMark x1="58152" y1="31049" x2="58152" y2="31049"/>
                        <a14:foregroundMark x1="34511" y1="70450" x2="34511" y2="70450"/>
                        <a14:foregroundMark x1="66848" y1="62741" x2="66848" y2="62741"/>
                        <a14:foregroundMark x1="79076" y1="64454" x2="79076" y2="64454"/>
                        <a14:foregroundMark x1="73641" y1="46681" x2="73641" y2="46681"/>
                        <a14:foregroundMark x1="73641" y1="33191" x2="73641" y2="33191"/>
                        <a14:foregroundMark x1="76087" y1="27195" x2="76087" y2="27195"/>
                        <a14:foregroundMark x1="79620" y1="22484" x2="79620" y2="22484"/>
                        <a14:foregroundMark x1="30435" y1="23769" x2="30435" y2="23769"/>
                        <a14:foregroundMark x1="30163" y1="18630" x2="30163" y2="18630"/>
                        <a14:foregroundMark x1="37772" y1="43469" x2="37772" y2="43469"/>
                        <a14:foregroundMark x1="70109" y1="24625" x2="70109" y2="24625"/>
                        <a14:foregroundMark x1="74728" y1="25482" x2="74728" y2="25482"/>
                        <a14:foregroundMark x1="82880" y1="30621" x2="82880" y2="30621"/>
                        <a14:foregroundMark x1="80978" y1="26552" x2="80978" y2="26552"/>
                        <a14:foregroundMark x1="66033" y1="31478" x2="66033" y2="31478"/>
                        <a14:foregroundMark x1="41848" y1="44111" x2="41848" y2="44111"/>
                        <a14:foregroundMark x1="40761" y1="15846" x2="40761" y2="15846"/>
                        <a14:foregroundMark x1="45380" y1="17131" x2="45380" y2="17131"/>
                        <a14:foregroundMark x1="34511" y1="15846" x2="34511" y2="15846"/>
                        <a14:foregroundMark x1="69293" y1="21842" x2="69293" y2="21842"/>
                        <a14:foregroundMark x1="72283" y1="21627" x2="72283" y2="21627"/>
                        <a14:foregroundMark x1="75272" y1="21627" x2="75272" y2="21627"/>
                        <a14:foregroundMark x1="85870" y1="50321" x2="85870" y2="50321"/>
                        <a14:foregroundMark x1="48370" y1="18630" x2="48370" y2="18630"/>
                        <a14:foregroundMark x1="50543" y1="19272" x2="50543" y2="19272"/>
                        <a14:foregroundMark x1="51630" y1="21199" x2="51630" y2="21199"/>
                        <a14:foregroundMark x1="53804" y1="22270" x2="53804" y2="22270"/>
                        <a14:foregroundMark x1="66576" y1="82227" x2="66576" y2="82227"/>
                        <a14:foregroundMark x1="85054" y1="81585" x2="85054" y2="81585"/>
                        <a14:foregroundMark x1="79076" y1="82869" x2="79076" y2="82869"/>
                        <a14:foregroundMark x1="74185" y1="83084" x2="74185" y2="83084"/>
                        <a14:foregroundMark x1="70924" y1="85225" x2="70924" y2="85225"/>
                        <a14:foregroundMark x1="91304" y1="86724" x2="91304" y2="86724"/>
                        <a14:foregroundMark x1="90761" y1="83726" x2="90761" y2="83726"/>
                        <a14:foregroundMark x1="61413" y1="83726" x2="61413" y2="83726"/>
                        <a14:foregroundMark x1="90489" y1="78158" x2="90489" y2="78158"/>
                        <a14:foregroundMark x1="90761" y1="75161" x2="90761" y2="75161"/>
                        <a14:foregroundMark x1="75815" y1="77088" x2="75815" y2="77088"/>
                        <a14:foregroundMark x1="75815" y1="77088" x2="75815" y2="77088"/>
                        <a14:foregroundMark x1="75815" y1="74946" x2="75815" y2="74946"/>
                        <a14:foregroundMark x1="49457" y1="16274" x2="49457" y2="16274"/>
                        <a14:foregroundMark x1="47011" y1="18201" x2="47011" y2="18201"/>
                        <a14:foregroundMark x1="49728" y1="21199" x2="49728" y2="21199"/>
                        <a14:foregroundMark x1="41304" y1="14133" x2="41304" y2="14133"/>
                        <a14:foregroundMark x1="44565" y1="14989" x2="44565" y2="14989"/>
                        <a14:foregroundMark x1="26359" y1="19914" x2="26359" y2="19914"/>
                        <a14:foregroundMark x1="25272" y1="22484" x2="25272" y2="22484"/>
                        <a14:foregroundMark x1="29891" y1="14561" x2="29891" y2="14561"/>
                        <a14:foregroundMark x1="34783" y1="13276" x2="34783" y2="13276"/>
                        <a14:foregroundMark x1="40761" y1="13276" x2="40761" y2="13276"/>
                        <a14:foregroundMark x1="38587" y1="13276" x2="38587" y2="13276"/>
                        <a14:foregroundMark x1="17663" y1="51178" x2="17663" y2="51178"/>
                        <a14:foregroundMark x1="56522" y1="18201" x2="56522" y2="18201"/>
                        <a14:foregroundMark x1="63043" y1="11991" x2="63043" y2="11991"/>
                        <a14:foregroundMark x1="57337" y1="13490" x2="57337" y2="13490"/>
                        <a14:foregroundMark x1="52174" y1="11991" x2="52174" y2="11991"/>
                        <a14:foregroundMark x1="45109" y1="11777" x2="45109" y2="11777"/>
                        <a14:foregroundMark x1="74728" y1="14561" x2="74728" y2="14561"/>
                        <a14:foregroundMark x1="80435" y1="14347" x2="80435" y2="14347"/>
                        <a14:foregroundMark x1="17935" y1="58672" x2="17935" y2="58672"/>
                        <a14:foregroundMark x1="14674" y1="59315" x2="14674" y2="59315"/>
                        <a14:foregroundMark x1="14130" y1="62955" x2="14130" y2="62955"/>
                        <a14:foregroundMark x1="10870" y1="64454" x2="10870" y2="64454"/>
                        <a14:foregroundMark x1="12228" y1="55246" x2="12228" y2="55246"/>
                        <a14:foregroundMark x1="17663" y1="54176" x2="17663" y2="54176"/>
                        <a14:foregroundMark x1="14130" y1="50749" x2="14130" y2="50749"/>
                        <a14:foregroundMark x1="17120" y1="60814" x2="17120" y2="60814"/>
                        <a14:foregroundMark x1="15761" y1="66809" x2="15761" y2="66809"/>
                        <a14:foregroundMark x1="14402" y1="68308" x2="14402" y2="68308"/>
                        <a14:foregroundMark x1="13859" y1="83512" x2="13859" y2="83512"/>
                        <a14:foregroundMark x1="18207" y1="85011" x2="18207" y2="85011"/>
                        <a14:foregroundMark x1="28804" y1="88009" x2="28804" y2="88009"/>
                        <a14:foregroundMark x1="27989" y1="85867" x2="27989" y2="85867"/>
                        <a14:foregroundMark x1="90761" y1="40899" x2="90761" y2="40899"/>
                        <a14:foregroundMark x1="92663" y1="40899" x2="92663" y2="40899"/>
                        <a14:foregroundMark x1="92391" y1="55889" x2="92391" y2="55889"/>
                      </a14:backgroundRemoval>
                    </a14:imgEffect>
                  </a14:imgLayer>
                </a14:imgProps>
              </a:ext>
              <a:ext uri="{28A0092B-C50C-407E-A947-70E740481C1C}">
                <a14:useLocalDpi xmlns:a14="http://schemas.microsoft.com/office/drawing/2010/main" xmlns="" val="0"/>
              </a:ext>
            </a:extLst>
          </a:blip>
          <a:stretch>
            <a:fillRect/>
          </a:stretch>
        </p:blipFill>
        <p:spPr>
          <a:xfrm>
            <a:off x="2057400" y="1834769"/>
            <a:ext cx="4673600" cy="5930900"/>
          </a:xfrm>
          <a:prstGeom prst="rect">
            <a:avLst/>
          </a:prstGeom>
          <a:ln>
            <a:noFill/>
          </a:ln>
          <a:effectLst>
            <a:softEdge rad="112500"/>
          </a:effectLst>
        </p:spPr>
      </p:pic>
    </p:spTree>
    <p:extLst>
      <p:ext uri="{BB962C8B-B14F-4D97-AF65-F5344CB8AC3E}">
        <p14:creationId xmlns:p14="http://schemas.microsoft.com/office/powerpoint/2010/main" xmlns="" val="26740752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3194304"/>
            <a:ext cx="4884928" cy="3663696"/>
          </a:xfrm>
          <a:prstGeom prst="rect">
            <a:avLst/>
          </a:prstGeom>
        </p:spPr>
      </p:pic>
      <p:pic>
        <p:nvPicPr>
          <p:cNvPr id="8" name="Content Placeholder 7" descr="fire1.jpg"/>
          <p:cNvPicPr>
            <a:picLocks noGrp="1" noChangeAspect="1"/>
          </p:cNvPicPr>
          <p:nvPr>
            <p:ph idx="1"/>
          </p:nvPr>
        </p:nvPicPr>
        <p:blipFill>
          <a:blip r:embed="rId4" cstate="print"/>
          <a:stretch>
            <a:fillRect/>
          </a:stretch>
        </p:blipFill>
        <p:spPr>
          <a:xfrm>
            <a:off x="381000" y="0"/>
            <a:ext cx="4114800" cy="3022249"/>
          </a:xfrm>
        </p:spPr>
      </p:pic>
      <p:pic>
        <p:nvPicPr>
          <p:cNvPr id="9" name="Picture 8" descr="Yasoda krsna damodara.jpg"/>
          <p:cNvPicPr>
            <a:picLocks noChangeAspect="1"/>
          </p:cNvPicPr>
          <p:nvPr/>
        </p:nvPicPr>
        <p:blipFill>
          <a:blip r:embed="rId5" cstate="print"/>
          <a:stretch>
            <a:fillRect/>
          </a:stretch>
        </p:blipFill>
        <p:spPr>
          <a:xfrm>
            <a:off x="4752975" y="0"/>
            <a:ext cx="4391025" cy="5715000"/>
          </a:xfrm>
          <a:prstGeom prst="rect">
            <a:avLst/>
          </a:prstGeom>
        </p:spPr>
      </p:pic>
    </p:spTree>
    <p:extLst>
      <p:ext uri="{BB962C8B-B14F-4D97-AF65-F5344CB8AC3E}">
        <p14:creationId xmlns:p14="http://schemas.microsoft.com/office/powerpoint/2010/main" xmlns="" val="249630080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0"/>
            <a:ext cx="4572000" cy="3542974"/>
          </a:xfr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821142" y="3000857"/>
            <a:ext cx="5322858" cy="3857143"/>
          </a:xfrm>
          <a:prstGeom prst="rect">
            <a:avLst/>
          </a:prstGeom>
        </p:spPr>
      </p:pic>
    </p:spTree>
    <p:extLst>
      <p:ext uri="{BB962C8B-B14F-4D97-AF65-F5344CB8AC3E}">
        <p14:creationId xmlns:p14="http://schemas.microsoft.com/office/powerpoint/2010/main" xmlns="" val="378498333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Leaving </a:t>
            </a:r>
            <a:r>
              <a:rPr lang="en-US" dirty="0" err="1" smtClean="0"/>
              <a:t>Vrindavana</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1280159"/>
            <a:ext cx="9144000" cy="5577841"/>
          </a:xfrm>
        </p:spPr>
      </p:pic>
    </p:spTree>
    <p:extLst>
      <p:ext uri="{BB962C8B-B14F-4D97-AF65-F5344CB8AC3E}">
        <p14:creationId xmlns:p14="http://schemas.microsoft.com/office/powerpoint/2010/main" xmlns="" val="39444123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192718"/>
            <a:ext cx="9144000" cy="6373922"/>
          </a:xfr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3379679"/>
            <a:ext cx="4681738" cy="3511303"/>
          </a:xfrm>
          <a:prstGeom prst="rect">
            <a:avLst/>
          </a:prstGeom>
        </p:spPr>
      </p:pic>
    </p:spTree>
    <p:extLst>
      <p:ext uri="{BB962C8B-B14F-4D97-AF65-F5344CB8AC3E}">
        <p14:creationId xmlns:p14="http://schemas.microsoft.com/office/powerpoint/2010/main" xmlns="" val="187002928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63334" cy="68724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04800" y="0"/>
            <a:ext cx="2590800" cy="3873289"/>
          </a:xfrm>
          <a:prstGeom prst="ellipse">
            <a:avLst/>
          </a:prstGeom>
          <a:ln>
            <a:noFill/>
          </a:ln>
          <a:effectLst>
            <a:softEdge rad="112500"/>
          </a:effectLst>
        </p:spPr>
      </p:pic>
      <p:sp>
        <p:nvSpPr>
          <p:cNvPr id="7" name="Content Placeholder 6"/>
          <p:cNvSpPr>
            <a:spLocks noGrp="1"/>
          </p:cNvSpPr>
          <p:nvPr>
            <p:ph idx="1"/>
          </p:nvPr>
        </p:nvSpPr>
        <p:spPr/>
        <p:txBody>
          <a:bodyPr/>
          <a:lstStyle/>
          <a:p>
            <a:endParaRPr lang="en-US" dirty="0"/>
          </a:p>
        </p:txBody>
      </p:sp>
    </p:spTree>
    <p:extLst>
      <p:ext uri="{BB962C8B-B14F-4D97-AF65-F5344CB8AC3E}">
        <p14:creationId xmlns:p14="http://schemas.microsoft.com/office/powerpoint/2010/main" xmlns="" val="152226209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31845" y="4287861"/>
            <a:ext cx="1905000" cy="2578100"/>
          </a:xfrm>
          <a:prstGeom prst="rect">
            <a:avLst/>
          </a:prstGeom>
          <a:ln>
            <a:noFill/>
          </a:ln>
          <a:effectLst>
            <a:softEdge rad="1125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67291" y="80010"/>
            <a:ext cx="7276710" cy="5330190"/>
          </a:xfrm>
          <a:prstGeom prst="rect">
            <a:avLst/>
          </a:prstGeom>
          <a:ln>
            <a:noFill/>
          </a:ln>
          <a:effectLst>
            <a:softEdge rad="11250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828800" y="3700006"/>
            <a:ext cx="4210658" cy="3157994"/>
          </a:xfrm>
          <a:prstGeom prst="rect">
            <a:avLst/>
          </a:prstGeom>
          <a:ln>
            <a:noFill/>
          </a:ln>
          <a:effectLst>
            <a:softEdge rad="112500"/>
          </a:effectLst>
        </p:spPr>
      </p:pic>
      <p:pic>
        <p:nvPicPr>
          <p:cNvPr id="6" name="Picture 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962" y="80010"/>
            <a:ext cx="3264904" cy="4226236"/>
          </a:xfrm>
          <a:prstGeom prst="rect">
            <a:avLst/>
          </a:prstGeom>
          <a:ln>
            <a:noFill/>
          </a:ln>
          <a:effectLst>
            <a:softEdge rad="112500"/>
          </a:effectLst>
        </p:spPr>
      </p:pic>
    </p:spTree>
    <p:extLst>
      <p:ext uri="{BB962C8B-B14F-4D97-AF65-F5344CB8AC3E}">
        <p14:creationId xmlns:p14="http://schemas.microsoft.com/office/powerpoint/2010/main" xmlns="" val="381985828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5922" y="152400"/>
            <a:ext cx="4865352" cy="2590800"/>
          </a:xfr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031177" y="0"/>
            <a:ext cx="5112823" cy="6858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2677160"/>
            <a:ext cx="3124200" cy="4165600"/>
          </a:xfrm>
          <a:prstGeom prst="rect">
            <a:avLst/>
          </a:prstGeom>
        </p:spPr>
      </p:pic>
    </p:spTree>
    <p:extLst>
      <p:ext uri="{BB962C8B-B14F-4D97-AF65-F5344CB8AC3E}">
        <p14:creationId xmlns:p14="http://schemas.microsoft.com/office/powerpoint/2010/main" xmlns="" val="21053777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229600" cy="1399032"/>
          </a:xfrm>
        </p:spPr>
        <p:txBody>
          <a:bodyPr>
            <a:normAutofit/>
          </a:bodyPr>
          <a:lstStyle/>
          <a:p>
            <a:r>
              <a:rPr lang="en-US" sz="3600" dirty="0" smtClean="0"/>
              <a:t>Go to </a:t>
            </a:r>
            <a:r>
              <a:rPr lang="en-US" sz="3600" dirty="0" err="1" smtClean="0"/>
              <a:t>Jagannatha</a:t>
            </a:r>
            <a:r>
              <a:rPr lang="en-US" sz="3600" dirty="0" smtClean="0"/>
              <a:t> </a:t>
            </a:r>
            <a:r>
              <a:rPr lang="en-US" sz="3600" dirty="0" err="1" smtClean="0"/>
              <a:t>Puri</a:t>
            </a:r>
            <a:endParaRPr lang="en-US" sz="36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5715000" y="152400"/>
            <a:ext cx="3429000" cy="4572000"/>
          </a:xfr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2586536"/>
            <a:ext cx="5715000" cy="4286250"/>
          </a:xfrm>
          <a:prstGeom prst="rect">
            <a:avLst/>
          </a:prstGeom>
          <a:ln>
            <a:noFill/>
          </a:ln>
          <a:effectLst>
            <a:softEdge rad="112500"/>
          </a:effectLst>
        </p:spPr>
      </p:pic>
    </p:spTree>
    <p:extLst>
      <p:ext uri="{BB962C8B-B14F-4D97-AF65-F5344CB8AC3E}">
        <p14:creationId xmlns:p14="http://schemas.microsoft.com/office/powerpoint/2010/main" xmlns="" val="13732628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2048256" y="-1743456"/>
            <a:ext cx="2057400" cy="6153912"/>
          </a:xfrm>
        </p:spPr>
        <p:txBody>
          <a:bodyPr>
            <a:normAutofit fontScale="90000"/>
          </a:bodyPr>
          <a:lstStyle/>
          <a:p>
            <a:r>
              <a:rPr lang="en-US" dirty="0" smtClean="0"/>
              <a:t>Foolish man, don’t take </a:t>
            </a:r>
            <a:r>
              <a:rPr lang="en-US" dirty="0" err="1" smtClean="0"/>
              <a:t>sannyäsa</a:t>
            </a:r>
            <a:r>
              <a:rPr lang="en-US" dirty="0" smtClean="0"/>
              <a:t>! Go at once to </a:t>
            </a:r>
            <a:r>
              <a:rPr lang="en-US" dirty="0" err="1" smtClean="0"/>
              <a:t>Çré</a:t>
            </a:r>
            <a:r>
              <a:rPr lang="en-US" dirty="0" smtClean="0"/>
              <a:t> </a:t>
            </a:r>
            <a:r>
              <a:rPr lang="en-US" dirty="0" err="1" smtClean="0"/>
              <a:t>Mathurä</a:t>
            </a:r>
            <a:r>
              <a:rPr lang="en-US" dirty="0" smtClean="0"/>
              <a:t>. There in the </a:t>
            </a:r>
            <a:r>
              <a:rPr lang="en-US" dirty="0" err="1" smtClean="0"/>
              <a:t>Våndävana</a:t>
            </a:r>
            <a:r>
              <a:rPr lang="en-US" dirty="0" smtClean="0"/>
              <a:t> forest you will surely fulfill all your desires.”</a:t>
            </a:r>
            <a:endParaRPr lang="en-US" dirty="0"/>
          </a:p>
        </p:txBody>
      </p:sp>
      <p:pic>
        <p:nvPicPr>
          <p:cNvPr id="7" name="Content Placeholder 6" descr="ndekrsna2jpg1.jpg"/>
          <p:cNvPicPr>
            <a:picLocks noGrp="1" noChangeAspect="1"/>
          </p:cNvPicPr>
          <p:nvPr>
            <p:ph sz="quarter" idx="2"/>
          </p:nvPr>
        </p:nvPicPr>
        <p:blipFill>
          <a:blip r:embed="rId3" cstate="print"/>
          <a:stretch>
            <a:fillRect/>
          </a:stretch>
        </p:blipFill>
        <p:spPr>
          <a:xfrm>
            <a:off x="5975048" y="152400"/>
            <a:ext cx="2940352" cy="3886200"/>
          </a:xfrm>
          <a:effectLst>
            <a:softEdge rad="317500"/>
          </a:effectLst>
        </p:spPr>
      </p:pic>
      <p:pic>
        <p:nvPicPr>
          <p:cNvPr id="10" name="Content Placeholder 9" descr="Siva on tiger skin.jpg"/>
          <p:cNvPicPr>
            <a:picLocks noGrp="1" noChangeAspect="1"/>
          </p:cNvPicPr>
          <p:nvPr>
            <p:ph sz="quarter" idx="4"/>
          </p:nvPr>
        </p:nvPicPr>
        <p:blipFill>
          <a:blip r:embed="rId4" cstate="print"/>
          <a:stretch>
            <a:fillRect/>
          </a:stretch>
        </p:blipFill>
        <p:spPr>
          <a:xfrm>
            <a:off x="2209800" y="2535238"/>
            <a:ext cx="3242072" cy="4322762"/>
          </a:xfr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304800"/>
            <a:ext cx="5212712" cy="4572000"/>
          </a:xfrm>
          <a:prstGeom prst="rect">
            <a:avLst/>
          </a:prstGeom>
          <a:ln>
            <a:noFill/>
          </a:ln>
          <a:effectLst>
            <a:softEdge rad="112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066108" y="3804699"/>
            <a:ext cx="4071068" cy="3053301"/>
          </a:xfrm>
          <a:prstGeom prst="rect">
            <a:avLst/>
          </a:prstGeom>
          <a:ln>
            <a:noFill/>
          </a:ln>
          <a:effectLst>
            <a:softEdge rad="11250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656408" y="2895600"/>
            <a:ext cx="2819400" cy="3675581"/>
          </a:xfrm>
          <a:prstGeom prst="rect">
            <a:avLst/>
          </a:prstGeom>
        </p:spPr>
      </p:pic>
    </p:spTree>
    <p:extLst>
      <p:ext uri="{BB962C8B-B14F-4D97-AF65-F5344CB8AC3E}">
        <p14:creationId xmlns:p14="http://schemas.microsoft.com/office/powerpoint/2010/main" xmlns="" val="172962808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533400" y="317756"/>
            <a:ext cx="8077200" cy="6540244"/>
          </a:xfrm>
        </p:spPr>
      </p:pic>
    </p:spTree>
    <p:extLst>
      <p:ext uri="{BB962C8B-B14F-4D97-AF65-F5344CB8AC3E}">
        <p14:creationId xmlns:p14="http://schemas.microsoft.com/office/powerpoint/2010/main" xmlns="" val="333928763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watery_yamuna.JPG"/>
          <p:cNvPicPr>
            <a:picLocks noGrp="1" noChangeAspect="1"/>
          </p:cNvPicPr>
          <p:nvPr>
            <p:ph idx="1"/>
          </p:nvPr>
        </p:nvPicPr>
        <p:blipFill>
          <a:blip r:embed="rId3" cstate="print"/>
          <a:stretch>
            <a:fillRect/>
          </a:stretch>
        </p:blipFill>
        <p:spPr>
          <a:xfrm>
            <a:off x="-4233" y="-3176"/>
            <a:ext cx="9148233" cy="6861175"/>
          </a:xfr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pic>
        <p:nvPicPr>
          <p:cNvPr id="4" name="Content Placeholder 3" descr="vimana.jpg"/>
          <p:cNvPicPr>
            <a:picLocks noGrp="1" noChangeAspect="1"/>
          </p:cNvPicPr>
          <p:nvPr>
            <p:ph idx="1"/>
          </p:nvPr>
        </p:nvPicPr>
        <p:blipFill>
          <a:blip r:embed="rId4" cstate="print"/>
          <a:srcRect/>
          <a:stretch>
            <a:fillRect/>
          </a:stretch>
        </p:blipFill>
        <p:spPr>
          <a:xfrm>
            <a:off x="457200" y="533400"/>
            <a:ext cx="2432531" cy="1644884"/>
          </a:xfrm>
          <a:effectLst>
            <a:softEdge rad="63500"/>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andagram.jpg"/>
          <p:cNvPicPr>
            <a:picLocks noGrp="1" noChangeAspect="1"/>
          </p:cNvPicPr>
          <p:nvPr>
            <p:ph idx="1"/>
          </p:nvPr>
        </p:nvPicPr>
        <p:blipFill>
          <a:blip r:embed="rId3" cstate="print"/>
          <a:stretch>
            <a:fillRect/>
          </a:stretch>
        </p:blipFill>
        <p:spPr>
          <a:xfrm>
            <a:off x="0" y="-3175"/>
            <a:ext cx="9144000" cy="6858000"/>
          </a:xfr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rishna6.bmp"/>
          <p:cNvPicPr>
            <a:picLocks noGrp="1" noChangeAspect="1"/>
          </p:cNvPicPr>
          <p:nvPr>
            <p:ph idx="1"/>
          </p:nvPr>
        </p:nvPicPr>
        <p:blipFill>
          <a:blip r:embed="rId3" cstate="print"/>
          <a:stretch>
            <a:fillRect/>
          </a:stretch>
        </p:blipFill>
        <p:spPr>
          <a:xfrm>
            <a:off x="152400" y="24758"/>
            <a:ext cx="8839200" cy="6812485"/>
          </a:xfr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K_krsna_high.png"/>
          <p:cNvPicPr>
            <a:picLocks noGrp="1" noChangeAspect="1"/>
          </p:cNvPicPr>
          <p:nvPr>
            <p:ph idx="1"/>
          </p:nvPr>
        </p:nvPicPr>
        <p:blipFill>
          <a:blip r:embed="rId3" cstate="print"/>
          <a:stretch>
            <a:fillRect/>
          </a:stretch>
        </p:blipFill>
        <p:spPr>
          <a:xfrm>
            <a:off x="2133600" y="-28860"/>
            <a:ext cx="5212868" cy="6886860"/>
          </a:xfr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B_nanda_high.png"/>
          <p:cNvPicPr>
            <a:picLocks noGrp="1" noChangeAspect="1"/>
          </p:cNvPicPr>
          <p:nvPr>
            <p:ph idx="1"/>
          </p:nvPr>
        </p:nvPicPr>
        <p:blipFill>
          <a:blip r:embed="rId3" cstate="print"/>
          <a:stretch>
            <a:fillRect/>
          </a:stretch>
        </p:blipFill>
        <p:spPr>
          <a:xfrm>
            <a:off x="2209800" y="41311"/>
            <a:ext cx="5181600" cy="6845550"/>
          </a:xfr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yasoda krsna.jpg"/>
          <p:cNvPicPr>
            <a:picLocks noGrp="1" noChangeAspect="1"/>
          </p:cNvPicPr>
          <p:nvPr>
            <p:ph idx="1"/>
          </p:nvPr>
        </p:nvPicPr>
        <p:blipFill>
          <a:blip r:embed="rId3" cstate="print"/>
          <a:stretch>
            <a:fillRect/>
          </a:stretch>
        </p:blipFill>
        <p:spPr>
          <a:xfrm>
            <a:off x="2057399" y="28314"/>
            <a:ext cx="5506717" cy="6829686"/>
          </a:xfr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35256"/>
            <a:ext cx="9144000" cy="6729983"/>
          </a:xfr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867400" y="-152400"/>
            <a:ext cx="3276600" cy="3165418"/>
          </a:xfrm>
          <a:prstGeom prst="rect">
            <a:avLst/>
          </a:prstGeom>
          <a:ln>
            <a:noFill/>
          </a:ln>
          <a:effectLst>
            <a:softEdge rad="112500"/>
          </a:effectLst>
        </p:spPr>
      </p:pic>
      <p:pic>
        <p:nvPicPr>
          <p:cNvPr id="8" name="Picture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64329" y="-140032"/>
            <a:ext cx="4681738" cy="3511303"/>
          </a:xfrm>
          <a:prstGeom prst="rect">
            <a:avLst/>
          </a:prstGeom>
        </p:spPr>
      </p:pic>
    </p:spTree>
    <p:extLst>
      <p:ext uri="{BB962C8B-B14F-4D97-AF65-F5344CB8AC3E}">
        <p14:creationId xmlns:p14="http://schemas.microsoft.com/office/powerpoint/2010/main" xmlns="" val="80750028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3">
      <a:majorFont>
        <a:latin typeface="Balaram"/>
        <a:ea typeface=""/>
        <a:cs typeface=""/>
      </a:majorFont>
      <a:minorFont>
        <a:latin typeface="Balaram"/>
        <a:ea typeface=""/>
        <a:cs typeface=""/>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1963</TotalTime>
  <Words>5598</Words>
  <Application>Microsoft Office PowerPoint</Application>
  <PresentationFormat>On-screen Show (4:3)</PresentationFormat>
  <Paragraphs>495</Paragraphs>
  <Slides>108</Slides>
  <Notes>107</Notes>
  <HiddenSlides>0</HiddenSlides>
  <MMClips>0</MMClips>
  <ScaleCrop>false</ScaleCrop>
  <HeadingPairs>
    <vt:vector size="4" baseType="variant">
      <vt:variant>
        <vt:lpstr>Theme</vt:lpstr>
      </vt:variant>
      <vt:variant>
        <vt:i4>1</vt:i4>
      </vt:variant>
      <vt:variant>
        <vt:lpstr>Slide Titles</vt:lpstr>
      </vt:variant>
      <vt:variant>
        <vt:i4>108</vt:i4>
      </vt:variant>
    </vt:vector>
  </HeadingPairs>
  <TitlesOfParts>
    <vt:vector size="109" baseType="lpstr">
      <vt:lpstr>Verve</vt:lpstr>
      <vt:lpstr>Çré Båhad Bhägavatämåta of Çréla Sanätana Gosvämé</vt:lpstr>
      <vt:lpstr>Uttarä inquires from Parékñit</vt:lpstr>
      <vt:lpstr>Slide 3</vt:lpstr>
      <vt:lpstr> The story of a poor brähmaëa who hankered after abundant wealth</vt:lpstr>
      <vt:lpstr>kléà</vt:lpstr>
      <vt:lpstr>Slide 6</vt:lpstr>
      <vt:lpstr>Gaìgä</vt:lpstr>
      <vt:lpstr>Slide 8</vt:lpstr>
      <vt:lpstr>Foolish man, don’t take sannyäsa! Go at once to Çré Mathurä. There in the Våndävana forest you will surely fulfill all your desires.”</vt:lpstr>
      <vt:lpstr>Prayäga</vt:lpstr>
      <vt:lpstr>Slide 11</vt:lpstr>
      <vt:lpstr>Meeting  Gopa-kumära in Våndävana</vt:lpstr>
      <vt:lpstr>Gopa-kumära’s Story</vt:lpstr>
      <vt:lpstr>Slide 14</vt:lpstr>
      <vt:lpstr>Slide 15</vt:lpstr>
      <vt:lpstr>Slide 16</vt:lpstr>
      <vt:lpstr>Slide 17</vt:lpstr>
      <vt:lpstr>Slide 18</vt:lpstr>
      <vt:lpstr>at the capital</vt:lpstr>
      <vt:lpstr>Slide 20</vt:lpstr>
      <vt:lpstr>Slide 21</vt:lpstr>
      <vt:lpstr>Slide 22</vt:lpstr>
      <vt:lpstr>again, he meets his guru and then becomes king</vt:lpstr>
      <vt:lpstr>“Just go to Mathurä”</vt:lpstr>
      <vt:lpstr>Slide 25</vt:lpstr>
      <vt:lpstr>Slide 26</vt:lpstr>
      <vt:lpstr>Offering the special gifts of heaven like amåta and the pärijäta flower, Indra worshiped Lord Vämana</vt:lpstr>
      <vt:lpstr>Gopa-kumära becomes Indra</vt:lpstr>
      <vt:lpstr>Bhågu from Maharloka</vt:lpstr>
      <vt:lpstr>Maharloka</vt:lpstr>
      <vt:lpstr>Tapoloka</vt:lpstr>
      <vt:lpstr>Lord in the lotus of the heart</vt:lpstr>
      <vt:lpstr>Slide 33</vt:lpstr>
      <vt:lpstr>Slide 34</vt:lpstr>
      <vt:lpstr>Slide 35</vt:lpstr>
      <vt:lpstr>Remembering Vraja</vt:lpstr>
      <vt:lpstr>Slide 37</vt:lpstr>
      <vt:lpstr>Slide 38</vt:lpstr>
      <vt:lpstr>Slide 39</vt:lpstr>
      <vt:lpstr>Slide 40</vt:lpstr>
      <vt:lpstr>Slide 41</vt:lpstr>
      <vt:lpstr>Slide 42</vt:lpstr>
      <vt:lpstr>to the universal coverings</vt:lpstr>
      <vt:lpstr>Bhümi worships Varäha</vt:lpstr>
      <vt:lpstr>Slide 45</vt:lpstr>
      <vt:lpstr>from water to fire…</vt:lpstr>
      <vt:lpstr>Pradyumna, Aniruddha, Saìkarñaëa, and Väsudeva </vt:lpstr>
      <vt:lpstr>Goddess Prakåti  worships Çré Mohiné-mürti</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Dvärakä</vt:lpstr>
      <vt:lpstr>entering the gate of Dvärakä</vt:lpstr>
      <vt:lpstr>Slide 71</vt:lpstr>
      <vt:lpstr>Slide 72</vt:lpstr>
      <vt:lpstr>Slide 73</vt:lpstr>
      <vt:lpstr>Slide 74</vt:lpstr>
      <vt:lpstr>Slide 75</vt:lpstr>
      <vt:lpstr>Slide 76</vt:lpstr>
      <vt:lpstr>Slide 77</vt:lpstr>
      <vt:lpstr>Slide 78</vt:lpstr>
      <vt:lpstr>Slide 79</vt:lpstr>
      <vt:lpstr>Goloka: Land of cows</vt:lpstr>
      <vt:lpstr>Slide 81</vt:lpstr>
      <vt:lpstr>Slide 82</vt:lpstr>
      <vt:lpstr>Slide 83</vt:lpstr>
      <vt:lpstr>Leaving Vrindavana</vt:lpstr>
      <vt:lpstr>Slide 85</vt:lpstr>
      <vt:lpstr>Slide 86</vt:lpstr>
      <vt:lpstr>Slide 87</vt:lpstr>
      <vt:lpstr>Slide 88</vt:lpstr>
      <vt:lpstr>Go to Jagannatha Puri</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Edith Best</dc:creator>
  <cp:lastModifiedBy>Edith Best</cp:lastModifiedBy>
  <cp:revision>170</cp:revision>
  <dcterms:created xsi:type="dcterms:W3CDTF">2011-08-23T22:59:50Z</dcterms:created>
  <dcterms:modified xsi:type="dcterms:W3CDTF">2013-04-30T18:10:48Z</dcterms:modified>
</cp:coreProperties>
</file>