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401" r:id="rId5"/>
    <p:sldId id="402" r:id="rId6"/>
    <p:sldId id="354" r:id="rId7"/>
    <p:sldId id="344" r:id="rId8"/>
    <p:sldId id="357" r:id="rId9"/>
    <p:sldId id="403" r:id="rId10"/>
    <p:sldId id="359" r:id="rId11"/>
    <p:sldId id="406" r:id="rId12"/>
    <p:sldId id="404" r:id="rId13"/>
    <p:sldId id="405" r:id="rId14"/>
    <p:sldId id="361" r:id="rId15"/>
    <p:sldId id="360" r:id="rId16"/>
    <p:sldId id="362" r:id="rId17"/>
    <p:sldId id="370" r:id="rId18"/>
    <p:sldId id="363" r:id="rId19"/>
    <p:sldId id="364" r:id="rId20"/>
    <p:sldId id="366" r:id="rId21"/>
    <p:sldId id="367" r:id="rId22"/>
    <p:sldId id="407" r:id="rId23"/>
    <p:sldId id="368" r:id="rId24"/>
    <p:sldId id="369"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3" r:id="rId45"/>
    <p:sldId id="394" r:id="rId46"/>
    <p:sldId id="395" r:id="rId47"/>
    <p:sldId id="396" r:id="rId48"/>
    <p:sldId id="397" r:id="rId49"/>
    <p:sldId id="398" r:id="rId50"/>
    <p:sldId id="392" r:id="rId51"/>
    <p:sldId id="399" r:id="rId52"/>
    <p:sldId id="400" r:id="rId53"/>
    <p:sldId id="409" r:id="rId54"/>
    <p:sldId id="408" r:id="rId55"/>
    <p:sldId id="4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8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3441A-28A5-4DF1-96BA-FB1C8EAD20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48DBE0-6BA4-43EC-ACFA-03EFAA2340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39740E-1D27-48CD-97A5-1327D0F1EAF7}"/>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A6D4CF8E-F4D4-44A3-857F-56247C375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D55F1-D63B-41A1-8177-3FB2DA603E34}"/>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356529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8F9E6-E556-4184-BE70-F378FEA82F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20C8AB-F47B-4E2C-8CE4-606840030A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2BBCB-1381-4992-B8A2-EE9F8291125B}"/>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102A4716-1086-4B81-94DA-6623121C0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4BBC3-090D-4FDD-A7E0-83466C396C62}"/>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249111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CB2D10-ABA4-4358-A8F8-C0DA40258D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E5D240-9DAE-4F27-A3FB-AC4CD1514A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AA7E0-AB8E-416E-86B7-17B2C7FBED4A}"/>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D093127F-639C-4B46-82C9-B35391A2D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D4F05-7E9E-46E1-83FC-B66B2AD7227B}"/>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37877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F2D78-E388-41CF-B3A8-66B42C72E5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BFFE4D-27AF-43ED-AC2D-1EE6674A3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9C417-910A-48D1-86FD-51A322DE1973}"/>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E17D9259-97F1-4989-A6C1-866BAA78C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4A561-B798-4EDF-8614-E0BFFB107956}"/>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2067518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5BE1-88BD-4CA9-996C-140903521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DB0EB0-05D4-4B14-9B4E-9ECB65939E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573896-C87E-433A-84E5-3F109544F3FE}"/>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312D2082-491C-41EE-BA68-4E4F6634C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9914CC-1074-483F-9543-36219F60A24C}"/>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332916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3A90-2017-4903-BAFF-B8431BCDEE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FA88D-682E-4DB6-B424-978AEC3960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EC835-DAB7-4343-BB46-22BE144625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171FC7-DB24-434D-8550-493582508BE1}"/>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6" name="Footer Placeholder 5">
            <a:extLst>
              <a:ext uri="{FF2B5EF4-FFF2-40B4-BE49-F238E27FC236}">
                <a16:creationId xmlns:a16="http://schemas.microsoft.com/office/drawing/2014/main" id="{11B6C86F-90C7-4F6E-8DC2-71030DCB2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0A41D8-BBF7-4FE1-8D7B-F1587B55EE26}"/>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72003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7FBEA-F0AA-4833-AA5B-E8715A61F2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DCF5D0-CC65-4E35-A309-5AFF356BB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CDBB9-C30F-424C-A324-4141548183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1BFCC2-3D4A-4F3B-9255-EE10F5D23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0E8AFE-26A1-4D03-ACDB-AB2943298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1224CC-B261-4AB0-B0E6-1D43BD79011F}"/>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8" name="Footer Placeholder 7">
            <a:extLst>
              <a:ext uri="{FF2B5EF4-FFF2-40B4-BE49-F238E27FC236}">
                <a16:creationId xmlns:a16="http://schemas.microsoft.com/office/drawing/2014/main" id="{B4FA5690-D88E-44D7-8A95-FDB5443653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7F47E9-05A3-45CC-8B9D-B7CEF00A4A4D}"/>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314115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3B97-D07C-4B2B-B8FB-4D8A2EA63B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4D2ADD-C83C-4FF6-AB39-AF67D01FD29C}"/>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4" name="Footer Placeholder 3">
            <a:extLst>
              <a:ext uri="{FF2B5EF4-FFF2-40B4-BE49-F238E27FC236}">
                <a16:creationId xmlns:a16="http://schemas.microsoft.com/office/drawing/2014/main" id="{8231FDB4-E03F-40F4-8061-586AEA7BCC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6A406A-9179-4730-9CF5-9EC88BC738F1}"/>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283130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986478-D285-44DB-AF07-B326EA2A024E}"/>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3" name="Footer Placeholder 2">
            <a:extLst>
              <a:ext uri="{FF2B5EF4-FFF2-40B4-BE49-F238E27FC236}">
                <a16:creationId xmlns:a16="http://schemas.microsoft.com/office/drawing/2014/main" id="{8A55102F-52B0-4BE4-B1FB-D0BAAB049D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04C7A3-3F6E-4960-A47A-59A0BF44FAAC}"/>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153924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029E-3B6E-4AF8-83A0-00014263A1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A294D9-60E7-4ED3-82E0-B020CB641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DFE1C-FEAD-422B-B74D-81E4CB2D1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E513A3-6AF8-4A05-87C4-DA7048F8A013}"/>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6" name="Footer Placeholder 5">
            <a:extLst>
              <a:ext uri="{FF2B5EF4-FFF2-40B4-BE49-F238E27FC236}">
                <a16:creationId xmlns:a16="http://schemas.microsoft.com/office/drawing/2014/main" id="{DB953CE1-3170-465F-9160-FAC8C8FDB7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ED7D2-B828-4609-A966-A3ADA055A96C}"/>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381078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AA39-E858-4FD9-8253-81ED2862C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04ACD6-F0DF-4D99-ABA0-DF4011A65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0BAF9-FAFE-4886-83EB-322C70D13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69CF2C-1110-4A3B-B3A2-3FE8ED6AF483}"/>
              </a:ext>
            </a:extLst>
          </p:cNvPr>
          <p:cNvSpPr>
            <a:spLocks noGrp="1"/>
          </p:cNvSpPr>
          <p:nvPr>
            <p:ph type="dt" sz="half" idx="10"/>
          </p:nvPr>
        </p:nvSpPr>
        <p:spPr/>
        <p:txBody>
          <a:bodyPr/>
          <a:lstStyle/>
          <a:p>
            <a:fld id="{93B576C0-EA57-419B-A415-05BA4AE0D107}" type="datetimeFigureOut">
              <a:rPr lang="en-US" smtClean="0"/>
              <a:t>6/2/2019</a:t>
            </a:fld>
            <a:endParaRPr lang="en-US"/>
          </a:p>
        </p:txBody>
      </p:sp>
      <p:sp>
        <p:nvSpPr>
          <p:cNvPr id="6" name="Footer Placeholder 5">
            <a:extLst>
              <a:ext uri="{FF2B5EF4-FFF2-40B4-BE49-F238E27FC236}">
                <a16:creationId xmlns:a16="http://schemas.microsoft.com/office/drawing/2014/main" id="{4C739306-4425-4834-BEED-FF98D5F7B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A1639-581B-42B4-A1B6-7944CE7AC8FE}"/>
              </a:ext>
            </a:extLst>
          </p:cNvPr>
          <p:cNvSpPr>
            <a:spLocks noGrp="1"/>
          </p:cNvSpPr>
          <p:nvPr>
            <p:ph type="sldNum" sz="quarter" idx="12"/>
          </p:nvPr>
        </p:nvSpPr>
        <p:spPr/>
        <p:txBody>
          <a:bodyPr/>
          <a:lstStyle/>
          <a:p>
            <a:fld id="{82E468F5-B506-4C43-99EB-1B222A7107D1}" type="slidenum">
              <a:rPr lang="en-US" smtClean="0"/>
              <a:t>‹#›</a:t>
            </a:fld>
            <a:endParaRPr lang="en-US"/>
          </a:p>
        </p:txBody>
      </p:sp>
    </p:spTree>
    <p:extLst>
      <p:ext uri="{BB962C8B-B14F-4D97-AF65-F5344CB8AC3E}">
        <p14:creationId xmlns:p14="http://schemas.microsoft.com/office/powerpoint/2010/main" val="143372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04E16C-51EA-42F4-AAC5-413378EF4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169DEA-3963-43D8-8739-EB18229A04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15D6A-E33F-4359-8472-108AFE550D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576C0-EA57-419B-A415-05BA4AE0D107}" type="datetimeFigureOut">
              <a:rPr lang="en-US" smtClean="0"/>
              <a:t>6/2/2019</a:t>
            </a:fld>
            <a:endParaRPr lang="en-US"/>
          </a:p>
        </p:txBody>
      </p:sp>
      <p:sp>
        <p:nvSpPr>
          <p:cNvPr id="5" name="Footer Placeholder 4">
            <a:extLst>
              <a:ext uri="{FF2B5EF4-FFF2-40B4-BE49-F238E27FC236}">
                <a16:creationId xmlns:a16="http://schemas.microsoft.com/office/drawing/2014/main" id="{A18E6D9A-7C43-41E4-9B62-134464D64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719709-F3BC-450D-9D37-E1A1581F18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468F5-B506-4C43-99EB-1B222A7107D1}" type="slidenum">
              <a:rPr lang="en-US" smtClean="0"/>
              <a:t>‹#›</a:t>
            </a:fld>
            <a:endParaRPr lang="en-US"/>
          </a:p>
        </p:txBody>
      </p:sp>
      <p:sp>
        <p:nvSpPr>
          <p:cNvPr id="7" name="MSIPCMContentMarking" descr="{&quot;HashCode&quot;:-45436510,&quot;Placement&quot;:&quot;Footer&quot;}">
            <a:extLst>
              <a:ext uri="{FF2B5EF4-FFF2-40B4-BE49-F238E27FC236}">
                <a16:creationId xmlns:a16="http://schemas.microsoft.com/office/drawing/2014/main" id="{F6C9F699-907B-4D20-9035-CE47E24DD64A}"/>
              </a:ext>
            </a:extLst>
          </p:cNvPr>
          <p:cNvSpPr txBox="1"/>
          <p:nvPr userDrawn="1"/>
        </p:nvSpPr>
        <p:spPr>
          <a:xfrm>
            <a:off x="0" y="6595656"/>
            <a:ext cx="581126"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Public</a:t>
            </a:r>
          </a:p>
        </p:txBody>
      </p:sp>
    </p:spTree>
    <p:extLst>
      <p:ext uri="{BB962C8B-B14F-4D97-AF65-F5344CB8AC3E}">
        <p14:creationId xmlns:p14="http://schemas.microsoft.com/office/powerpoint/2010/main" val="155820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vedabase.com/en/synonyms-index?original=sambhavah" TargetMode="External"/><Relationship Id="rId13" Type="http://schemas.openxmlformats.org/officeDocument/2006/relationships/hyperlink" Target="http://vedabase.com/en/synonyms-index?original=naga" TargetMode="External"/><Relationship Id="rId3" Type="http://schemas.openxmlformats.org/officeDocument/2006/relationships/hyperlink" Target="http://vedabase.com/en/synonyms-index?original=para" TargetMode="External"/><Relationship Id="rId7" Type="http://schemas.openxmlformats.org/officeDocument/2006/relationships/hyperlink" Target="http://vedabase.com/en/synonyms-index?original=ekanta" TargetMode="External"/><Relationship Id="rId12" Type="http://schemas.openxmlformats.org/officeDocument/2006/relationships/hyperlink" Target="http://vedabase.com/en/synonyms-index?original=bhrttah" TargetMode="External"/><Relationship Id="rId2" Type="http://schemas.openxmlformats.org/officeDocument/2006/relationships/hyperlink" Target="http://vedabase.com/en/synonyms-index?original=sasvat" TargetMode="External"/><Relationship Id="rId1" Type="http://schemas.openxmlformats.org/officeDocument/2006/relationships/slideLayout" Target="../slideLayouts/slideLayout2.xml"/><Relationship Id="rId6" Type="http://schemas.openxmlformats.org/officeDocument/2006/relationships/hyperlink" Target="http://vedabase.com/en/synonyms-index?original=ihah" TargetMode="External"/><Relationship Id="rId11" Type="http://schemas.openxmlformats.org/officeDocument/2006/relationships/hyperlink" Target="http://vedabase.com/en/synonyms-index?original=bhu" TargetMode="External"/><Relationship Id="rId5" Type="http://schemas.openxmlformats.org/officeDocument/2006/relationships/hyperlink" Target="http://vedabase.com/en/synonyms-index?original=sarva" TargetMode="External"/><Relationship Id="rId15" Type="http://schemas.openxmlformats.org/officeDocument/2006/relationships/hyperlink" Target="http://vedabase.com/en/synonyms-index?original=atmatam" TargetMode="External"/><Relationship Id="rId10" Type="http://schemas.openxmlformats.org/officeDocument/2006/relationships/hyperlink" Target="http://vedabase.com/en/synonyms-index?original=sikseta" TargetMode="External"/><Relationship Id="rId4" Type="http://schemas.openxmlformats.org/officeDocument/2006/relationships/hyperlink" Target="http://vedabase.com/en/synonyms-index?original=artha" TargetMode="External"/><Relationship Id="rId9" Type="http://schemas.openxmlformats.org/officeDocument/2006/relationships/hyperlink" Target="http://vedabase.com/en/synonyms-index?original=sadhuh" TargetMode="External"/><Relationship Id="rId14" Type="http://schemas.openxmlformats.org/officeDocument/2006/relationships/hyperlink" Target="http://vedabase.com/en/synonyms-index?original=sisyah"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vedabase.com/en/synonyms-index?original=bhubhrtam" TargetMode="External"/><Relationship Id="rId13" Type="http://schemas.openxmlformats.org/officeDocument/2006/relationships/hyperlink" Target="http://vedabase.com/en/synonyms-index?original=ca" TargetMode="External"/><Relationship Id="rId3" Type="http://schemas.openxmlformats.org/officeDocument/2006/relationships/hyperlink" Target="http://vedabase.com/en/synonyms-index?original=patala" TargetMode="External"/><Relationship Id="rId7" Type="http://schemas.openxmlformats.org/officeDocument/2006/relationships/hyperlink" Target="http://vedabase.com/en/synonyms-index?original=naksatra" TargetMode="External"/><Relationship Id="rId12" Type="http://schemas.openxmlformats.org/officeDocument/2006/relationships/hyperlink" Target="http://vedabase.com/en/synonyms-index?original=sambhavah" TargetMode="External"/><Relationship Id="rId2" Type="http://schemas.openxmlformats.org/officeDocument/2006/relationships/hyperlink" Target="http://vedabase.com/en/synonyms-index?original=bhu" TargetMode="External"/><Relationship Id="rId1" Type="http://schemas.openxmlformats.org/officeDocument/2006/relationships/slideLayout" Target="../slideLayouts/slideLayout1.xml"/><Relationship Id="rId6" Type="http://schemas.openxmlformats.org/officeDocument/2006/relationships/hyperlink" Target="http://vedabase.com/en/synonyms-index?original=graha" TargetMode="External"/><Relationship Id="rId11" Type="http://schemas.openxmlformats.org/officeDocument/2006/relationships/hyperlink" Target="http://vedabase.com/en/synonyms-index?original=dvipanam" TargetMode="External"/><Relationship Id="rId5" Type="http://schemas.openxmlformats.org/officeDocument/2006/relationships/hyperlink" Target="http://vedabase.com/en/synonyms-index?original=vyoma" TargetMode="External"/><Relationship Id="rId15" Type="http://schemas.openxmlformats.org/officeDocument/2006/relationships/hyperlink" Target="http://vedabase.com/en/synonyms-index?original=okasam" TargetMode="External"/><Relationship Id="rId10" Type="http://schemas.openxmlformats.org/officeDocument/2006/relationships/hyperlink" Target="http://vedabase.com/en/synonyms-index?original=samudra" TargetMode="External"/><Relationship Id="rId4" Type="http://schemas.openxmlformats.org/officeDocument/2006/relationships/hyperlink" Target="http://vedabase.com/en/synonyms-index?original=kakup" TargetMode="External"/><Relationship Id="rId9" Type="http://schemas.openxmlformats.org/officeDocument/2006/relationships/hyperlink" Target="http://vedabase.com/en/synonyms-index?original=sarit" TargetMode="External"/><Relationship Id="rId14" Type="http://schemas.openxmlformats.org/officeDocument/2006/relationships/hyperlink" Target="http://vedabase.com/en/synonyms-index?original=eta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vedabase.com/en/synonyms-index?original=yadrcchaya" TargetMode="External"/><Relationship Id="rId2" Type="http://schemas.openxmlformats.org/officeDocument/2006/relationships/hyperlink" Target="https://www.vedabase.com/en/sb/11/8/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vedabase.com/en/synonyms-index?original=madhu" TargetMode="External"/><Relationship Id="rId2" Type="http://schemas.openxmlformats.org/officeDocument/2006/relationships/hyperlink" Target="http://vedabase.com/en/synonyms-index?original=vrttim" TargetMode="External"/><Relationship Id="rId1" Type="http://schemas.openxmlformats.org/officeDocument/2006/relationships/slideLayout" Target="../slideLayouts/slideLayout2.xml"/><Relationship Id="rId5" Type="http://schemas.openxmlformats.org/officeDocument/2006/relationships/hyperlink" Target="http://vedabase.com/en/synonyms-index?original=munih" TargetMode="External"/><Relationship Id="rId4" Type="http://schemas.openxmlformats.org/officeDocument/2006/relationships/hyperlink" Target="http://vedabase.com/en/synonyms-index?original=kari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vedabase.com/en/synonyms-index?original=yatha" TargetMode="External"/><Relationship Id="rId13" Type="http://schemas.openxmlformats.org/officeDocument/2006/relationships/hyperlink" Target="http://vedabase.com/en/synonyms-index?original=pingala" TargetMode="External"/><Relationship Id="rId3" Type="http://schemas.openxmlformats.org/officeDocument/2006/relationships/hyperlink" Target="http://vedabase.com/en/synonyms-index?original=hi" TargetMode="External"/><Relationship Id="rId7" Type="http://schemas.openxmlformats.org/officeDocument/2006/relationships/hyperlink" Target="http://vedabase.com/en/synonyms-index?original=sukham" TargetMode="External"/><Relationship Id="rId12" Type="http://schemas.openxmlformats.org/officeDocument/2006/relationships/hyperlink" Target="http://vedabase.com/en/synonyms-index?original=susvapa" TargetMode="External"/><Relationship Id="rId2" Type="http://schemas.openxmlformats.org/officeDocument/2006/relationships/hyperlink" Target="http://vedabase.com/en/synonyms-index?original=asa" TargetMode="External"/><Relationship Id="rId1" Type="http://schemas.openxmlformats.org/officeDocument/2006/relationships/slideLayout" Target="../slideLayouts/slideLayout2.xml"/><Relationship Id="rId6" Type="http://schemas.openxmlformats.org/officeDocument/2006/relationships/hyperlink" Target="http://vedabase.com/en/synonyms-index?original=nairasyam" TargetMode="External"/><Relationship Id="rId11" Type="http://schemas.openxmlformats.org/officeDocument/2006/relationships/hyperlink" Target="http://vedabase.com/en/synonyms-index?original=asam" TargetMode="External"/><Relationship Id="rId5" Type="http://schemas.openxmlformats.org/officeDocument/2006/relationships/hyperlink" Target="http://vedabase.com/en/synonyms-index?original=duhkham" TargetMode="External"/><Relationship Id="rId10" Type="http://schemas.openxmlformats.org/officeDocument/2006/relationships/hyperlink" Target="http://vedabase.com/en/synonyms-index?original=kanta" TargetMode="External"/><Relationship Id="rId4" Type="http://schemas.openxmlformats.org/officeDocument/2006/relationships/hyperlink" Target="http://vedabase.com/en/synonyms-index?original=paramam" TargetMode="External"/><Relationship Id="rId9" Type="http://schemas.openxmlformats.org/officeDocument/2006/relationships/hyperlink" Target="http://vedabase.com/en/synonyms-index?original=sanchidya"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vedabase.com/en/sb/11/9/25"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vedabase.com/en/synonyms-index?original=apratihata" TargetMode="External"/><Relationship Id="rId2" Type="http://schemas.openxmlformats.org/officeDocument/2006/relationships/hyperlink" Target="http://vedabase.com/en/synonyms-index?original=ahaituki" TargetMode="External"/><Relationship Id="rId1" Type="http://schemas.openxmlformats.org/officeDocument/2006/relationships/slideLayout" Target="../slideLayouts/slideLayout2.xml"/><Relationship Id="rId5" Type="http://schemas.openxmlformats.org/officeDocument/2006/relationships/hyperlink" Target="http://vedabase.com/en/synonyms-index?original=suprasidati" TargetMode="External"/><Relationship Id="rId4" Type="http://schemas.openxmlformats.org/officeDocument/2006/relationships/hyperlink" Target="http://vedabase.com/en/synonyms-index?original=atma"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vedabase.com/en/synonyms-index?original=apratihata" TargetMode="External"/><Relationship Id="rId2" Type="http://schemas.openxmlformats.org/officeDocument/2006/relationships/hyperlink" Target="http://vedabase.com/en/synonyms-index?original=ahaituki" TargetMode="External"/><Relationship Id="rId1" Type="http://schemas.openxmlformats.org/officeDocument/2006/relationships/slideLayout" Target="../slideLayouts/slideLayout2.xml"/><Relationship Id="rId5" Type="http://schemas.openxmlformats.org/officeDocument/2006/relationships/hyperlink" Target="http://vedabase.com/en/synonyms-index?original=suprasidati" TargetMode="External"/><Relationship Id="rId4" Type="http://schemas.openxmlformats.org/officeDocument/2006/relationships/hyperlink" Target="http://vedabase.com/en/synonyms-index?original=atma"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rADHA RAMAN IMAGES">
            <a:extLst>
              <a:ext uri="{FF2B5EF4-FFF2-40B4-BE49-F238E27FC236}">
                <a16:creationId xmlns:a16="http://schemas.microsoft.com/office/drawing/2014/main" id="{9BEE7E6B-0D82-48C2-97F9-712E0F940D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737" b="1426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23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79F72E-1B38-45BA-AC91-B8A654729E09}"/>
              </a:ext>
            </a:extLst>
          </p:cNvPr>
          <p:cNvSpPr>
            <a:spLocks noGrp="1"/>
          </p:cNvSpPr>
          <p:nvPr>
            <p:ph idx="1"/>
          </p:nvPr>
        </p:nvSpPr>
        <p:spPr>
          <a:xfrm>
            <a:off x="838200" y="433754"/>
            <a:ext cx="10515600" cy="5743209"/>
          </a:xfrm>
        </p:spPr>
        <p:txBody>
          <a:bodyPr/>
          <a:lstStyle/>
          <a:p>
            <a:r>
              <a:rPr lang="en-US" sz="3200" dirty="0" err="1">
                <a:highlight>
                  <a:srgbClr val="FFFF00"/>
                </a:highlight>
              </a:rPr>
              <a:t>Prabhupad</a:t>
            </a:r>
            <a:r>
              <a:rPr lang="en-US" sz="3200" dirty="0">
                <a:highlight>
                  <a:srgbClr val="FFFF00"/>
                </a:highlight>
              </a:rPr>
              <a:t> class on BG Dec 23</a:t>
            </a:r>
            <a:r>
              <a:rPr lang="en-US" sz="3200" baseline="30000" dirty="0">
                <a:highlight>
                  <a:srgbClr val="FFFF00"/>
                </a:highlight>
              </a:rPr>
              <a:t>rd</a:t>
            </a:r>
            <a:r>
              <a:rPr lang="en-US" sz="3200" dirty="0">
                <a:highlight>
                  <a:srgbClr val="FFFF00"/>
                </a:highlight>
              </a:rPr>
              <a:t> Los Angeles </a:t>
            </a:r>
          </a:p>
          <a:p>
            <a:r>
              <a:rPr lang="en-US" sz="4000" dirty="0">
                <a:highlight>
                  <a:srgbClr val="FFFF00"/>
                </a:highlight>
              </a:rPr>
              <a:t>But why this creation</a:t>
            </a:r>
            <a:r>
              <a:rPr lang="en-US" sz="3200" dirty="0"/>
              <a:t> is there? This creation is there because those who are rebelled against God, </a:t>
            </a:r>
            <a:r>
              <a:rPr lang="en-US" sz="3200" dirty="0" err="1"/>
              <a:t>Kṛṣṇa</a:t>
            </a:r>
            <a:r>
              <a:rPr lang="en-US" sz="3200" dirty="0"/>
              <a:t>, they are not allowed to enter into the kingdom of God. </a:t>
            </a:r>
            <a:r>
              <a:rPr lang="en-US" sz="3200" dirty="0">
                <a:highlight>
                  <a:srgbClr val="00FFFF"/>
                </a:highlight>
              </a:rPr>
              <a:t>They are kept aloof, and this </a:t>
            </a:r>
            <a:r>
              <a:rPr lang="en-US" sz="3200" b="1" dirty="0">
                <a:highlight>
                  <a:srgbClr val="00FFFF"/>
                </a:highlight>
              </a:rPr>
              <a:t>creation </a:t>
            </a:r>
            <a:r>
              <a:rPr lang="en-US" sz="3200" dirty="0">
                <a:highlight>
                  <a:srgbClr val="00FFFF"/>
                </a:highlight>
              </a:rPr>
              <a:t>is made just to give them chance to develop </a:t>
            </a:r>
            <a:r>
              <a:rPr lang="en-US" sz="3200" dirty="0" err="1">
                <a:highlight>
                  <a:srgbClr val="00FFFF"/>
                </a:highlight>
              </a:rPr>
              <a:t>Kṛṣṇa</a:t>
            </a:r>
            <a:r>
              <a:rPr lang="en-US" sz="3200" dirty="0">
                <a:highlight>
                  <a:srgbClr val="00FFFF"/>
                </a:highlight>
              </a:rPr>
              <a:t> consciousness</a:t>
            </a:r>
            <a:r>
              <a:rPr lang="en-US" sz="3200" dirty="0"/>
              <a:t>.</a:t>
            </a:r>
          </a:p>
          <a:p>
            <a:endParaRPr lang="en-US" sz="3200" dirty="0"/>
          </a:p>
          <a:p>
            <a:r>
              <a:rPr lang="en-US" sz="3200" dirty="0"/>
              <a:t>So </a:t>
            </a:r>
            <a:r>
              <a:rPr lang="en-US" sz="3200" dirty="0">
                <a:highlight>
                  <a:srgbClr val="00FFFF"/>
                </a:highlight>
              </a:rPr>
              <a:t>unless there is creation </a:t>
            </a:r>
            <a:r>
              <a:rPr lang="en-US" sz="3200" dirty="0"/>
              <a:t>the rebelled souls have </a:t>
            </a:r>
            <a:r>
              <a:rPr lang="en-US" sz="3200" dirty="0">
                <a:highlight>
                  <a:srgbClr val="00FFFF"/>
                </a:highlight>
              </a:rPr>
              <a:t>NO chance of going back to Godhead</a:t>
            </a:r>
            <a:r>
              <a:rPr lang="en-US" sz="3200" dirty="0"/>
              <a:t> . So through creation Krishna does a big </a:t>
            </a:r>
            <a:r>
              <a:rPr lang="en-US" sz="3200" dirty="0" err="1"/>
              <a:t>favour</a:t>
            </a:r>
            <a:r>
              <a:rPr lang="en-US" sz="3200" dirty="0"/>
              <a:t> to the rebelled souls so that they can go back </a:t>
            </a:r>
          </a:p>
          <a:p>
            <a:pPr marL="0" indent="0">
              <a:buNone/>
            </a:pPr>
            <a:endParaRPr lang="en-US" sz="3200" dirty="0"/>
          </a:p>
          <a:p>
            <a:endParaRPr lang="en-US" sz="3200" dirty="0"/>
          </a:p>
          <a:p>
            <a:endParaRPr lang="en-US" dirty="0"/>
          </a:p>
        </p:txBody>
      </p:sp>
    </p:spTree>
    <p:extLst>
      <p:ext uri="{BB962C8B-B14F-4D97-AF65-F5344CB8AC3E}">
        <p14:creationId xmlns:p14="http://schemas.microsoft.com/office/powerpoint/2010/main" val="274244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28A876-722B-4D10-ACB6-75314584734D}"/>
              </a:ext>
            </a:extLst>
          </p:cNvPr>
          <p:cNvSpPr>
            <a:spLocks noGrp="1"/>
          </p:cNvSpPr>
          <p:nvPr>
            <p:ph idx="1"/>
          </p:nvPr>
        </p:nvSpPr>
        <p:spPr>
          <a:xfrm>
            <a:off x="838200" y="515815"/>
            <a:ext cx="10515600" cy="5661148"/>
          </a:xfrm>
        </p:spPr>
        <p:txBody>
          <a:bodyPr>
            <a:normAutofit/>
          </a:bodyPr>
          <a:lstStyle/>
          <a:p>
            <a:r>
              <a:rPr lang="en-US" sz="4400" dirty="0">
                <a:highlight>
                  <a:srgbClr val="FFFF00"/>
                </a:highlight>
              </a:rPr>
              <a:t>NOT ONLY KRISHNA DOES CREATION BUT HE ALSO ENSURES THAT </a:t>
            </a:r>
          </a:p>
          <a:p>
            <a:endParaRPr lang="en-US" sz="4400" dirty="0">
              <a:highlight>
                <a:srgbClr val="FFFF00"/>
              </a:highlight>
            </a:endParaRPr>
          </a:p>
          <a:p>
            <a:r>
              <a:rPr lang="en-US" sz="4400" dirty="0">
                <a:highlight>
                  <a:srgbClr val="FFFF00"/>
                </a:highlight>
              </a:rPr>
              <a:t>THE CREATION TEACHES SUFFICIENT LESSONS SO THAT THE JIVAS CAN LEARN HOW TO RENDER PURE DEVOTIONAL(1.2.6 Sa </a:t>
            </a:r>
            <a:r>
              <a:rPr lang="en-US" sz="4400" dirty="0" err="1">
                <a:highlight>
                  <a:srgbClr val="FFFF00"/>
                </a:highlight>
              </a:rPr>
              <a:t>Vai</a:t>
            </a:r>
            <a:r>
              <a:rPr lang="en-US" sz="4400" dirty="0">
                <a:highlight>
                  <a:srgbClr val="FFFF00"/>
                </a:highlight>
              </a:rPr>
              <a:t> </a:t>
            </a:r>
            <a:r>
              <a:rPr lang="en-US" sz="4400" dirty="0" err="1">
                <a:highlight>
                  <a:srgbClr val="FFFF00"/>
                </a:highlight>
              </a:rPr>
              <a:t>Pumsam</a:t>
            </a:r>
            <a:r>
              <a:rPr lang="en-US" sz="4400" dirty="0">
                <a:highlight>
                  <a:srgbClr val="FFFF00"/>
                </a:highlight>
              </a:rPr>
              <a:t>…)  SERVICE AND GO BACK HOME BACK TO GOD HEAD TO SRI KRISHNA </a:t>
            </a:r>
          </a:p>
        </p:txBody>
      </p:sp>
    </p:spTree>
    <p:extLst>
      <p:ext uri="{BB962C8B-B14F-4D97-AF65-F5344CB8AC3E}">
        <p14:creationId xmlns:p14="http://schemas.microsoft.com/office/powerpoint/2010/main" val="127106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4CBB5-C4D9-469D-800B-0839F6B05BD7}"/>
              </a:ext>
            </a:extLst>
          </p:cNvPr>
          <p:cNvSpPr>
            <a:spLocks noGrp="1"/>
          </p:cNvSpPr>
          <p:nvPr>
            <p:ph type="title"/>
          </p:nvPr>
        </p:nvSpPr>
        <p:spPr/>
        <p:txBody>
          <a:bodyPr>
            <a:normAutofit fontScale="90000"/>
          </a:bodyPr>
          <a:lstStyle/>
          <a:p>
            <a:r>
              <a:rPr lang="en-US" dirty="0">
                <a:highlight>
                  <a:srgbClr val="FFFF00"/>
                </a:highlight>
              </a:rPr>
              <a:t>If lessons are not taken from the creation the </a:t>
            </a:r>
            <a:r>
              <a:rPr lang="en-US" dirty="0" err="1">
                <a:highlight>
                  <a:srgbClr val="FFFF00"/>
                </a:highlight>
              </a:rPr>
              <a:t>Jiva</a:t>
            </a:r>
            <a:r>
              <a:rPr lang="en-US" dirty="0">
                <a:highlight>
                  <a:srgbClr val="FFFF00"/>
                </a:highlight>
              </a:rPr>
              <a:t> will be insulted life after life in 84 Lakh Species</a:t>
            </a:r>
          </a:p>
        </p:txBody>
      </p:sp>
      <p:sp>
        <p:nvSpPr>
          <p:cNvPr id="3" name="Content Placeholder 2">
            <a:extLst>
              <a:ext uri="{FF2B5EF4-FFF2-40B4-BE49-F238E27FC236}">
                <a16:creationId xmlns:a16="http://schemas.microsoft.com/office/drawing/2014/main" id="{826F64F6-A499-4F25-A4BB-60FBF539D007}"/>
              </a:ext>
            </a:extLst>
          </p:cNvPr>
          <p:cNvSpPr>
            <a:spLocks noGrp="1"/>
          </p:cNvSpPr>
          <p:nvPr>
            <p:ph idx="1"/>
          </p:nvPr>
        </p:nvSpPr>
        <p:spPr/>
        <p:txBody>
          <a:bodyPr>
            <a:normAutofit fontScale="92500" lnSpcReduction="10000"/>
          </a:bodyPr>
          <a:lstStyle/>
          <a:p>
            <a:r>
              <a:rPr lang="en-US" dirty="0" err="1"/>
              <a:t>Whats</a:t>
            </a:r>
            <a:r>
              <a:rPr lang="en-US" dirty="0"/>
              <a:t> the biggest insult </a:t>
            </a:r>
          </a:p>
          <a:p>
            <a:r>
              <a:rPr lang="en-US" dirty="0"/>
              <a:t>Removing once clothes</a:t>
            </a:r>
          </a:p>
          <a:p>
            <a:r>
              <a:rPr lang="en-US" dirty="0"/>
              <a:t>Therefore one must take lessons from creation to stop the insult / To stop the cycle of birth and death  </a:t>
            </a:r>
          </a:p>
          <a:p>
            <a:r>
              <a:rPr lang="en-US" dirty="0"/>
              <a:t>ELSE </a:t>
            </a:r>
          </a:p>
          <a:p>
            <a:r>
              <a:rPr lang="en-US" i="1" dirty="0" err="1"/>
              <a:t>vāsāṁsi</a:t>
            </a:r>
            <a:r>
              <a:rPr lang="en-US" i="1" dirty="0"/>
              <a:t> </a:t>
            </a:r>
            <a:r>
              <a:rPr lang="en-US" i="1" dirty="0" err="1"/>
              <a:t>jīrṇāni</a:t>
            </a:r>
            <a:r>
              <a:rPr lang="en-US" i="1" dirty="0"/>
              <a:t> </a:t>
            </a:r>
            <a:r>
              <a:rPr lang="en-US" i="1" dirty="0" err="1"/>
              <a:t>yathā</a:t>
            </a:r>
            <a:r>
              <a:rPr lang="en-US" i="1" dirty="0"/>
              <a:t> </a:t>
            </a:r>
            <a:r>
              <a:rPr lang="en-US" i="1" dirty="0" err="1"/>
              <a:t>vihāya</a:t>
            </a:r>
            <a:r>
              <a:rPr lang="en-US" i="1" dirty="0"/>
              <a:t>………Maya will keep on removing clothes and keep on insulting</a:t>
            </a:r>
          </a:p>
          <a:p>
            <a:endParaRPr lang="en-US" i="1" dirty="0"/>
          </a:p>
          <a:p>
            <a:r>
              <a:rPr lang="en-US" sz="3200" b="1" i="1" dirty="0">
                <a:highlight>
                  <a:srgbClr val="00FFFF"/>
                </a:highlight>
              </a:rPr>
              <a:t>SAVE YOU IZZAT (HONOUR) JAAY TANI ELSE YOU WILL BE INSULTED</a:t>
            </a:r>
            <a:endParaRPr lang="en-US" sz="3200" b="1" dirty="0">
              <a:highlight>
                <a:srgbClr val="00FFFF"/>
              </a:highlight>
            </a:endParaRPr>
          </a:p>
        </p:txBody>
      </p:sp>
    </p:spTree>
    <p:extLst>
      <p:ext uri="{BB962C8B-B14F-4D97-AF65-F5344CB8AC3E}">
        <p14:creationId xmlns:p14="http://schemas.microsoft.com/office/powerpoint/2010/main" val="129786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6C245E-33EE-440C-BE6E-8BD794A79AAD}"/>
              </a:ext>
            </a:extLst>
          </p:cNvPr>
          <p:cNvSpPr>
            <a:spLocks noGrp="1"/>
          </p:cNvSpPr>
          <p:nvPr>
            <p:ph idx="1"/>
          </p:nvPr>
        </p:nvSpPr>
        <p:spPr>
          <a:xfrm>
            <a:off x="838200" y="679938"/>
            <a:ext cx="10515600" cy="5497025"/>
          </a:xfrm>
        </p:spPr>
        <p:txBody>
          <a:bodyPr/>
          <a:lstStyle/>
          <a:p>
            <a:r>
              <a:rPr lang="en-US" dirty="0">
                <a:highlight>
                  <a:srgbClr val="FFFF00"/>
                </a:highlight>
              </a:rPr>
              <a:t>LESSONS TO BE LEARNT FROM CREATION for achieving pure devotional service and go back home , back to Godhead</a:t>
            </a:r>
          </a:p>
          <a:p>
            <a:endParaRPr lang="en-US" dirty="0">
              <a:highlight>
                <a:srgbClr val="FFFF00"/>
              </a:highlight>
            </a:endParaRPr>
          </a:p>
          <a:p>
            <a:r>
              <a:rPr lang="en-US" dirty="0">
                <a:highlight>
                  <a:srgbClr val="FFFF00"/>
                </a:highlight>
              </a:rPr>
              <a:t>These are given by Lord Krishna to </a:t>
            </a:r>
            <a:r>
              <a:rPr lang="en-US" dirty="0" err="1">
                <a:highlight>
                  <a:srgbClr val="FFFF00"/>
                </a:highlight>
              </a:rPr>
              <a:t>Uddhava</a:t>
            </a:r>
            <a:r>
              <a:rPr lang="en-US" dirty="0">
                <a:highlight>
                  <a:srgbClr val="FFFF00"/>
                </a:highlight>
              </a:rPr>
              <a:t> when Lord Krishna narrates the discussion between </a:t>
            </a:r>
            <a:r>
              <a:rPr lang="en-US" dirty="0" err="1">
                <a:highlight>
                  <a:srgbClr val="FFFF00"/>
                </a:highlight>
              </a:rPr>
              <a:t>Avadhuta</a:t>
            </a:r>
            <a:r>
              <a:rPr lang="en-US" dirty="0">
                <a:highlight>
                  <a:srgbClr val="FFFF00"/>
                </a:highlight>
              </a:rPr>
              <a:t> </a:t>
            </a:r>
            <a:r>
              <a:rPr lang="en-US" dirty="0" err="1">
                <a:highlight>
                  <a:srgbClr val="FFFF00"/>
                </a:highlight>
              </a:rPr>
              <a:t>Bhramin</a:t>
            </a:r>
            <a:r>
              <a:rPr lang="en-US" dirty="0">
                <a:highlight>
                  <a:srgbClr val="FFFF00"/>
                </a:highlight>
              </a:rPr>
              <a:t> and King </a:t>
            </a:r>
            <a:r>
              <a:rPr lang="en-US" dirty="0" err="1">
                <a:highlight>
                  <a:srgbClr val="FFFF00"/>
                </a:highlight>
              </a:rPr>
              <a:t>Yadu</a:t>
            </a:r>
            <a:endParaRPr lang="en-US" dirty="0">
              <a:highlight>
                <a:srgbClr val="FFFF00"/>
              </a:highlight>
            </a:endParaRPr>
          </a:p>
          <a:p>
            <a:endParaRPr lang="en-US" dirty="0">
              <a:highlight>
                <a:srgbClr val="FFFF00"/>
              </a:highlight>
            </a:endParaRPr>
          </a:p>
          <a:p>
            <a:r>
              <a:rPr lang="en-US" dirty="0">
                <a:highlight>
                  <a:srgbClr val="FFFF00"/>
                </a:highlight>
              </a:rPr>
              <a:t>If one hears these and applies in his/ her life , he/she is sure to go back to Godhead </a:t>
            </a:r>
          </a:p>
          <a:p>
            <a:endParaRPr lang="en-US" dirty="0"/>
          </a:p>
        </p:txBody>
      </p:sp>
    </p:spTree>
    <p:extLst>
      <p:ext uri="{BB962C8B-B14F-4D97-AF65-F5344CB8AC3E}">
        <p14:creationId xmlns:p14="http://schemas.microsoft.com/office/powerpoint/2010/main" val="3441455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D47D7-3A3F-4CBA-806D-6EE06D97C25A}"/>
              </a:ext>
            </a:extLst>
          </p:cNvPr>
          <p:cNvSpPr>
            <a:spLocks noGrp="1"/>
          </p:cNvSpPr>
          <p:nvPr>
            <p:ph type="title"/>
          </p:nvPr>
        </p:nvSpPr>
        <p:spPr>
          <a:xfrm>
            <a:off x="521677" y="515815"/>
            <a:ext cx="10515600" cy="867509"/>
          </a:xfrm>
        </p:spPr>
        <p:txBody>
          <a:bodyPr>
            <a:normAutofit fontScale="90000"/>
          </a:bodyPr>
          <a:lstStyle/>
          <a:p>
            <a:r>
              <a:rPr lang="en-US" dirty="0">
                <a:highlight>
                  <a:srgbClr val="FFFF00"/>
                </a:highlight>
              </a:rPr>
              <a:t>SB 11.7.33-35(</a:t>
            </a:r>
            <a:r>
              <a:rPr lang="en-US" dirty="0" err="1">
                <a:highlight>
                  <a:srgbClr val="FFFF00"/>
                </a:highlight>
              </a:rPr>
              <a:t>brāhmaṇa</a:t>
            </a:r>
            <a:r>
              <a:rPr lang="en-US" dirty="0">
                <a:highlight>
                  <a:srgbClr val="FFFF00"/>
                </a:highlight>
              </a:rPr>
              <a:t> </a:t>
            </a:r>
            <a:r>
              <a:rPr lang="en-US" dirty="0" err="1">
                <a:highlight>
                  <a:srgbClr val="FFFF00"/>
                </a:highlight>
              </a:rPr>
              <a:t>avadhūta</a:t>
            </a:r>
            <a:r>
              <a:rPr lang="en-US" dirty="0">
                <a:highlight>
                  <a:srgbClr val="FFFF00"/>
                </a:highlight>
              </a:rPr>
              <a:t> told King </a:t>
            </a:r>
            <a:r>
              <a:rPr lang="en-US" dirty="0" err="1">
                <a:highlight>
                  <a:srgbClr val="FFFF00"/>
                </a:highlight>
              </a:rPr>
              <a:t>Yadu</a:t>
            </a:r>
            <a:r>
              <a:rPr lang="en-US" dirty="0">
                <a:highlight>
                  <a:srgbClr val="FFFF00"/>
                </a:highlight>
              </a:rPr>
              <a:t>) </a:t>
            </a:r>
            <a:br>
              <a:rPr lang="en-US" dirty="0"/>
            </a:br>
            <a:endParaRPr lang="en-US" dirty="0"/>
          </a:p>
        </p:txBody>
      </p:sp>
      <p:sp>
        <p:nvSpPr>
          <p:cNvPr id="3" name="Content Placeholder 2">
            <a:extLst>
              <a:ext uri="{FF2B5EF4-FFF2-40B4-BE49-F238E27FC236}">
                <a16:creationId xmlns:a16="http://schemas.microsoft.com/office/drawing/2014/main" id="{46F4A741-3E07-49F9-AC36-118F9AD95410}"/>
              </a:ext>
            </a:extLst>
          </p:cNvPr>
          <p:cNvSpPr>
            <a:spLocks noGrp="1"/>
          </p:cNvSpPr>
          <p:nvPr>
            <p:ph idx="1"/>
          </p:nvPr>
        </p:nvSpPr>
        <p:spPr>
          <a:xfrm>
            <a:off x="838200" y="1641230"/>
            <a:ext cx="10515600" cy="5438409"/>
          </a:xfrm>
        </p:spPr>
        <p:txBody>
          <a:bodyPr/>
          <a:lstStyle/>
          <a:p>
            <a:r>
              <a:rPr lang="en-US" dirty="0"/>
              <a:t>O King, I have taken shelter of twenty-four gurus, who are the following: the </a:t>
            </a:r>
            <a:r>
              <a:rPr lang="en-US" b="1" dirty="0"/>
              <a:t>earth, air, sky, water, fire, moon, sun, pigeon and python; the sea, moth, honeybee, elephant and honey thief; the deer, the fish, the prostitute </a:t>
            </a:r>
            <a:r>
              <a:rPr lang="en-US" b="1" dirty="0" err="1"/>
              <a:t>Piṅgalā</a:t>
            </a:r>
            <a:r>
              <a:rPr lang="en-US" b="1" dirty="0"/>
              <a:t>, the </a:t>
            </a:r>
            <a:r>
              <a:rPr lang="en-US" b="1" dirty="0" err="1"/>
              <a:t>kurara</a:t>
            </a:r>
            <a:r>
              <a:rPr lang="en-US" b="1" dirty="0"/>
              <a:t> bird and the child; and the young girl, arrow maker, serpent, spider and wasp</a:t>
            </a:r>
            <a:r>
              <a:rPr lang="en-US" dirty="0"/>
              <a:t>. </a:t>
            </a:r>
            <a:r>
              <a:rPr lang="en-US" dirty="0">
                <a:highlight>
                  <a:srgbClr val="00FFFF"/>
                </a:highlight>
              </a:rPr>
              <a:t>My dear King, by studying their activities I have learned the science of the self</a:t>
            </a:r>
            <a:r>
              <a:rPr lang="en-US" dirty="0"/>
              <a:t>.</a:t>
            </a:r>
          </a:p>
          <a:p>
            <a:endParaRPr lang="en-US" b="1" dirty="0"/>
          </a:p>
          <a:p>
            <a:r>
              <a:rPr lang="en-US" b="1" dirty="0"/>
              <a:t>These 24 Gurus are representative of the creation teaching us lessons how to do pure devotional service and achieve 1.2.6 Sa </a:t>
            </a:r>
            <a:r>
              <a:rPr lang="en-US" b="1" dirty="0" err="1"/>
              <a:t>Vai</a:t>
            </a:r>
            <a:r>
              <a:rPr lang="en-US" b="1" dirty="0"/>
              <a:t> </a:t>
            </a:r>
            <a:r>
              <a:rPr lang="en-US" b="1" dirty="0" err="1"/>
              <a:t>Pumsam</a:t>
            </a:r>
            <a:r>
              <a:rPr lang="en-US" b="1" dirty="0"/>
              <a:t> ……</a:t>
            </a:r>
          </a:p>
        </p:txBody>
      </p:sp>
    </p:spTree>
    <p:extLst>
      <p:ext uri="{BB962C8B-B14F-4D97-AF65-F5344CB8AC3E}">
        <p14:creationId xmlns:p14="http://schemas.microsoft.com/office/powerpoint/2010/main" val="1654690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850C8C-CE9E-4D54-AB6A-01370F48A82D}"/>
              </a:ext>
            </a:extLst>
          </p:cNvPr>
          <p:cNvSpPr>
            <a:spLocks noGrp="1"/>
          </p:cNvSpPr>
          <p:nvPr>
            <p:ph idx="1"/>
          </p:nvPr>
        </p:nvSpPr>
        <p:spPr>
          <a:xfrm>
            <a:off x="838200" y="515815"/>
            <a:ext cx="10515600" cy="5661148"/>
          </a:xfrm>
        </p:spPr>
        <p:txBody>
          <a:bodyPr>
            <a:normAutofit fontScale="92500" lnSpcReduction="20000"/>
          </a:bodyPr>
          <a:lstStyle/>
          <a:p>
            <a:pPr fontAlgn="base"/>
            <a:r>
              <a:rPr lang="en-US" dirty="0"/>
              <a:t>SB 11.7.38 (Krishna to </a:t>
            </a:r>
            <a:r>
              <a:rPr lang="en-US" dirty="0" err="1"/>
              <a:t>Uddhava</a:t>
            </a:r>
            <a:r>
              <a:rPr lang="en-US" dirty="0"/>
              <a:t>)</a:t>
            </a:r>
          </a:p>
          <a:p>
            <a:pPr fontAlgn="base"/>
            <a:r>
              <a:rPr lang="en-US" i="1" dirty="0" err="1"/>
              <a:t>śaśvat</a:t>
            </a:r>
            <a:r>
              <a:rPr lang="en-US" i="1" dirty="0"/>
              <a:t> </a:t>
            </a:r>
            <a:r>
              <a:rPr lang="en-US" i="1" dirty="0" err="1"/>
              <a:t>parārtha-sarvehaḥ</a:t>
            </a:r>
            <a:br>
              <a:rPr lang="en-US" i="1" dirty="0"/>
            </a:br>
            <a:r>
              <a:rPr lang="en-US" i="1" dirty="0"/>
              <a:t> </a:t>
            </a:r>
            <a:r>
              <a:rPr lang="en-US" i="1" dirty="0" err="1"/>
              <a:t>parārthaikānta-sambhavaḥ</a:t>
            </a:r>
            <a:br>
              <a:rPr lang="en-US" i="1" dirty="0"/>
            </a:br>
            <a:r>
              <a:rPr lang="en-US" i="1" dirty="0" err="1"/>
              <a:t>sādhuḥ</a:t>
            </a:r>
            <a:r>
              <a:rPr lang="en-US" i="1" dirty="0"/>
              <a:t> </a:t>
            </a:r>
            <a:r>
              <a:rPr lang="en-US" i="1" dirty="0" err="1"/>
              <a:t>śikṣeta</a:t>
            </a:r>
            <a:r>
              <a:rPr lang="en-US" i="1" dirty="0"/>
              <a:t> </a:t>
            </a:r>
            <a:r>
              <a:rPr lang="en-US" i="1" dirty="0" err="1"/>
              <a:t>bhū-bhṛtto</a:t>
            </a:r>
            <a:br>
              <a:rPr lang="en-US" i="1" dirty="0"/>
            </a:br>
            <a:r>
              <a:rPr lang="en-US" i="1" dirty="0"/>
              <a:t> </a:t>
            </a:r>
            <a:r>
              <a:rPr lang="en-US" i="1" dirty="0" err="1"/>
              <a:t>naga-śiṣyaḥ</a:t>
            </a:r>
            <a:r>
              <a:rPr lang="en-US" i="1" dirty="0"/>
              <a:t> </a:t>
            </a:r>
            <a:r>
              <a:rPr lang="en-US" i="1" dirty="0" err="1"/>
              <a:t>parātmatām</a:t>
            </a:r>
            <a:endParaRPr lang="en-US" i="1" dirty="0"/>
          </a:p>
          <a:p>
            <a:pPr fontAlgn="base"/>
            <a:r>
              <a:rPr lang="en-US" cap="small" dirty="0"/>
              <a:t>Synonyms: </a:t>
            </a:r>
          </a:p>
          <a:p>
            <a:pPr fontAlgn="base"/>
            <a:r>
              <a:rPr lang="en-US" i="1" dirty="0" err="1">
                <a:highlight>
                  <a:srgbClr val="00FFFF"/>
                </a:highlight>
                <a:hlinkClick r:id="rId2"/>
              </a:rPr>
              <a:t>śaśvat</a:t>
            </a:r>
            <a:r>
              <a:rPr lang="en-US" dirty="0">
                <a:highlight>
                  <a:srgbClr val="00FFFF"/>
                </a:highlight>
              </a:rPr>
              <a:t> — always; </a:t>
            </a:r>
            <a:r>
              <a:rPr lang="en-US" i="1" dirty="0">
                <a:highlight>
                  <a:srgbClr val="00FFFF"/>
                </a:highlight>
                <a:hlinkClick r:id="rId3"/>
              </a:rPr>
              <a:t>para</a:t>
            </a:r>
            <a:r>
              <a:rPr lang="en-US" dirty="0">
                <a:highlight>
                  <a:srgbClr val="00FFFF"/>
                </a:highlight>
              </a:rPr>
              <a:t> — of others; </a:t>
            </a:r>
            <a:r>
              <a:rPr lang="en-US" i="1" dirty="0" err="1">
                <a:highlight>
                  <a:srgbClr val="00FFFF"/>
                </a:highlight>
                <a:hlinkClick r:id="rId4"/>
              </a:rPr>
              <a:t>artha</a:t>
            </a:r>
            <a:r>
              <a:rPr lang="en-US" dirty="0">
                <a:highlight>
                  <a:srgbClr val="00FFFF"/>
                </a:highlight>
              </a:rPr>
              <a:t> — for the sake; </a:t>
            </a:r>
            <a:r>
              <a:rPr lang="en-US" i="1" dirty="0" err="1">
                <a:highlight>
                  <a:srgbClr val="00FFFF"/>
                </a:highlight>
                <a:hlinkClick r:id="rId5"/>
              </a:rPr>
              <a:t>sarva</a:t>
            </a:r>
            <a:r>
              <a:rPr lang="en-US" i="1" dirty="0" err="1">
                <a:highlight>
                  <a:srgbClr val="00FFFF"/>
                </a:highlight>
              </a:rPr>
              <a:t>-</a:t>
            </a:r>
            <a:r>
              <a:rPr lang="en-US" i="1" dirty="0" err="1">
                <a:highlight>
                  <a:srgbClr val="00FFFF"/>
                </a:highlight>
                <a:hlinkClick r:id="rId6"/>
              </a:rPr>
              <a:t>īhaḥ</a:t>
            </a:r>
            <a:r>
              <a:rPr lang="en-US" dirty="0">
                <a:highlight>
                  <a:srgbClr val="00FFFF"/>
                </a:highlight>
              </a:rPr>
              <a:t> — all of one’s efforts; </a:t>
            </a:r>
            <a:r>
              <a:rPr lang="en-US" i="1" dirty="0">
                <a:highlight>
                  <a:srgbClr val="00FFFF"/>
                </a:highlight>
                <a:hlinkClick r:id="rId3"/>
              </a:rPr>
              <a:t>para</a:t>
            </a:r>
            <a:r>
              <a:rPr lang="en-US" i="1" dirty="0">
                <a:highlight>
                  <a:srgbClr val="00FFFF"/>
                </a:highlight>
              </a:rPr>
              <a:t>-</a:t>
            </a:r>
            <a:r>
              <a:rPr lang="en-US" i="1" dirty="0" err="1">
                <a:highlight>
                  <a:srgbClr val="00FFFF"/>
                </a:highlight>
                <a:hlinkClick r:id="rId4"/>
              </a:rPr>
              <a:t>artha</a:t>
            </a:r>
            <a:r>
              <a:rPr lang="en-US" dirty="0">
                <a:highlight>
                  <a:srgbClr val="00FFFF"/>
                </a:highlight>
              </a:rPr>
              <a:t> — the benefit of others; </a:t>
            </a:r>
            <a:r>
              <a:rPr lang="en-US" i="1" dirty="0" err="1">
                <a:highlight>
                  <a:srgbClr val="00FFFF"/>
                </a:highlight>
                <a:hlinkClick r:id="rId7"/>
              </a:rPr>
              <a:t>ekānta</a:t>
            </a:r>
            <a:r>
              <a:rPr lang="en-US" dirty="0">
                <a:highlight>
                  <a:srgbClr val="00FFFF"/>
                </a:highlight>
              </a:rPr>
              <a:t> — sole; </a:t>
            </a:r>
            <a:r>
              <a:rPr lang="en-US" i="1" dirty="0" err="1">
                <a:highlight>
                  <a:srgbClr val="00FFFF"/>
                </a:highlight>
                <a:hlinkClick r:id="rId8"/>
              </a:rPr>
              <a:t>sambhavaḥ</a:t>
            </a:r>
            <a:r>
              <a:rPr lang="en-US" dirty="0">
                <a:highlight>
                  <a:srgbClr val="00FFFF"/>
                </a:highlight>
              </a:rPr>
              <a:t> — reason for living</a:t>
            </a:r>
            <a:r>
              <a:rPr lang="en-US" dirty="0"/>
              <a:t>; </a:t>
            </a:r>
            <a:r>
              <a:rPr lang="en-US" i="1" dirty="0" err="1">
                <a:hlinkClick r:id="rId9"/>
              </a:rPr>
              <a:t>sādhuḥ</a:t>
            </a:r>
            <a:r>
              <a:rPr lang="en-US" dirty="0"/>
              <a:t> — a saintly person; </a:t>
            </a:r>
            <a:r>
              <a:rPr lang="en-US" i="1" dirty="0" err="1">
                <a:hlinkClick r:id="rId10"/>
              </a:rPr>
              <a:t>śikṣeta</a:t>
            </a:r>
            <a:r>
              <a:rPr lang="en-US" dirty="0"/>
              <a:t> — should learn; </a:t>
            </a:r>
            <a:r>
              <a:rPr lang="en-US" i="1" dirty="0" err="1">
                <a:hlinkClick r:id="rId11"/>
              </a:rPr>
              <a:t>bhū</a:t>
            </a:r>
            <a:r>
              <a:rPr lang="en-US" i="1" dirty="0" err="1"/>
              <a:t>-</a:t>
            </a:r>
            <a:r>
              <a:rPr lang="en-US" i="1" dirty="0" err="1">
                <a:hlinkClick r:id="rId12"/>
              </a:rPr>
              <a:t>bhṛttaḥ</a:t>
            </a:r>
            <a:r>
              <a:rPr lang="en-US" dirty="0"/>
              <a:t> — from the mountain; </a:t>
            </a:r>
            <a:r>
              <a:rPr lang="en-US" i="1" dirty="0" err="1">
                <a:hlinkClick r:id="rId13"/>
              </a:rPr>
              <a:t>naga</a:t>
            </a:r>
            <a:r>
              <a:rPr lang="en-US" i="1" dirty="0" err="1"/>
              <a:t>-</a:t>
            </a:r>
            <a:r>
              <a:rPr lang="en-US" i="1" dirty="0" err="1">
                <a:hlinkClick r:id="rId14"/>
              </a:rPr>
              <a:t>śiṣyaḥ</a:t>
            </a:r>
            <a:r>
              <a:rPr lang="en-US" dirty="0"/>
              <a:t> — the disciple of the tree; </a:t>
            </a:r>
            <a:r>
              <a:rPr lang="en-US" i="1" dirty="0">
                <a:hlinkClick r:id="rId3"/>
              </a:rPr>
              <a:t>para</a:t>
            </a:r>
            <a:r>
              <a:rPr lang="en-US" i="1" dirty="0"/>
              <a:t>-</a:t>
            </a:r>
            <a:r>
              <a:rPr lang="en-US" i="1" dirty="0" err="1">
                <a:hlinkClick r:id="rId15"/>
              </a:rPr>
              <a:t>ātmatām</a:t>
            </a:r>
            <a:r>
              <a:rPr lang="en-US" dirty="0"/>
              <a:t> — dedication to others.</a:t>
            </a:r>
          </a:p>
          <a:p>
            <a:pPr fontAlgn="base"/>
            <a:r>
              <a:rPr lang="en-US" cap="small" dirty="0"/>
              <a:t>Translation: </a:t>
            </a:r>
          </a:p>
          <a:p>
            <a:pPr fontAlgn="base"/>
            <a:r>
              <a:rPr lang="en-US" b="1" dirty="0"/>
              <a:t>A saintly person should learn from the mountain to devote all his efforts to the service of others and to make the welfare of others the sole reason for his existence. Similarly, as the disciple of the tree, he should learn to dedicate himself to others.</a:t>
            </a:r>
          </a:p>
          <a:p>
            <a:pPr marL="0" indent="0" fontAlgn="base">
              <a:buNone/>
            </a:pPr>
            <a:endParaRPr lang="en-US" cap="small" dirty="0"/>
          </a:p>
          <a:p>
            <a:endParaRPr lang="en-US" dirty="0"/>
          </a:p>
        </p:txBody>
      </p:sp>
    </p:spTree>
    <p:extLst>
      <p:ext uri="{BB962C8B-B14F-4D97-AF65-F5344CB8AC3E}">
        <p14:creationId xmlns:p14="http://schemas.microsoft.com/office/powerpoint/2010/main" val="2647291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FDFF-5281-40AF-B05F-841E474B2B9D}"/>
              </a:ext>
            </a:extLst>
          </p:cNvPr>
          <p:cNvSpPr>
            <a:spLocks noGrp="1"/>
          </p:cNvSpPr>
          <p:nvPr>
            <p:ph type="title"/>
          </p:nvPr>
        </p:nvSpPr>
        <p:spPr>
          <a:xfrm>
            <a:off x="838200" y="365126"/>
            <a:ext cx="10515600" cy="889244"/>
          </a:xfrm>
        </p:spPr>
        <p:txBody>
          <a:bodyPr>
            <a:normAutofit fontScale="90000"/>
          </a:bodyPr>
          <a:lstStyle/>
          <a:p>
            <a:r>
              <a:rPr lang="en-US" sz="3200" dirty="0"/>
              <a:t>Mountains teach </a:t>
            </a:r>
            <a:r>
              <a:rPr lang="en-US" sz="3200" dirty="0" err="1"/>
              <a:t>Aihetuki</a:t>
            </a:r>
            <a:r>
              <a:rPr lang="en-US" sz="3200" dirty="0"/>
              <a:t> , </a:t>
            </a:r>
            <a:r>
              <a:rPr lang="en-US" sz="3200" dirty="0" err="1"/>
              <a:t>Apratihata</a:t>
            </a:r>
            <a:r>
              <a:rPr lang="en-US" sz="3200" dirty="0"/>
              <a:t> service</a:t>
            </a:r>
            <a:br>
              <a:rPr lang="en-US" sz="3200" dirty="0"/>
            </a:br>
            <a:r>
              <a:rPr lang="en-US" sz="3200" dirty="0"/>
              <a:t>hence Krishna worshiped Govardhan </a:t>
            </a:r>
          </a:p>
        </p:txBody>
      </p:sp>
      <p:sp>
        <p:nvSpPr>
          <p:cNvPr id="3" name="Content Placeholder 2">
            <a:extLst>
              <a:ext uri="{FF2B5EF4-FFF2-40B4-BE49-F238E27FC236}">
                <a16:creationId xmlns:a16="http://schemas.microsoft.com/office/drawing/2014/main" id="{4AC75818-E775-4116-97F5-66D03546A59E}"/>
              </a:ext>
            </a:extLst>
          </p:cNvPr>
          <p:cNvSpPr>
            <a:spLocks noGrp="1"/>
          </p:cNvSpPr>
          <p:nvPr>
            <p:ph idx="1"/>
          </p:nvPr>
        </p:nvSpPr>
        <p:spPr>
          <a:xfrm>
            <a:off x="838200" y="1254370"/>
            <a:ext cx="10515600" cy="4922593"/>
          </a:xfrm>
        </p:spPr>
        <p:txBody>
          <a:bodyPr>
            <a:normAutofit fontScale="70000" lnSpcReduction="20000"/>
          </a:bodyPr>
          <a:lstStyle/>
          <a:p>
            <a:r>
              <a:rPr lang="en-US" dirty="0">
                <a:highlight>
                  <a:srgbClr val="00FFFF"/>
                </a:highlight>
              </a:rPr>
              <a:t>Learning from Mountains </a:t>
            </a:r>
          </a:p>
          <a:p>
            <a:r>
              <a:rPr lang="en-US" dirty="0"/>
              <a:t>According to </a:t>
            </a:r>
            <a:r>
              <a:rPr lang="en-US" dirty="0" err="1"/>
              <a:t>Śrīla</a:t>
            </a:r>
            <a:r>
              <a:rPr lang="en-US" dirty="0"/>
              <a:t> </a:t>
            </a:r>
            <a:r>
              <a:rPr lang="en-US" dirty="0" err="1"/>
              <a:t>Madhvācārya</a:t>
            </a:r>
            <a:r>
              <a:rPr lang="en-US" dirty="0"/>
              <a:t>, the word </a:t>
            </a:r>
            <a:r>
              <a:rPr lang="en-US" i="1" dirty="0">
                <a:highlight>
                  <a:srgbClr val="00FFFF"/>
                </a:highlight>
              </a:rPr>
              <a:t>par </a:t>
            </a:r>
            <a:r>
              <a:rPr lang="en-US" i="1" dirty="0" err="1">
                <a:highlight>
                  <a:srgbClr val="00FFFF"/>
                </a:highlight>
              </a:rPr>
              <a:t>ārtha</a:t>
            </a:r>
            <a:r>
              <a:rPr lang="en-US" i="1" dirty="0">
                <a:highlight>
                  <a:srgbClr val="00FFFF"/>
                </a:highlight>
              </a:rPr>
              <a:t> </a:t>
            </a:r>
            <a:r>
              <a:rPr lang="en-US" i="1" dirty="0" err="1">
                <a:highlight>
                  <a:srgbClr val="00FFFF"/>
                </a:highlight>
              </a:rPr>
              <a:t>aikānta</a:t>
            </a:r>
            <a:r>
              <a:rPr lang="en-US" i="1" dirty="0">
                <a:highlight>
                  <a:srgbClr val="00FFFF"/>
                </a:highlight>
              </a:rPr>
              <a:t> (solely) -</a:t>
            </a:r>
            <a:r>
              <a:rPr lang="en-US" i="1" dirty="0" err="1">
                <a:highlight>
                  <a:srgbClr val="00FFFF"/>
                </a:highlight>
              </a:rPr>
              <a:t>sambhavaḥ</a:t>
            </a:r>
            <a:r>
              <a:rPr lang="en-US" i="1" dirty="0">
                <a:highlight>
                  <a:srgbClr val="00FFFF"/>
                </a:highlight>
              </a:rPr>
              <a:t> (reason for living</a:t>
            </a:r>
            <a:r>
              <a:rPr lang="en-US" i="1" dirty="0"/>
              <a:t>) </a:t>
            </a:r>
            <a:r>
              <a:rPr lang="en-US" dirty="0"/>
              <a:t> indicates that one should dedicate all of one’s wealth and other assets to the welfare of others. </a:t>
            </a:r>
            <a:r>
              <a:rPr lang="en-US" sz="3100" dirty="0">
                <a:highlight>
                  <a:srgbClr val="FFFF00"/>
                </a:highlight>
              </a:rPr>
              <a:t>By one’s acquired opulence, one should especially try to please the spiritual master and the Supreme Personality of Godhead</a:t>
            </a:r>
          </a:p>
          <a:p>
            <a:endParaRPr lang="en-US" dirty="0">
              <a:highlight>
                <a:srgbClr val="00FFFF"/>
              </a:highlight>
            </a:endParaRPr>
          </a:p>
          <a:p>
            <a:r>
              <a:rPr lang="en-US" dirty="0"/>
              <a:t>Mountains also pour forth unlimited quantities of crystalline water in the form of waterfalls and rivers, and this water gives life to all. </a:t>
            </a:r>
            <a:r>
              <a:rPr lang="en-US" dirty="0">
                <a:highlight>
                  <a:srgbClr val="00FFFF"/>
                </a:highlight>
              </a:rPr>
              <a:t>By studying the example of mountains, one should learn the art of providing for the happiness of all living entities ; </a:t>
            </a:r>
          </a:p>
          <a:p>
            <a:r>
              <a:rPr lang="en-US" b="1" i="1" dirty="0">
                <a:highlight>
                  <a:srgbClr val="00FFFF"/>
                </a:highlight>
              </a:rPr>
              <a:t>Mountain doesn't eat anything. No food is required. If you are living for others, minimum food may be required here and there.</a:t>
            </a:r>
          </a:p>
          <a:p>
            <a:endParaRPr lang="en-US" b="1" i="1" dirty="0">
              <a:highlight>
                <a:srgbClr val="00FFFF"/>
              </a:highlight>
            </a:endParaRPr>
          </a:p>
          <a:p>
            <a:r>
              <a:rPr lang="en-US" dirty="0">
                <a:highlight>
                  <a:srgbClr val="00FFFF"/>
                </a:highlight>
              </a:rPr>
              <a:t>If you dedicate your time for others, then your body doesn't go wrong</a:t>
            </a:r>
          </a:p>
          <a:p>
            <a:endParaRPr lang="en-US" dirty="0">
              <a:highlight>
                <a:srgbClr val="00FFFF"/>
              </a:highlight>
            </a:endParaRPr>
          </a:p>
          <a:p>
            <a:r>
              <a:rPr lang="en-US" sz="4600" b="1" dirty="0">
                <a:highlight>
                  <a:srgbClr val="00FFFF"/>
                </a:highlight>
              </a:rPr>
              <a:t>Because Mountain sees every thing as Vasudeva </a:t>
            </a:r>
            <a:r>
              <a:rPr lang="en-US" sz="4600" b="1" dirty="0" err="1">
                <a:highlight>
                  <a:srgbClr val="00FFFF"/>
                </a:highlight>
              </a:rPr>
              <a:t>Sarvam</a:t>
            </a:r>
            <a:r>
              <a:rPr lang="en-US" sz="4600" b="1" dirty="0">
                <a:highlight>
                  <a:srgbClr val="00FFFF"/>
                </a:highlight>
              </a:rPr>
              <a:t> </a:t>
            </a:r>
            <a:r>
              <a:rPr lang="en-US" sz="4600" b="1" dirty="0" err="1">
                <a:highlight>
                  <a:srgbClr val="00FFFF"/>
                </a:highlight>
              </a:rPr>
              <a:t>Iti</a:t>
            </a:r>
            <a:r>
              <a:rPr lang="en-US" sz="4600" b="1" dirty="0">
                <a:highlight>
                  <a:srgbClr val="00FFFF"/>
                </a:highlight>
              </a:rPr>
              <a:t> , it serves all without </a:t>
            </a:r>
            <a:r>
              <a:rPr lang="en-US" sz="4600" b="1" dirty="0" err="1">
                <a:highlight>
                  <a:srgbClr val="00FFFF"/>
                </a:highlight>
              </a:rPr>
              <a:t>hetu</a:t>
            </a:r>
            <a:r>
              <a:rPr lang="en-US" sz="4600" b="1" dirty="0">
                <a:highlight>
                  <a:srgbClr val="00FFFF"/>
                </a:highlight>
              </a:rPr>
              <a:t> and also </a:t>
            </a:r>
            <a:r>
              <a:rPr lang="en-US" sz="4600" b="1" dirty="0" err="1">
                <a:highlight>
                  <a:srgbClr val="00FFFF"/>
                </a:highlight>
              </a:rPr>
              <a:t>apratihata</a:t>
            </a:r>
            <a:endParaRPr lang="en-US" sz="4600" b="1" dirty="0">
              <a:highlight>
                <a:srgbClr val="00FFFF"/>
              </a:highlight>
            </a:endParaRPr>
          </a:p>
          <a:p>
            <a:endParaRPr lang="en-US" sz="4600" b="1" dirty="0">
              <a:highlight>
                <a:srgbClr val="00FFFF"/>
              </a:highlight>
            </a:endParaRPr>
          </a:p>
          <a:p>
            <a:endParaRPr lang="en-US" dirty="0">
              <a:highlight>
                <a:srgbClr val="00FFFF"/>
              </a:highlight>
            </a:endParaRPr>
          </a:p>
          <a:p>
            <a:pPr marL="0" indent="0">
              <a:buNone/>
            </a:pPr>
            <a:endParaRPr lang="en-US" dirty="0">
              <a:highlight>
                <a:srgbClr val="00FFFF"/>
              </a:highlight>
            </a:endParaRPr>
          </a:p>
        </p:txBody>
      </p:sp>
    </p:spTree>
    <p:extLst>
      <p:ext uri="{BB962C8B-B14F-4D97-AF65-F5344CB8AC3E}">
        <p14:creationId xmlns:p14="http://schemas.microsoft.com/office/powerpoint/2010/main" val="709995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972932-F1FD-4D22-89C6-4AAB1F99A6C3}"/>
              </a:ext>
            </a:extLst>
          </p:cNvPr>
          <p:cNvSpPr>
            <a:spLocks noGrp="1"/>
          </p:cNvSpPr>
          <p:nvPr>
            <p:ph idx="1"/>
          </p:nvPr>
        </p:nvSpPr>
        <p:spPr>
          <a:xfrm>
            <a:off x="697523" y="887779"/>
            <a:ext cx="10515600" cy="4351338"/>
          </a:xfrm>
        </p:spPr>
        <p:txBody>
          <a:bodyPr>
            <a:normAutofit lnSpcReduction="10000"/>
          </a:bodyPr>
          <a:lstStyle/>
          <a:p>
            <a:r>
              <a:rPr lang="en-US" b="1" dirty="0"/>
              <a:t>Mountains are silent but they remind of Krishna by their </a:t>
            </a:r>
            <a:r>
              <a:rPr lang="en-US" b="1" dirty="0">
                <a:highlight>
                  <a:srgbClr val="FFFF00"/>
                </a:highlight>
              </a:rPr>
              <a:t>Greatness</a:t>
            </a:r>
            <a:r>
              <a:rPr lang="en-US" dirty="0"/>
              <a:t>. When we go to Badri </a:t>
            </a:r>
            <a:r>
              <a:rPr lang="en-US" dirty="0" err="1"/>
              <a:t>Kedar</a:t>
            </a:r>
            <a:r>
              <a:rPr lang="en-US" dirty="0"/>
              <a:t> , we see the greatness of the mountains and immediately we remember Krishna seeing their greatness</a:t>
            </a:r>
          </a:p>
          <a:p>
            <a:endParaRPr lang="en-US" dirty="0"/>
          </a:p>
          <a:p>
            <a:r>
              <a:rPr lang="en-US" b="1" dirty="0"/>
              <a:t>Similarly devotees even when </a:t>
            </a:r>
            <a:r>
              <a:rPr lang="en-US" b="1" dirty="0">
                <a:highlight>
                  <a:srgbClr val="FFFF00"/>
                </a:highlight>
              </a:rPr>
              <a:t>silent </a:t>
            </a:r>
            <a:r>
              <a:rPr lang="en-US" b="1" dirty="0"/>
              <a:t>they teach </a:t>
            </a:r>
            <a:r>
              <a:rPr lang="en-US" b="1" dirty="0" err="1"/>
              <a:t>Bhagvatam</a:t>
            </a:r>
            <a:r>
              <a:rPr lang="en-US" b="1" dirty="0"/>
              <a:t> by their</a:t>
            </a:r>
            <a:r>
              <a:rPr lang="en-US" b="1" dirty="0">
                <a:highlight>
                  <a:srgbClr val="FFFF00"/>
                </a:highlight>
              </a:rPr>
              <a:t> GREAT </a:t>
            </a:r>
            <a:r>
              <a:rPr lang="en-US" b="1" dirty="0" err="1"/>
              <a:t>behaviour</a:t>
            </a:r>
            <a:r>
              <a:rPr lang="en-US" b="1" dirty="0"/>
              <a:t> . When they speak they teach by words (</a:t>
            </a:r>
            <a:r>
              <a:rPr lang="en-US" b="1" dirty="0" err="1"/>
              <a:t>Bhagvatam</a:t>
            </a:r>
            <a:r>
              <a:rPr lang="en-US" b="1" dirty="0"/>
              <a:t> and </a:t>
            </a:r>
            <a:r>
              <a:rPr lang="en-US" b="1" dirty="0" err="1"/>
              <a:t>Harinaam</a:t>
            </a:r>
            <a:r>
              <a:rPr lang="en-US" dirty="0"/>
              <a:t>)</a:t>
            </a:r>
          </a:p>
          <a:p>
            <a:endParaRPr lang="en-US" dirty="0"/>
          </a:p>
          <a:p>
            <a:r>
              <a:rPr lang="en-US" dirty="0">
                <a:highlight>
                  <a:srgbClr val="FF00FF"/>
                </a:highlight>
              </a:rPr>
              <a:t>So learning from Mountain to serve Krishna one can render devotional service to the Lord</a:t>
            </a:r>
          </a:p>
          <a:p>
            <a:endParaRPr lang="en-US" dirty="0"/>
          </a:p>
          <a:p>
            <a:pPr marL="0" indent="0">
              <a:buNone/>
            </a:pPr>
            <a:endParaRPr lang="en-US" dirty="0"/>
          </a:p>
        </p:txBody>
      </p:sp>
    </p:spTree>
    <p:extLst>
      <p:ext uri="{BB962C8B-B14F-4D97-AF65-F5344CB8AC3E}">
        <p14:creationId xmlns:p14="http://schemas.microsoft.com/office/powerpoint/2010/main" val="340825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5DC27-5677-4267-A99F-F7E7BC7E37BB}"/>
              </a:ext>
            </a:extLst>
          </p:cNvPr>
          <p:cNvSpPr>
            <a:spLocks noGrp="1"/>
          </p:cNvSpPr>
          <p:nvPr>
            <p:ph type="title"/>
          </p:nvPr>
        </p:nvSpPr>
        <p:spPr/>
        <p:txBody>
          <a:bodyPr/>
          <a:lstStyle/>
          <a:p>
            <a:r>
              <a:rPr lang="en-US" dirty="0"/>
              <a:t>Trees also teach </a:t>
            </a:r>
            <a:r>
              <a:rPr lang="en-US" dirty="0" err="1"/>
              <a:t>aihetuki</a:t>
            </a:r>
            <a:r>
              <a:rPr lang="en-US" dirty="0"/>
              <a:t> </a:t>
            </a:r>
            <a:r>
              <a:rPr lang="en-US" dirty="0" err="1"/>
              <a:t>apratihata</a:t>
            </a:r>
            <a:r>
              <a:rPr lang="en-US" dirty="0"/>
              <a:t> service &amp; teaches Devotional service </a:t>
            </a:r>
          </a:p>
        </p:txBody>
      </p:sp>
      <p:sp>
        <p:nvSpPr>
          <p:cNvPr id="3" name="Content Placeholder 2">
            <a:extLst>
              <a:ext uri="{FF2B5EF4-FFF2-40B4-BE49-F238E27FC236}">
                <a16:creationId xmlns:a16="http://schemas.microsoft.com/office/drawing/2014/main" id="{A5050D82-2FE1-47A2-A183-06EB28A49771}"/>
              </a:ext>
            </a:extLst>
          </p:cNvPr>
          <p:cNvSpPr>
            <a:spLocks noGrp="1"/>
          </p:cNvSpPr>
          <p:nvPr>
            <p:ph idx="1"/>
          </p:nvPr>
        </p:nvSpPr>
        <p:spPr/>
        <p:txBody>
          <a:bodyPr>
            <a:normAutofit fontScale="92500" lnSpcReduction="20000"/>
          </a:bodyPr>
          <a:lstStyle/>
          <a:p>
            <a:r>
              <a:rPr lang="en-US" dirty="0"/>
              <a:t>Trees  offer innumerable benefits, such as fruits, flowers, cooling shade and medicinal extracts. Even when a tree is suddenly cut down and dragged away, the tree does not protest but continues to give service to others in the form of firewood. </a:t>
            </a:r>
            <a:r>
              <a:rPr lang="en-US" dirty="0">
                <a:highlight>
                  <a:srgbClr val="00FFFF"/>
                </a:highlight>
              </a:rPr>
              <a:t>Thus, one should become the disciple of such magnanimous trees and learn from them the qualities of saintly conduct.</a:t>
            </a:r>
          </a:p>
          <a:p>
            <a:endParaRPr lang="en-US" dirty="0"/>
          </a:p>
          <a:p>
            <a:r>
              <a:rPr lang="en-US" b="1" i="1" dirty="0">
                <a:highlight>
                  <a:srgbClr val="FFFF00"/>
                </a:highlight>
              </a:rPr>
              <a:t>Because Mountains and Trees are serving all considering all as mam </a:t>
            </a:r>
            <a:r>
              <a:rPr lang="en-US" b="1" i="1" dirty="0" err="1">
                <a:highlight>
                  <a:srgbClr val="FFFF00"/>
                </a:highlight>
              </a:rPr>
              <a:t>eva</a:t>
            </a:r>
            <a:r>
              <a:rPr lang="en-US" b="1" i="1" dirty="0">
                <a:highlight>
                  <a:srgbClr val="FFFF00"/>
                </a:highlight>
              </a:rPr>
              <a:t> </a:t>
            </a:r>
            <a:r>
              <a:rPr lang="en-US" b="1" i="1" dirty="0" err="1">
                <a:highlight>
                  <a:srgbClr val="FFFF00"/>
                </a:highlight>
              </a:rPr>
              <a:t>ansh</a:t>
            </a:r>
            <a:r>
              <a:rPr lang="en-US" b="1" i="1" dirty="0">
                <a:highlight>
                  <a:srgbClr val="FFFF00"/>
                </a:highlight>
              </a:rPr>
              <a:t> of Krishna , they remain healthy without any special care </a:t>
            </a:r>
            <a:r>
              <a:rPr lang="en-US" b="1" i="1" dirty="0"/>
              <a:t>.They are working for others and Krishna particularly. So there is reciprocation in health. </a:t>
            </a:r>
          </a:p>
          <a:p>
            <a:r>
              <a:rPr lang="en-US" b="1" i="1" dirty="0"/>
              <a:t>Similarly the devotees who having loving dealings and who serve others have a healthy and happy life and they don’t need special care . </a:t>
            </a:r>
            <a:r>
              <a:rPr lang="en-US" b="1" i="1" dirty="0">
                <a:highlight>
                  <a:srgbClr val="FFFF00"/>
                </a:highlight>
              </a:rPr>
              <a:t>SO SERVE OTHERS TO REMAIN HEALTHY …MOUNTAIN / TREES TEACH </a:t>
            </a:r>
            <a:endParaRPr lang="en-US" dirty="0">
              <a:highlight>
                <a:srgbClr val="FFFF00"/>
              </a:highlight>
            </a:endParaRPr>
          </a:p>
          <a:p>
            <a:endParaRPr lang="en-US" dirty="0"/>
          </a:p>
        </p:txBody>
      </p:sp>
    </p:spTree>
    <p:extLst>
      <p:ext uri="{BB962C8B-B14F-4D97-AF65-F5344CB8AC3E}">
        <p14:creationId xmlns:p14="http://schemas.microsoft.com/office/powerpoint/2010/main" val="76992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1D26DD3-B6A4-45A9-9347-B11ADCDDD28A}"/>
              </a:ext>
            </a:extLst>
          </p:cNvPr>
          <p:cNvSpPr>
            <a:spLocks noGrp="1" noChangeArrowheads="1"/>
          </p:cNvSpPr>
          <p:nvPr>
            <p:ph idx="1"/>
          </p:nvPr>
        </p:nvSpPr>
        <p:spPr bwMode="auto">
          <a:xfrm>
            <a:off x="838200" y="1188971"/>
            <a:ext cx="10309152" cy="44800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highlight>
                  <a:srgbClr val="FFFF00"/>
                </a:highlight>
                <a:latin typeface="Arial" panose="020B0604020202020204" pitchFamily="34" charset="0"/>
              </a:rPr>
              <a:t>TREES TEACH HOW TO CHANT KRISHNAS NAMES</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tṛṇād</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api</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su-nīcena</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taror</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api</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sahiṣṇunā</a:t>
            </a:r>
            <a:endPar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amāninā</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māna-dena;kīrtanīyaḥ</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sadā</a:t>
            </a:r>
            <a:r>
              <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latin typeface="Tahoma" panose="020B0604030504040204" pitchFamily="34" charset="0"/>
                <a:cs typeface="Tahoma" panose="020B0604030504040204" pitchFamily="34" charset="0"/>
              </a:rPr>
              <a:t>hariḥ</a:t>
            </a:r>
            <a:endParaRPr kumimoji="0" lang="en-US" altLang="en-US" sz="3200" b="0" i="0" u="none" strike="noStrike" cap="none" normalizeH="0" baseline="0" dirty="0">
              <a:ln>
                <a:noFill/>
              </a:ln>
              <a:solidFill>
                <a:srgbClr val="000000"/>
              </a:solidFill>
              <a:effectLst/>
              <a:latin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000000"/>
                </a:solidFill>
                <a:effectLst/>
                <a:highlight>
                  <a:srgbClr val="00FFFF"/>
                </a:highlight>
                <a:latin typeface="Tahoma" panose="020B0604030504040204" pitchFamily="34" charset="0"/>
                <a:cs typeface="Tahoma" panose="020B0604030504040204" pitchFamily="34" charset="0"/>
              </a:rPr>
              <a:t>taroḥ</a:t>
            </a:r>
            <a:r>
              <a:rPr kumimoji="0" lang="en-US" altLang="en-US" sz="3200" b="0" i="0" u="none" strike="noStrike" cap="none" normalizeH="0" baseline="0" dirty="0">
                <a:ln>
                  <a:noFill/>
                </a:ln>
                <a:solidFill>
                  <a:srgbClr val="000000"/>
                </a:solidFill>
                <a:effectLst/>
                <a:highlight>
                  <a:srgbClr val="00FFFF"/>
                </a:highlight>
                <a:latin typeface="Tahoma" panose="020B0604030504040204" pitchFamily="34" charset="0"/>
                <a:cs typeface="Tahoma" panose="020B0604030504040204" pitchFamily="34" charset="0"/>
              </a:rPr>
              <a:t> </a:t>
            </a:r>
            <a:r>
              <a:rPr kumimoji="0" lang="en-US" altLang="en-US" sz="3200" b="0" i="0" u="none" strike="noStrike" cap="none" normalizeH="0" baseline="0" dirty="0" err="1">
                <a:ln>
                  <a:noFill/>
                </a:ln>
                <a:solidFill>
                  <a:srgbClr val="000000"/>
                </a:solidFill>
                <a:effectLst/>
                <a:highlight>
                  <a:srgbClr val="00FFFF"/>
                </a:highlight>
                <a:latin typeface="Tahoma" panose="020B0604030504040204" pitchFamily="34" charset="0"/>
                <a:cs typeface="Tahoma" panose="020B0604030504040204" pitchFamily="34" charset="0"/>
              </a:rPr>
              <a:t>api</a:t>
            </a:r>
            <a:r>
              <a:rPr kumimoji="0" lang="en-US" altLang="en-US" sz="3200" b="0" i="0" u="none" strike="noStrike" cap="none" normalizeH="0" baseline="0" dirty="0">
                <a:ln>
                  <a:noFill/>
                </a:ln>
                <a:solidFill>
                  <a:srgbClr val="000000"/>
                </a:solidFill>
                <a:effectLst/>
                <a:highlight>
                  <a:srgbClr val="00FFFF"/>
                </a:highlight>
                <a:latin typeface="Tahoma" panose="020B0604030504040204" pitchFamily="34" charset="0"/>
                <a:cs typeface="Tahoma" panose="020B0604030504040204" pitchFamily="34" charset="0"/>
              </a:rPr>
              <a:t>—than a tree; </a:t>
            </a:r>
            <a:r>
              <a:rPr kumimoji="0" lang="en-US" altLang="en-US" sz="3200" b="0" i="0" u="none" strike="noStrike" cap="none" normalizeH="0" baseline="0" dirty="0" err="1">
                <a:ln>
                  <a:noFill/>
                </a:ln>
                <a:solidFill>
                  <a:srgbClr val="000000"/>
                </a:solidFill>
                <a:effectLst/>
                <a:highlight>
                  <a:srgbClr val="00FFFF"/>
                </a:highlight>
                <a:latin typeface="Tahoma" panose="020B0604030504040204" pitchFamily="34" charset="0"/>
                <a:cs typeface="Tahoma" panose="020B0604030504040204" pitchFamily="34" charset="0"/>
              </a:rPr>
              <a:t>sahiṣṇunā</a:t>
            </a:r>
            <a:r>
              <a:rPr kumimoji="0" lang="en-US" altLang="en-US" sz="3200" b="0" i="0" u="none" strike="noStrike" cap="none" normalizeH="0" baseline="0" dirty="0">
                <a:ln>
                  <a:noFill/>
                </a:ln>
                <a:solidFill>
                  <a:srgbClr val="000000"/>
                </a:solidFill>
                <a:effectLst/>
                <a:highlight>
                  <a:srgbClr val="00FFFF"/>
                </a:highlight>
                <a:latin typeface="Tahoma" panose="020B0604030504040204" pitchFamily="34" charset="0"/>
                <a:cs typeface="Tahoma" panose="020B0604030504040204" pitchFamily="34" charset="0"/>
              </a:rPr>
              <a:t>—with more tolerance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solidFill>
                <a:srgbClr val="000000"/>
              </a:solidFill>
              <a:highlight>
                <a:srgbClr val="00FFFF"/>
              </a:highlight>
              <a:latin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solidFill>
                <a:srgbClr val="000000"/>
              </a:solidFill>
              <a:highlight>
                <a:srgbClr val="00FFFF"/>
              </a:highlight>
              <a:latin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solidFill>
                <a:srgbClr val="000000"/>
              </a:solidFill>
              <a:highlight>
                <a:srgbClr val="00FFFF"/>
              </a:highlight>
              <a:latin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000000"/>
              </a:solidFill>
              <a:effectLst/>
              <a:highlight>
                <a:srgbClr val="00FFFF"/>
              </a:highlight>
              <a:latin typeface="Tahoma" panose="020B0604030504040204" pitchFamily="34" charset="0"/>
              <a:cs typeface="Tahoma" panose="020B0604030504040204" pitchFamily="34" charset="0"/>
            </a:endParaRPr>
          </a:p>
        </p:txBody>
      </p:sp>
      <p:sp>
        <p:nvSpPr>
          <p:cNvPr id="2" name="Rectangle 1">
            <a:extLst>
              <a:ext uri="{FF2B5EF4-FFF2-40B4-BE49-F238E27FC236}">
                <a16:creationId xmlns:a16="http://schemas.microsoft.com/office/drawing/2014/main" id="{8E0EE165-B592-4BC0-8F9A-A3F396C1B3BE}"/>
              </a:ext>
            </a:extLst>
          </p:cNvPr>
          <p:cNvSpPr/>
          <p:nvPr/>
        </p:nvSpPr>
        <p:spPr>
          <a:xfrm>
            <a:off x="1044648" y="4234238"/>
            <a:ext cx="8569569" cy="1815882"/>
          </a:xfrm>
          <a:prstGeom prst="rect">
            <a:avLst/>
          </a:prstGeom>
        </p:spPr>
        <p:txBody>
          <a:bodyPr wrap="square">
            <a:spAutoFit/>
          </a:bodyPr>
          <a:lstStyle/>
          <a:p>
            <a:r>
              <a:rPr lang="en-US" b="1" dirty="0"/>
              <a:t> </a:t>
            </a:r>
            <a:r>
              <a:rPr lang="en-US" sz="2400" b="1" dirty="0"/>
              <a:t>One who thinks himself lower than the grass, </a:t>
            </a:r>
            <a:r>
              <a:rPr lang="en-US" sz="2400" b="1" dirty="0">
                <a:highlight>
                  <a:srgbClr val="FFFF00"/>
                </a:highlight>
              </a:rPr>
              <a:t>who is more tolerant than a tree</a:t>
            </a:r>
            <a:r>
              <a:rPr lang="en-US" sz="2400" b="1" dirty="0"/>
              <a:t>, and who does not expect personal honor but is always prepared to give all respect to others </a:t>
            </a:r>
            <a:r>
              <a:rPr lang="en-US" sz="4000" b="1" dirty="0">
                <a:highlight>
                  <a:srgbClr val="FFFF00"/>
                </a:highlight>
              </a:rPr>
              <a:t>can</a:t>
            </a:r>
            <a:r>
              <a:rPr lang="en-US" sz="2400" b="1" dirty="0">
                <a:highlight>
                  <a:srgbClr val="FFFF00"/>
                </a:highlight>
              </a:rPr>
              <a:t> very easily always </a:t>
            </a:r>
            <a:r>
              <a:rPr lang="en-US" sz="2400" b="1" dirty="0"/>
              <a:t>chant the holy name of the Lord.</a:t>
            </a:r>
            <a:endParaRPr lang="en-US" sz="2400" b="1" i="1" dirty="0"/>
          </a:p>
        </p:txBody>
      </p:sp>
    </p:spTree>
    <p:extLst>
      <p:ext uri="{BB962C8B-B14F-4D97-AF65-F5344CB8AC3E}">
        <p14:creationId xmlns:p14="http://schemas.microsoft.com/office/powerpoint/2010/main" val="294749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E7A0CC-DF61-43D8-824F-77AB662489A3}"/>
              </a:ext>
            </a:extLst>
          </p:cNvPr>
          <p:cNvSpPr>
            <a:spLocks noGrp="1"/>
          </p:cNvSpPr>
          <p:nvPr>
            <p:ph type="subTitle" idx="1"/>
          </p:nvPr>
        </p:nvSpPr>
        <p:spPr>
          <a:xfrm>
            <a:off x="1629508" y="492369"/>
            <a:ext cx="9144000" cy="5679831"/>
          </a:xfrm>
        </p:spPr>
        <p:txBody>
          <a:bodyPr>
            <a:normAutofit lnSpcReduction="10000"/>
          </a:bodyPr>
          <a:lstStyle/>
          <a:p>
            <a:pPr fontAlgn="base"/>
            <a:r>
              <a:rPr lang="en-US" dirty="0"/>
              <a:t>SB 2.8.15</a:t>
            </a:r>
          </a:p>
          <a:p>
            <a:pPr fontAlgn="base"/>
            <a:r>
              <a:rPr lang="en-US" i="1" dirty="0" err="1"/>
              <a:t>bhū-pātāla-kakub-vyoma</a:t>
            </a:r>
            <a:r>
              <a:rPr lang="en-US" i="1" dirty="0"/>
              <a:t>-</a:t>
            </a:r>
            <a:br>
              <a:rPr lang="en-US" i="1" dirty="0"/>
            </a:br>
            <a:r>
              <a:rPr lang="en-US" i="1" dirty="0"/>
              <a:t> </a:t>
            </a:r>
            <a:r>
              <a:rPr lang="en-US" i="1" dirty="0" err="1"/>
              <a:t>graha-nakṣatra-bhūbhṛtām</a:t>
            </a:r>
            <a:br>
              <a:rPr lang="en-US" i="1" dirty="0"/>
            </a:br>
            <a:r>
              <a:rPr lang="en-US" i="1" dirty="0" err="1"/>
              <a:t>sarit-samudra-dvīpānāṁ</a:t>
            </a:r>
            <a:br>
              <a:rPr lang="en-US" i="1" dirty="0"/>
            </a:br>
            <a:r>
              <a:rPr lang="en-US" i="1" dirty="0"/>
              <a:t> </a:t>
            </a:r>
            <a:r>
              <a:rPr lang="en-US" i="1" dirty="0" err="1"/>
              <a:t>sambhavaś</a:t>
            </a:r>
            <a:r>
              <a:rPr lang="en-US" i="1" dirty="0"/>
              <a:t> </a:t>
            </a:r>
            <a:r>
              <a:rPr lang="en-US" i="1" dirty="0" err="1"/>
              <a:t>caitad-okasām</a:t>
            </a:r>
            <a:endParaRPr lang="en-US" i="1" dirty="0"/>
          </a:p>
          <a:p>
            <a:pPr fontAlgn="base"/>
            <a:r>
              <a:rPr lang="en-US" cap="small" dirty="0"/>
              <a:t>Synonyms: </a:t>
            </a:r>
          </a:p>
          <a:p>
            <a:pPr fontAlgn="base"/>
            <a:r>
              <a:rPr lang="en-US" i="1" dirty="0" err="1">
                <a:hlinkClick r:id="rId2"/>
              </a:rPr>
              <a:t>bhū</a:t>
            </a:r>
            <a:r>
              <a:rPr lang="en-US" i="1" dirty="0" err="1"/>
              <a:t>-</a:t>
            </a:r>
            <a:r>
              <a:rPr lang="en-US" i="1" dirty="0" err="1">
                <a:hlinkClick r:id="rId3"/>
              </a:rPr>
              <a:t>pātāla</a:t>
            </a:r>
            <a:r>
              <a:rPr lang="en-US" dirty="0"/>
              <a:t> — underneath the land; </a:t>
            </a:r>
            <a:r>
              <a:rPr lang="en-US" i="1" dirty="0" err="1">
                <a:hlinkClick r:id="rId4"/>
              </a:rPr>
              <a:t>kakup</a:t>
            </a:r>
            <a:r>
              <a:rPr lang="en-US" dirty="0"/>
              <a:t> — the four sides of the heavens; </a:t>
            </a:r>
            <a:r>
              <a:rPr lang="en-US" i="1" dirty="0" err="1">
                <a:hlinkClick r:id="rId5"/>
              </a:rPr>
              <a:t>vyoma</a:t>
            </a:r>
            <a:r>
              <a:rPr lang="en-US" dirty="0"/>
              <a:t> — the sky; </a:t>
            </a:r>
            <a:r>
              <a:rPr lang="en-US" i="1" dirty="0" err="1">
                <a:hlinkClick r:id="rId6"/>
              </a:rPr>
              <a:t>graha</a:t>
            </a:r>
            <a:r>
              <a:rPr lang="en-US" dirty="0"/>
              <a:t> — the planets; </a:t>
            </a:r>
            <a:r>
              <a:rPr lang="en-US" i="1" dirty="0" err="1">
                <a:hlinkClick r:id="rId7"/>
              </a:rPr>
              <a:t>nakṣatra</a:t>
            </a:r>
            <a:r>
              <a:rPr lang="en-US" dirty="0"/>
              <a:t> — the stars; </a:t>
            </a:r>
            <a:r>
              <a:rPr lang="en-US" i="1" dirty="0" err="1">
                <a:hlinkClick r:id="rId8"/>
              </a:rPr>
              <a:t>bhūbhṛtām</a:t>
            </a:r>
            <a:r>
              <a:rPr lang="en-US" dirty="0"/>
              <a:t> — of the hills; </a:t>
            </a:r>
            <a:r>
              <a:rPr lang="en-US" i="1" dirty="0" err="1">
                <a:hlinkClick r:id="rId9"/>
              </a:rPr>
              <a:t>sarit</a:t>
            </a:r>
            <a:r>
              <a:rPr lang="en-US" dirty="0"/>
              <a:t> — the river; </a:t>
            </a:r>
            <a:r>
              <a:rPr lang="en-US" i="1" dirty="0" err="1">
                <a:hlinkClick r:id="rId10"/>
              </a:rPr>
              <a:t>samudra</a:t>
            </a:r>
            <a:r>
              <a:rPr lang="en-US" dirty="0"/>
              <a:t> — the sea; </a:t>
            </a:r>
            <a:r>
              <a:rPr lang="en-US" i="1" dirty="0" err="1">
                <a:hlinkClick r:id="rId11"/>
              </a:rPr>
              <a:t>dvīpānām</a:t>
            </a:r>
            <a:r>
              <a:rPr lang="en-US" dirty="0"/>
              <a:t> — of the islands; </a:t>
            </a:r>
            <a:r>
              <a:rPr lang="en-US" i="1" dirty="0" err="1">
                <a:hlinkClick r:id="rId12"/>
              </a:rPr>
              <a:t>sambhavaḥ</a:t>
            </a:r>
            <a:r>
              <a:rPr lang="en-US" dirty="0"/>
              <a:t> — appearance; </a:t>
            </a:r>
            <a:r>
              <a:rPr lang="en-US" i="1" dirty="0">
                <a:hlinkClick r:id="rId13"/>
              </a:rPr>
              <a:t>ca</a:t>
            </a:r>
            <a:r>
              <a:rPr lang="en-US" dirty="0"/>
              <a:t> — also; </a:t>
            </a:r>
            <a:r>
              <a:rPr lang="en-US" i="1" dirty="0" err="1">
                <a:hlinkClick r:id="rId14"/>
              </a:rPr>
              <a:t>etat</a:t>
            </a:r>
            <a:r>
              <a:rPr lang="en-US" dirty="0"/>
              <a:t> — their; </a:t>
            </a:r>
            <a:r>
              <a:rPr lang="en-US" i="1" dirty="0" err="1">
                <a:hlinkClick r:id="rId15"/>
              </a:rPr>
              <a:t>okasām</a:t>
            </a:r>
            <a:r>
              <a:rPr lang="en-US" dirty="0"/>
              <a:t> — of the inhabitants.</a:t>
            </a:r>
          </a:p>
          <a:p>
            <a:pPr fontAlgn="base"/>
            <a:r>
              <a:rPr lang="en-US" cap="small" dirty="0"/>
              <a:t>Translation: </a:t>
            </a:r>
          </a:p>
          <a:p>
            <a:pPr algn="just" fontAlgn="base"/>
            <a:r>
              <a:rPr lang="en-US" b="1" dirty="0"/>
              <a:t>O best of the </a:t>
            </a:r>
            <a:r>
              <a:rPr lang="en-US" b="1" dirty="0" err="1"/>
              <a:t>brāhmaṇas</a:t>
            </a:r>
            <a:r>
              <a:rPr lang="en-US" b="1" dirty="0"/>
              <a:t>, please also describe </a:t>
            </a:r>
            <a:r>
              <a:rPr lang="en-US" b="1" dirty="0">
                <a:highlight>
                  <a:srgbClr val="FFFF00"/>
                </a:highlight>
              </a:rPr>
              <a:t>how</a:t>
            </a:r>
            <a:r>
              <a:rPr lang="en-US" b="1" dirty="0"/>
              <a:t> the creation of the globes throughout the universe, the four directions of the heavens, the sky, the planets, the stars, the mountains, the rivers, the seas and the islands, as well as their different kinds of inhabitants, takes place.</a:t>
            </a:r>
          </a:p>
        </p:txBody>
      </p:sp>
    </p:spTree>
    <p:extLst>
      <p:ext uri="{BB962C8B-B14F-4D97-AF65-F5344CB8AC3E}">
        <p14:creationId xmlns:p14="http://schemas.microsoft.com/office/powerpoint/2010/main" val="157430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12A6-E959-4F68-AC44-EE99CE6F71D0}"/>
              </a:ext>
            </a:extLst>
          </p:cNvPr>
          <p:cNvSpPr>
            <a:spLocks noGrp="1"/>
          </p:cNvSpPr>
          <p:nvPr>
            <p:ph type="title"/>
          </p:nvPr>
        </p:nvSpPr>
        <p:spPr/>
        <p:txBody>
          <a:bodyPr/>
          <a:lstStyle/>
          <a:p>
            <a:r>
              <a:rPr lang="en-US" dirty="0"/>
              <a:t>Learning from WIND</a:t>
            </a:r>
          </a:p>
        </p:txBody>
      </p:sp>
      <p:sp>
        <p:nvSpPr>
          <p:cNvPr id="3" name="Content Placeholder 2">
            <a:extLst>
              <a:ext uri="{FF2B5EF4-FFF2-40B4-BE49-F238E27FC236}">
                <a16:creationId xmlns:a16="http://schemas.microsoft.com/office/drawing/2014/main" id="{EF04EBCA-D765-47B2-A9CB-28B7976BEAD1}"/>
              </a:ext>
            </a:extLst>
          </p:cNvPr>
          <p:cNvSpPr>
            <a:spLocks noGrp="1"/>
          </p:cNvSpPr>
          <p:nvPr>
            <p:ph idx="1"/>
          </p:nvPr>
        </p:nvSpPr>
        <p:spPr>
          <a:xfrm>
            <a:off x="838200" y="1441938"/>
            <a:ext cx="10515600" cy="5263662"/>
          </a:xfrm>
        </p:spPr>
        <p:txBody>
          <a:bodyPr>
            <a:normAutofit/>
          </a:bodyPr>
          <a:lstStyle/>
          <a:p>
            <a:pPr fontAlgn="base"/>
            <a:r>
              <a:rPr lang="en-US" dirty="0"/>
              <a:t>SB 11.7.40</a:t>
            </a:r>
          </a:p>
          <a:p>
            <a:pPr fontAlgn="base"/>
            <a:r>
              <a:rPr lang="en-US" cap="small" dirty="0"/>
              <a:t>Translation: </a:t>
            </a:r>
          </a:p>
          <a:p>
            <a:pPr fontAlgn="base"/>
            <a:r>
              <a:rPr lang="en-US" b="1" dirty="0"/>
              <a:t>Even a transcendentalist is surrounded by innumerable material objects, which possess good and bad qualities. However, one who has transcended material good and evil should not become entangled even when in contact with the material objects; rather, he should act like the wind.</a:t>
            </a:r>
          </a:p>
          <a:p>
            <a:pPr marL="0" indent="0">
              <a:buNone/>
            </a:pPr>
            <a:endParaRPr lang="en-US" dirty="0"/>
          </a:p>
        </p:txBody>
      </p:sp>
    </p:spTree>
    <p:extLst>
      <p:ext uri="{BB962C8B-B14F-4D97-AF65-F5344CB8AC3E}">
        <p14:creationId xmlns:p14="http://schemas.microsoft.com/office/powerpoint/2010/main" val="1519387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FCE32-D6C3-41CA-80DC-390FC6135D0D}"/>
              </a:ext>
            </a:extLst>
          </p:cNvPr>
          <p:cNvSpPr>
            <a:spLocks noGrp="1"/>
          </p:cNvSpPr>
          <p:nvPr>
            <p:ph type="title"/>
          </p:nvPr>
        </p:nvSpPr>
        <p:spPr>
          <a:xfrm>
            <a:off x="838200" y="365126"/>
            <a:ext cx="10515600" cy="315912"/>
          </a:xfrm>
        </p:spPr>
        <p:txBody>
          <a:bodyPr>
            <a:normAutofit fontScale="90000"/>
          </a:bodyPr>
          <a:lstStyle/>
          <a:p>
            <a:r>
              <a:rPr lang="en-US" dirty="0"/>
              <a:t>Learning from WIND</a:t>
            </a:r>
          </a:p>
        </p:txBody>
      </p:sp>
      <p:sp>
        <p:nvSpPr>
          <p:cNvPr id="3" name="Content Placeholder 2">
            <a:extLst>
              <a:ext uri="{FF2B5EF4-FFF2-40B4-BE49-F238E27FC236}">
                <a16:creationId xmlns:a16="http://schemas.microsoft.com/office/drawing/2014/main" id="{45E5C473-AF41-43AB-95B1-56421808630F}"/>
              </a:ext>
            </a:extLst>
          </p:cNvPr>
          <p:cNvSpPr>
            <a:spLocks noGrp="1"/>
          </p:cNvSpPr>
          <p:nvPr>
            <p:ph idx="1"/>
          </p:nvPr>
        </p:nvSpPr>
        <p:spPr>
          <a:xfrm>
            <a:off x="838200" y="937846"/>
            <a:ext cx="10515600" cy="5239117"/>
          </a:xfrm>
        </p:spPr>
        <p:txBody>
          <a:bodyPr>
            <a:normAutofit/>
          </a:bodyPr>
          <a:lstStyle/>
          <a:p>
            <a:pPr fontAlgn="base"/>
            <a:r>
              <a:rPr lang="en-US" cap="small" dirty="0"/>
              <a:t>Purport: </a:t>
            </a:r>
          </a:p>
          <a:p>
            <a:pPr fontAlgn="base"/>
            <a:r>
              <a:rPr lang="en-US" dirty="0"/>
              <a:t>When the wind passes over waterfalls it carries sprinkles of clear water and thus becomes most refreshing.</a:t>
            </a:r>
          </a:p>
          <a:p>
            <a:pPr fontAlgn="base"/>
            <a:r>
              <a:rPr lang="en-US" dirty="0"/>
              <a:t>Sometimes the wind blows through a beautiful forest, carrying the fragrances of fruits and flowers; </a:t>
            </a:r>
          </a:p>
          <a:p>
            <a:pPr fontAlgn="base"/>
            <a:r>
              <a:rPr lang="en-US" dirty="0"/>
              <a:t>wind may fuel a fire that burns the same forest to ashes. </a:t>
            </a:r>
          </a:p>
          <a:p>
            <a:pPr fontAlgn="base"/>
            <a:r>
              <a:rPr lang="en-US" dirty="0">
                <a:highlight>
                  <a:srgbClr val="FFFF00"/>
                </a:highlight>
              </a:rPr>
              <a:t>The wind, however, being fixed in its own nature, </a:t>
            </a:r>
            <a:r>
              <a:rPr lang="en-US" sz="3800" dirty="0">
                <a:highlight>
                  <a:srgbClr val="FFFF00"/>
                </a:highlight>
              </a:rPr>
              <a:t>remains neutral </a:t>
            </a:r>
            <a:r>
              <a:rPr lang="en-US" dirty="0">
                <a:highlight>
                  <a:srgbClr val="FFFF00"/>
                </a:highlight>
              </a:rPr>
              <a:t>in both its auspicious and inauspicious activities. </a:t>
            </a:r>
          </a:p>
          <a:p>
            <a:pPr fontAlgn="base"/>
            <a:r>
              <a:rPr lang="en-US" dirty="0">
                <a:highlight>
                  <a:srgbClr val="FFFF00"/>
                </a:highlight>
              </a:rPr>
              <a:t>Similarly, within this material world we will inevitably face both pleasing and disgusting situations. If, however, we SHOULD  remain fixed in </a:t>
            </a:r>
            <a:r>
              <a:rPr lang="en-US" dirty="0" err="1">
                <a:highlight>
                  <a:srgbClr val="FFFF00"/>
                </a:highlight>
              </a:rPr>
              <a:t>Kṛṣṇa</a:t>
            </a:r>
            <a:r>
              <a:rPr lang="en-US" dirty="0">
                <a:highlight>
                  <a:srgbClr val="FFFF00"/>
                </a:highlight>
              </a:rPr>
              <a:t> consciousness</a:t>
            </a:r>
          </a:p>
          <a:p>
            <a:endParaRPr lang="en-US" dirty="0"/>
          </a:p>
        </p:txBody>
      </p:sp>
    </p:spTree>
    <p:extLst>
      <p:ext uri="{BB962C8B-B14F-4D97-AF65-F5344CB8AC3E}">
        <p14:creationId xmlns:p14="http://schemas.microsoft.com/office/powerpoint/2010/main" val="1911012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3D613-2C93-473B-BD6A-0C7AA714E074}"/>
              </a:ext>
            </a:extLst>
          </p:cNvPr>
          <p:cNvSpPr>
            <a:spLocks noGrp="1"/>
          </p:cNvSpPr>
          <p:nvPr>
            <p:ph idx="1"/>
          </p:nvPr>
        </p:nvSpPr>
        <p:spPr/>
        <p:txBody>
          <a:bodyPr>
            <a:normAutofit/>
          </a:bodyPr>
          <a:lstStyle/>
          <a:p>
            <a:pPr fontAlgn="base"/>
            <a:r>
              <a:rPr lang="en-US" dirty="0">
                <a:highlight>
                  <a:srgbClr val="FFFF00"/>
                </a:highlight>
              </a:rPr>
              <a:t>Although the wind passes through the most dark and forbidding places, the wind is not frightened or disturbed. </a:t>
            </a:r>
          </a:p>
          <a:p>
            <a:pPr fontAlgn="base"/>
            <a:r>
              <a:rPr lang="en-US" dirty="0">
                <a:highlight>
                  <a:srgbClr val="FFFF00"/>
                </a:highlight>
              </a:rPr>
              <a:t>Similarly, a devotee of Lord </a:t>
            </a:r>
            <a:r>
              <a:rPr lang="en-US" dirty="0" err="1">
                <a:highlight>
                  <a:srgbClr val="FFFF00"/>
                </a:highlight>
              </a:rPr>
              <a:t>Kṛṣṇa</a:t>
            </a:r>
            <a:r>
              <a:rPr lang="en-US" dirty="0">
                <a:highlight>
                  <a:srgbClr val="FFFF00"/>
                </a:highlight>
              </a:rPr>
              <a:t> should never be fearful or anxious, even when in the most difficult situation. </a:t>
            </a:r>
          </a:p>
          <a:p>
            <a:pPr fontAlgn="base"/>
            <a:r>
              <a:rPr lang="en-US" dirty="0"/>
              <a:t>.</a:t>
            </a:r>
          </a:p>
          <a:p>
            <a:endParaRPr lang="en-US" dirty="0"/>
          </a:p>
        </p:txBody>
      </p:sp>
    </p:spTree>
    <p:extLst>
      <p:ext uri="{BB962C8B-B14F-4D97-AF65-F5344CB8AC3E}">
        <p14:creationId xmlns:p14="http://schemas.microsoft.com/office/powerpoint/2010/main" val="828466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C7F8-7E4A-4300-B4F1-86F432D2411B}"/>
              </a:ext>
            </a:extLst>
          </p:cNvPr>
          <p:cNvSpPr>
            <a:spLocks noGrp="1"/>
          </p:cNvSpPr>
          <p:nvPr>
            <p:ph type="title"/>
          </p:nvPr>
        </p:nvSpPr>
        <p:spPr/>
        <p:txBody>
          <a:bodyPr/>
          <a:lstStyle/>
          <a:p>
            <a:r>
              <a:rPr lang="en-US" dirty="0"/>
              <a:t>Learning from wind 11.7.41</a:t>
            </a:r>
          </a:p>
        </p:txBody>
      </p:sp>
      <p:sp>
        <p:nvSpPr>
          <p:cNvPr id="3" name="Content Placeholder 2">
            <a:extLst>
              <a:ext uri="{FF2B5EF4-FFF2-40B4-BE49-F238E27FC236}">
                <a16:creationId xmlns:a16="http://schemas.microsoft.com/office/drawing/2014/main" id="{4D6E9A6E-2990-415E-8B8E-7A1DDDD27EF7}"/>
              </a:ext>
            </a:extLst>
          </p:cNvPr>
          <p:cNvSpPr>
            <a:spLocks noGrp="1"/>
          </p:cNvSpPr>
          <p:nvPr>
            <p:ph idx="1"/>
          </p:nvPr>
        </p:nvSpPr>
        <p:spPr/>
        <p:txBody>
          <a:bodyPr/>
          <a:lstStyle/>
          <a:p>
            <a:r>
              <a:rPr lang="en-US" b="1" dirty="0"/>
              <a:t>Just as the wind which carries various aromas does not actually mix with them.</a:t>
            </a:r>
          </a:p>
          <a:p>
            <a:endParaRPr lang="en-US" b="1" dirty="0"/>
          </a:p>
          <a:p>
            <a:r>
              <a:rPr lang="en-US" b="1" dirty="0"/>
              <a:t>A Krishna conscious devotee knows he is separate from the body </a:t>
            </a:r>
          </a:p>
          <a:p>
            <a:r>
              <a:rPr lang="en-US" dirty="0"/>
              <a:t>The conclusion is that one should never consider a </a:t>
            </a:r>
            <a:r>
              <a:rPr lang="en-US" dirty="0" err="1"/>
              <a:t>Kṛṣṇa</a:t>
            </a:r>
            <a:r>
              <a:rPr lang="en-US" dirty="0"/>
              <a:t> conscious person in terms of bodily designation, but should see him as an eternal servitor of the Lord.</a:t>
            </a:r>
          </a:p>
        </p:txBody>
      </p:sp>
    </p:spTree>
    <p:extLst>
      <p:ext uri="{BB962C8B-B14F-4D97-AF65-F5344CB8AC3E}">
        <p14:creationId xmlns:p14="http://schemas.microsoft.com/office/powerpoint/2010/main" val="3484318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A692-4BE7-44CA-9748-DF0E55406187}"/>
              </a:ext>
            </a:extLst>
          </p:cNvPr>
          <p:cNvSpPr>
            <a:spLocks noGrp="1"/>
          </p:cNvSpPr>
          <p:nvPr>
            <p:ph type="title"/>
          </p:nvPr>
        </p:nvSpPr>
        <p:spPr/>
        <p:txBody>
          <a:bodyPr/>
          <a:lstStyle/>
          <a:p>
            <a:r>
              <a:rPr lang="en-US" dirty="0"/>
              <a:t>Learning from SKY SB 11.7.42</a:t>
            </a:r>
            <a:br>
              <a:rPr lang="en-US" dirty="0"/>
            </a:br>
            <a:endParaRPr lang="en-US" dirty="0"/>
          </a:p>
        </p:txBody>
      </p:sp>
      <p:sp>
        <p:nvSpPr>
          <p:cNvPr id="3" name="Content Placeholder 2">
            <a:extLst>
              <a:ext uri="{FF2B5EF4-FFF2-40B4-BE49-F238E27FC236}">
                <a16:creationId xmlns:a16="http://schemas.microsoft.com/office/drawing/2014/main" id="{946120E8-89F8-4471-BBA1-4D86CBC997DD}"/>
              </a:ext>
            </a:extLst>
          </p:cNvPr>
          <p:cNvSpPr>
            <a:spLocks noGrp="1"/>
          </p:cNvSpPr>
          <p:nvPr>
            <p:ph idx="1"/>
          </p:nvPr>
        </p:nvSpPr>
        <p:spPr>
          <a:xfrm>
            <a:off x="838200" y="1289538"/>
            <a:ext cx="10515600" cy="4887425"/>
          </a:xfrm>
        </p:spPr>
        <p:txBody>
          <a:bodyPr>
            <a:normAutofit/>
          </a:bodyPr>
          <a:lstStyle/>
          <a:p>
            <a:r>
              <a:rPr lang="en-US" b="1" dirty="0"/>
              <a:t>Both the individual soul and the </a:t>
            </a:r>
            <a:r>
              <a:rPr lang="en-US" b="1" dirty="0" err="1"/>
              <a:t>Supersoul</a:t>
            </a:r>
            <a:r>
              <a:rPr lang="en-US" b="1" dirty="0"/>
              <a:t> can be understood by comparing them to the nature of the sky: although the sky extends everywhere and everything rests within the sky, the sky does not mix with anything, nor can it be divided by anything.</a:t>
            </a:r>
          </a:p>
          <a:p>
            <a:pPr fontAlgn="base"/>
            <a:r>
              <a:rPr lang="en-US" dirty="0" err="1"/>
              <a:t>Bg</a:t>
            </a:r>
            <a:r>
              <a:rPr lang="en-US" dirty="0"/>
              <a:t> 9.6</a:t>
            </a:r>
          </a:p>
          <a:p>
            <a:pPr fontAlgn="base"/>
            <a:r>
              <a:rPr lang="en-US" cap="small" dirty="0"/>
              <a:t>Translation: </a:t>
            </a:r>
          </a:p>
          <a:p>
            <a:pPr fontAlgn="base"/>
            <a:r>
              <a:rPr lang="en-US" b="1" dirty="0"/>
              <a:t>Understand that as the mighty wind, blowing everywhere, rests always in the sky, all created beings rest in Me.</a:t>
            </a:r>
          </a:p>
          <a:p>
            <a:pPr fontAlgn="base"/>
            <a:endParaRPr lang="en-US" b="1" dirty="0"/>
          </a:p>
          <a:p>
            <a:pPr fontAlgn="base"/>
            <a:r>
              <a:rPr lang="en-US" b="1" dirty="0"/>
              <a:t>Also Sky is always </a:t>
            </a:r>
            <a:r>
              <a:rPr lang="en-US" b="1" dirty="0" err="1"/>
              <a:t>Nirlipta</a:t>
            </a:r>
            <a:endParaRPr lang="en-US" b="1" dirty="0"/>
          </a:p>
          <a:p>
            <a:endParaRPr lang="en-US" dirty="0"/>
          </a:p>
        </p:txBody>
      </p:sp>
    </p:spTree>
    <p:extLst>
      <p:ext uri="{BB962C8B-B14F-4D97-AF65-F5344CB8AC3E}">
        <p14:creationId xmlns:p14="http://schemas.microsoft.com/office/powerpoint/2010/main" val="4273565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7B3EF-A752-4B9C-BD32-ADDAD2A2A714}"/>
              </a:ext>
            </a:extLst>
          </p:cNvPr>
          <p:cNvSpPr>
            <a:spLocks noGrp="1"/>
          </p:cNvSpPr>
          <p:nvPr>
            <p:ph type="title"/>
          </p:nvPr>
        </p:nvSpPr>
        <p:spPr/>
        <p:txBody>
          <a:bodyPr/>
          <a:lstStyle/>
          <a:p>
            <a:r>
              <a:rPr lang="en-US" dirty="0"/>
              <a:t>Sb 11.7.43 sky lesson </a:t>
            </a:r>
            <a:br>
              <a:rPr lang="en-US" dirty="0"/>
            </a:br>
            <a:r>
              <a:rPr lang="en-US" dirty="0"/>
              <a:t>purport by </a:t>
            </a:r>
            <a:r>
              <a:rPr lang="en-US" dirty="0" err="1"/>
              <a:t>prabhupad</a:t>
            </a:r>
            <a:endParaRPr lang="en-US" dirty="0"/>
          </a:p>
        </p:txBody>
      </p:sp>
      <p:sp>
        <p:nvSpPr>
          <p:cNvPr id="3" name="Content Placeholder 2">
            <a:extLst>
              <a:ext uri="{FF2B5EF4-FFF2-40B4-BE49-F238E27FC236}">
                <a16:creationId xmlns:a16="http://schemas.microsoft.com/office/drawing/2014/main" id="{77AAE4BF-29E7-4311-97B8-A6839FDCB507}"/>
              </a:ext>
            </a:extLst>
          </p:cNvPr>
          <p:cNvSpPr>
            <a:spLocks noGrp="1"/>
          </p:cNvSpPr>
          <p:nvPr>
            <p:ph idx="1"/>
          </p:nvPr>
        </p:nvSpPr>
        <p:spPr/>
        <p:txBody>
          <a:bodyPr/>
          <a:lstStyle/>
          <a:p>
            <a:r>
              <a:rPr lang="en-US" dirty="0"/>
              <a:t>Although the sky appears to be affected by the mighty movements of wind, rain, hurricanes, lightning and thunder, etc., the sky, being very subtle, is actually not affected, but is rather the background for such visible activities. </a:t>
            </a:r>
          </a:p>
          <a:p>
            <a:endParaRPr lang="en-US" dirty="0"/>
          </a:p>
          <a:p>
            <a:r>
              <a:rPr lang="en-US" dirty="0"/>
              <a:t>Similarly, although the material body and mind undergo innumerable changes, such as birth and death, happiness and distress, love and hate, The spirit soul, being most subtle, is not actually affected</a:t>
            </a:r>
          </a:p>
        </p:txBody>
      </p:sp>
    </p:spTree>
    <p:extLst>
      <p:ext uri="{BB962C8B-B14F-4D97-AF65-F5344CB8AC3E}">
        <p14:creationId xmlns:p14="http://schemas.microsoft.com/office/powerpoint/2010/main" val="2569250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713F-E63B-4C43-9935-FD47C4B9E4ED}"/>
              </a:ext>
            </a:extLst>
          </p:cNvPr>
          <p:cNvSpPr>
            <a:spLocks noGrp="1"/>
          </p:cNvSpPr>
          <p:nvPr>
            <p:ph type="title"/>
          </p:nvPr>
        </p:nvSpPr>
        <p:spPr/>
        <p:txBody>
          <a:bodyPr/>
          <a:lstStyle/>
          <a:p>
            <a:r>
              <a:rPr lang="en-US" dirty="0"/>
              <a:t>SB 11.7.44</a:t>
            </a:r>
            <a:br>
              <a:rPr lang="en-US" dirty="0"/>
            </a:br>
            <a:r>
              <a:rPr lang="en-US" dirty="0"/>
              <a:t>Lesson from water</a:t>
            </a:r>
          </a:p>
        </p:txBody>
      </p:sp>
      <p:sp>
        <p:nvSpPr>
          <p:cNvPr id="3" name="Content Placeholder 2">
            <a:extLst>
              <a:ext uri="{FF2B5EF4-FFF2-40B4-BE49-F238E27FC236}">
                <a16:creationId xmlns:a16="http://schemas.microsoft.com/office/drawing/2014/main" id="{DEFC3C55-9275-444D-A488-A5962EB1C3D5}"/>
              </a:ext>
            </a:extLst>
          </p:cNvPr>
          <p:cNvSpPr>
            <a:spLocks noGrp="1"/>
          </p:cNvSpPr>
          <p:nvPr>
            <p:ph idx="1"/>
          </p:nvPr>
        </p:nvSpPr>
        <p:spPr/>
        <p:txBody>
          <a:bodyPr/>
          <a:lstStyle/>
          <a:p>
            <a:r>
              <a:rPr lang="en-US" b="1" dirty="0"/>
              <a:t>Just as one is cleansed by contact with pure water. </a:t>
            </a:r>
          </a:p>
          <a:p>
            <a:endParaRPr lang="en-US" b="1" dirty="0">
              <a:highlight>
                <a:srgbClr val="FFFF00"/>
              </a:highlight>
            </a:endParaRPr>
          </a:p>
          <a:p>
            <a:r>
              <a:rPr lang="en-US" b="1" dirty="0">
                <a:highlight>
                  <a:srgbClr val="FFFF00"/>
                </a:highlight>
              </a:rPr>
              <a:t>Thus a saintly person, just like a holy place, purifies all those who contact him because he always chants the glories of the Lord.</a:t>
            </a:r>
          </a:p>
          <a:p>
            <a:endParaRPr lang="en-US" b="1" dirty="0">
              <a:highlight>
                <a:srgbClr val="FFFF00"/>
              </a:highlight>
            </a:endParaRPr>
          </a:p>
          <a:p>
            <a:r>
              <a:rPr lang="en-US" b="1" dirty="0">
                <a:highlight>
                  <a:srgbClr val="FFFF00"/>
                </a:highlight>
              </a:rPr>
              <a:t>Lesson : One is purified by association of a pure devotee</a:t>
            </a:r>
            <a:endParaRPr lang="en-US" dirty="0">
              <a:highlight>
                <a:srgbClr val="FFFF00"/>
              </a:highlight>
            </a:endParaRPr>
          </a:p>
        </p:txBody>
      </p:sp>
    </p:spTree>
    <p:extLst>
      <p:ext uri="{BB962C8B-B14F-4D97-AF65-F5344CB8AC3E}">
        <p14:creationId xmlns:p14="http://schemas.microsoft.com/office/powerpoint/2010/main" val="2269488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3A43E-F40B-4D73-A95B-73E0F3281D9F}"/>
              </a:ext>
            </a:extLst>
          </p:cNvPr>
          <p:cNvSpPr>
            <a:spLocks noGrp="1"/>
          </p:cNvSpPr>
          <p:nvPr>
            <p:ph type="title"/>
          </p:nvPr>
        </p:nvSpPr>
        <p:spPr/>
        <p:txBody>
          <a:bodyPr/>
          <a:lstStyle/>
          <a:p>
            <a:r>
              <a:rPr lang="en-US" dirty="0"/>
              <a:t>SB 11.7.45</a:t>
            </a:r>
            <a:br>
              <a:rPr lang="en-US" dirty="0"/>
            </a:br>
            <a:r>
              <a:rPr lang="en-US" dirty="0"/>
              <a:t>Lesson from Fire</a:t>
            </a:r>
          </a:p>
        </p:txBody>
      </p:sp>
      <p:sp>
        <p:nvSpPr>
          <p:cNvPr id="3" name="Content Placeholder 2">
            <a:extLst>
              <a:ext uri="{FF2B5EF4-FFF2-40B4-BE49-F238E27FC236}">
                <a16:creationId xmlns:a16="http://schemas.microsoft.com/office/drawing/2014/main" id="{E4AD7A77-4D77-445C-9743-CD53AE06AE42}"/>
              </a:ext>
            </a:extLst>
          </p:cNvPr>
          <p:cNvSpPr>
            <a:spLocks noGrp="1"/>
          </p:cNvSpPr>
          <p:nvPr>
            <p:ph idx="1"/>
          </p:nvPr>
        </p:nvSpPr>
        <p:spPr>
          <a:xfrm>
            <a:off x="838200" y="1535723"/>
            <a:ext cx="10515600" cy="4641240"/>
          </a:xfrm>
        </p:spPr>
        <p:txBody>
          <a:bodyPr>
            <a:normAutofit fontScale="92500" lnSpcReduction="20000"/>
          </a:bodyPr>
          <a:lstStyle/>
          <a:p>
            <a:pPr fontAlgn="base"/>
            <a:r>
              <a:rPr lang="en-US" cap="small" dirty="0"/>
              <a:t>Translation: </a:t>
            </a:r>
          </a:p>
          <a:p>
            <a:pPr fontAlgn="base"/>
            <a:r>
              <a:rPr lang="en-US" b="1" dirty="0"/>
              <a:t>Liberated sages accept foodstuffs that are offered to them by destiny, and if by chance they happen to eat contaminated food, they are not affected, just like </a:t>
            </a:r>
            <a:r>
              <a:rPr lang="en-US" b="1" dirty="0">
                <a:highlight>
                  <a:srgbClr val="FFFF00"/>
                </a:highlight>
              </a:rPr>
              <a:t>fire, which burns up contaminated substances that are offered to it.</a:t>
            </a:r>
          </a:p>
          <a:p>
            <a:pPr fontAlgn="base"/>
            <a:r>
              <a:rPr lang="en-US" dirty="0"/>
              <a:t>One should eat palatable foodstuffs to maintain one’s mind in a cheerful mood; however, one should not eat luxuriously, because this will cause sex desire and laziness</a:t>
            </a:r>
          </a:p>
          <a:p>
            <a:pPr fontAlgn="base"/>
            <a:r>
              <a:rPr lang="en-US" dirty="0"/>
              <a:t> </a:t>
            </a:r>
            <a:r>
              <a:rPr lang="en-US" dirty="0">
                <a:highlight>
                  <a:srgbClr val="FFFF00"/>
                </a:highlight>
              </a:rPr>
              <a:t>To carelessly approach a </a:t>
            </a:r>
            <a:r>
              <a:rPr lang="en-US" dirty="0" err="1">
                <a:highlight>
                  <a:srgbClr val="FFFF00"/>
                </a:highlight>
              </a:rPr>
              <a:t>Kṛṣṇa</a:t>
            </a:r>
            <a:r>
              <a:rPr lang="en-US" dirty="0">
                <a:highlight>
                  <a:srgbClr val="FFFF00"/>
                </a:highlight>
              </a:rPr>
              <a:t> conscious personality is just like carelessly approaching fire</a:t>
            </a:r>
            <a:r>
              <a:rPr lang="en-US" b="1" dirty="0">
                <a:highlight>
                  <a:srgbClr val="FFFF00"/>
                </a:highlight>
              </a:rPr>
              <a:t>, The Lord does not excuse mistreatment of a pure devotee and the fire of Krishna burns them </a:t>
            </a:r>
          </a:p>
          <a:p>
            <a:pPr fontAlgn="base"/>
            <a:r>
              <a:rPr lang="en-US" b="1" dirty="0">
                <a:highlight>
                  <a:srgbClr val="FFFF00"/>
                </a:highlight>
              </a:rPr>
              <a:t>Even </a:t>
            </a:r>
            <a:r>
              <a:rPr lang="en-US" b="1" dirty="0" err="1">
                <a:highlight>
                  <a:srgbClr val="FFFF00"/>
                </a:highlight>
              </a:rPr>
              <a:t>Akruar</a:t>
            </a:r>
            <a:r>
              <a:rPr lang="en-US" b="1" dirty="0">
                <a:highlight>
                  <a:srgbClr val="FFFF00"/>
                </a:highlight>
              </a:rPr>
              <a:t> stole </a:t>
            </a:r>
            <a:r>
              <a:rPr lang="en-US" b="1" dirty="0" err="1">
                <a:highlight>
                  <a:srgbClr val="FFFF00"/>
                </a:highlight>
              </a:rPr>
              <a:t>samyantak</a:t>
            </a:r>
            <a:r>
              <a:rPr lang="en-US" b="1" dirty="0">
                <a:highlight>
                  <a:srgbClr val="FFFF00"/>
                </a:highlight>
              </a:rPr>
              <a:t> jewel ; Daksh had to pay the price for insulting Siva</a:t>
            </a:r>
          </a:p>
          <a:p>
            <a:endParaRPr lang="en-US" dirty="0"/>
          </a:p>
        </p:txBody>
      </p:sp>
    </p:spTree>
    <p:extLst>
      <p:ext uri="{BB962C8B-B14F-4D97-AF65-F5344CB8AC3E}">
        <p14:creationId xmlns:p14="http://schemas.microsoft.com/office/powerpoint/2010/main" val="1268835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A838-FD10-46F7-8DBB-CCB828A554A7}"/>
              </a:ext>
            </a:extLst>
          </p:cNvPr>
          <p:cNvSpPr>
            <a:spLocks noGrp="1"/>
          </p:cNvSpPr>
          <p:nvPr>
            <p:ph type="title"/>
          </p:nvPr>
        </p:nvSpPr>
        <p:spPr/>
        <p:txBody>
          <a:bodyPr/>
          <a:lstStyle/>
          <a:p>
            <a:r>
              <a:rPr lang="en-US" dirty="0"/>
              <a:t>SB 11.7.46</a:t>
            </a:r>
            <a:br>
              <a:rPr lang="en-US" dirty="0"/>
            </a:br>
            <a:r>
              <a:rPr lang="en-US" dirty="0"/>
              <a:t>lesson from fire</a:t>
            </a:r>
          </a:p>
        </p:txBody>
      </p:sp>
      <p:sp>
        <p:nvSpPr>
          <p:cNvPr id="3" name="Content Placeholder 2">
            <a:extLst>
              <a:ext uri="{FF2B5EF4-FFF2-40B4-BE49-F238E27FC236}">
                <a16:creationId xmlns:a16="http://schemas.microsoft.com/office/drawing/2014/main" id="{4AA59394-7F84-4DA6-9E39-AE61683D9F24}"/>
              </a:ext>
            </a:extLst>
          </p:cNvPr>
          <p:cNvSpPr>
            <a:spLocks noGrp="1"/>
          </p:cNvSpPr>
          <p:nvPr>
            <p:ph idx="1"/>
          </p:nvPr>
        </p:nvSpPr>
        <p:spPr/>
        <p:txBody>
          <a:bodyPr/>
          <a:lstStyle/>
          <a:p>
            <a:r>
              <a:rPr lang="en-US" b="1" dirty="0">
                <a:highlight>
                  <a:srgbClr val="FFFF00"/>
                </a:highlight>
              </a:rPr>
              <a:t>Spiritual master, and thus like fire he burns to ashes all the past and future sinful reactions of his worshipers</a:t>
            </a:r>
            <a:r>
              <a:rPr lang="en-US" b="1" dirty="0"/>
              <a:t> by mercifully accepting their offerings.</a:t>
            </a:r>
          </a:p>
          <a:p>
            <a:endParaRPr lang="en-US" b="1" dirty="0"/>
          </a:p>
          <a:p>
            <a:r>
              <a:rPr lang="en-US" b="1" dirty="0">
                <a:highlight>
                  <a:srgbClr val="00FFFF"/>
                </a:highlight>
              </a:rPr>
              <a:t>Lesson : a </a:t>
            </a:r>
            <a:r>
              <a:rPr lang="en-US" b="1" dirty="0" err="1">
                <a:highlight>
                  <a:srgbClr val="00FFFF"/>
                </a:highlight>
              </a:rPr>
              <a:t>bonafide</a:t>
            </a:r>
            <a:r>
              <a:rPr lang="en-US" b="1" dirty="0">
                <a:highlight>
                  <a:srgbClr val="00FFFF"/>
                </a:highlight>
              </a:rPr>
              <a:t> spiritual master should be approached for shelter and learning</a:t>
            </a:r>
            <a:endParaRPr lang="en-US" dirty="0">
              <a:highlight>
                <a:srgbClr val="00FFFF"/>
              </a:highlight>
            </a:endParaRPr>
          </a:p>
        </p:txBody>
      </p:sp>
    </p:spTree>
    <p:extLst>
      <p:ext uri="{BB962C8B-B14F-4D97-AF65-F5344CB8AC3E}">
        <p14:creationId xmlns:p14="http://schemas.microsoft.com/office/powerpoint/2010/main" val="3440658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C83E-A91B-4354-A7CC-55FCCED1E509}"/>
              </a:ext>
            </a:extLst>
          </p:cNvPr>
          <p:cNvSpPr>
            <a:spLocks noGrp="1"/>
          </p:cNvSpPr>
          <p:nvPr>
            <p:ph type="title"/>
          </p:nvPr>
        </p:nvSpPr>
        <p:spPr/>
        <p:txBody>
          <a:bodyPr/>
          <a:lstStyle/>
          <a:p>
            <a:br>
              <a:rPr lang="en-US" dirty="0"/>
            </a:br>
            <a:r>
              <a:rPr lang="en-US" dirty="0"/>
              <a:t>SB 11.7.48 Lesson from Moon</a:t>
            </a:r>
          </a:p>
        </p:txBody>
      </p:sp>
      <p:sp>
        <p:nvSpPr>
          <p:cNvPr id="3" name="Content Placeholder 2">
            <a:extLst>
              <a:ext uri="{FF2B5EF4-FFF2-40B4-BE49-F238E27FC236}">
                <a16:creationId xmlns:a16="http://schemas.microsoft.com/office/drawing/2014/main" id="{78CD37CC-8F02-49E7-B9D0-44C636AE8EDF}"/>
              </a:ext>
            </a:extLst>
          </p:cNvPr>
          <p:cNvSpPr>
            <a:spLocks noGrp="1"/>
          </p:cNvSpPr>
          <p:nvPr>
            <p:ph idx="1"/>
          </p:nvPr>
        </p:nvSpPr>
        <p:spPr/>
        <p:txBody>
          <a:bodyPr/>
          <a:lstStyle/>
          <a:p>
            <a:pPr fontAlgn="base"/>
            <a:r>
              <a:rPr lang="en-US" cap="small" dirty="0"/>
              <a:t>Translation: </a:t>
            </a:r>
          </a:p>
          <a:p>
            <a:pPr fontAlgn="base"/>
            <a:r>
              <a:rPr lang="en-US" b="1" dirty="0"/>
              <a:t>The various phases of one’s material life, beginning with birth and culminating in death, are all properties of the body and do not affect the soul, just as the apparent waxing and waning of the moon does not affect the moon itself. Such changes are enforced by the imperceptible movements of time.</a:t>
            </a:r>
          </a:p>
          <a:p>
            <a:r>
              <a:rPr lang="en-US" dirty="0"/>
              <a:t>Above is realized by a Krishna conscious soul .</a:t>
            </a:r>
          </a:p>
          <a:p>
            <a:endParaRPr lang="en-US" b="1" dirty="0">
              <a:highlight>
                <a:srgbClr val="00FFFF"/>
              </a:highlight>
            </a:endParaRPr>
          </a:p>
          <a:p>
            <a:r>
              <a:rPr lang="en-US" b="1" dirty="0">
                <a:highlight>
                  <a:srgbClr val="00FFFF"/>
                </a:highlight>
              </a:rPr>
              <a:t>Lesson : Body changes , Soul does Not</a:t>
            </a:r>
          </a:p>
        </p:txBody>
      </p:sp>
    </p:spTree>
    <p:extLst>
      <p:ext uri="{BB962C8B-B14F-4D97-AF65-F5344CB8AC3E}">
        <p14:creationId xmlns:p14="http://schemas.microsoft.com/office/powerpoint/2010/main" val="314625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E7A0CC-DF61-43D8-824F-77AB662489A3}"/>
              </a:ext>
            </a:extLst>
          </p:cNvPr>
          <p:cNvSpPr>
            <a:spLocks noGrp="1"/>
          </p:cNvSpPr>
          <p:nvPr>
            <p:ph type="subTitle" idx="1"/>
          </p:nvPr>
        </p:nvSpPr>
        <p:spPr>
          <a:xfrm>
            <a:off x="82063" y="117231"/>
            <a:ext cx="11816860" cy="6541477"/>
          </a:xfrm>
        </p:spPr>
        <p:txBody>
          <a:bodyPr>
            <a:normAutofit/>
          </a:bodyPr>
          <a:lstStyle/>
          <a:p>
            <a:pPr fontAlgn="base"/>
            <a:r>
              <a:rPr lang="en-US" sz="2800" dirty="0"/>
              <a:t>SB 2.8.15</a:t>
            </a:r>
          </a:p>
          <a:p>
            <a:pPr fontAlgn="base"/>
            <a:r>
              <a:rPr lang="en-US" sz="2800" cap="small" dirty="0"/>
              <a:t>Purport: </a:t>
            </a:r>
          </a:p>
          <a:p>
            <a:pPr algn="just" fontAlgn="base"/>
            <a:r>
              <a:rPr lang="en-US" sz="2800" dirty="0"/>
              <a:t>The inhabitants of different varieties of land, etc., are differently situated, and not all of them are equal in all respects. The inhabitants of the land are different from the inhabitants of the water or the sky, and similarly the inhabitants of the different planets and stars in the sky are also different from one another. By the laws of the Lord, no place is vacant, but the creatures of one particular place are different from those of other places. Even in human society the inhabitants of the jungles or the deserts are different from those of the cities and villages. They are so made according to different qualities of the modes of nature. Such adjustment by the laws of nature is not blind. </a:t>
            </a:r>
            <a:r>
              <a:rPr lang="en-US" sz="2800" dirty="0">
                <a:highlight>
                  <a:srgbClr val="FFFF00"/>
                </a:highlight>
              </a:rPr>
              <a:t>There is a great plan behind the arrangement</a:t>
            </a:r>
            <a:r>
              <a:rPr lang="en-US" sz="2800" dirty="0"/>
              <a:t>. </a:t>
            </a:r>
            <a:r>
              <a:rPr lang="en-US" sz="2800" dirty="0" err="1"/>
              <a:t>Mahārāja</a:t>
            </a:r>
            <a:r>
              <a:rPr lang="en-US" sz="2800" dirty="0"/>
              <a:t> </a:t>
            </a:r>
            <a:r>
              <a:rPr lang="en-US" sz="2800" dirty="0" err="1"/>
              <a:t>Parīkṣit</a:t>
            </a:r>
            <a:r>
              <a:rPr lang="en-US" sz="2800" dirty="0"/>
              <a:t> requests the great sage </a:t>
            </a:r>
            <a:r>
              <a:rPr lang="en-US" sz="2800" dirty="0" err="1"/>
              <a:t>Śukadeva</a:t>
            </a:r>
            <a:r>
              <a:rPr lang="en-US" sz="2800" dirty="0"/>
              <a:t> </a:t>
            </a:r>
            <a:r>
              <a:rPr lang="en-US" sz="2800" dirty="0" err="1"/>
              <a:t>Gosvāmī</a:t>
            </a:r>
            <a:r>
              <a:rPr lang="en-US" sz="2800" dirty="0"/>
              <a:t> to explain all these authoritatively, in accordance with proper understanding.</a:t>
            </a:r>
          </a:p>
          <a:p>
            <a:pPr algn="just" fontAlgn="base"/>
            <a:endParaRPr lang="en-US" sz="2800" dirty="0"/>
          </a:p>
          <a:p>
            <a:pPr marL="457200" indent="-457200" algn="just" fontAlgn="base">
              <a:buAutoNum type="alphaUcParenR"/>
            </a:pPr>
            <a:endParaRPr lang="en-US" sz="2800" dirty="0">
              <a:highlight>
                <a:srgbClr val="FFFF00"/>
              </a:highlight>
            </a:endParaRPr>
          </a:p>
          <a:p>
            <a:endParaRPr lang="en-US" dirty="0"/>
          </a:p>
        </p:txBody>
      </p:sp>
    </p:spTree>
    <p:extLst>
      <p:ext uri="{BB962C8B-B14F-4D97-AF65-F5344CB8AC3E}">
        <p14:creationId xmlns:p14="http://schemas.microsoft.com/office/powerpoint/2010/main" val="560053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0947-3B66-4208-B2F5-AB2477FADDBD}"/>
              </a:ext>
            </a:extLst>
          </p:cNvPr>
          <p:cNvSpPr>
            <a:spLocks noGrp="1"/>
          </p:cNvSpPr>
          <p:nvPr>
            <p:ph type="title"/>
          </p:nvPr>
        </p:nvSpPr>
        <p:spPr/>
        <p:txBody>
          <a:bodyPr/>
          <a:lstStyle/>
          <a:p>
            <a:r>
              <a:rPr lang="en-US" dirty="0"/>
              <a:t>SB 11.7.50</a:t>
            </a:r>
            <a:br>
              <a:rPr lang="en-US" dirty="0"/>
            </a:br>
            <a:r>
              <a:rPr lang="en-US" dirty="0"/>
              <a:t>Lesson from Sun</a:t>
            </a:r>
          </a:p>
        </p:txBody>
      </p:sp>
      <p:sp>
        <p:nvSpPr>
          <p:cNvPr id="3" name="Content Placeholder 2">
            <a:extLst>
              <a:ext uri="{FF2B5EF4-FFF2-40B4-BE49-F238E27FC236}">
                <a16:creationId xmlns:a16="http://schemas.microsoft.com/office/drawing/2014/main" id="{37AC6361-7898-462F-B2A8-63AEC9BD1B5F}"/>
              </a:ext>
            </a:extLst>
          </p:cNvPr>
          <p:cNvSpPr>
            <a:spLocks noGrp="1"/>
          </p:cNvSpPr>
          <p:nvPr>
            <p:ph idx="1"/>
          </p:nvPr>
        </p:nvSpPr>
        <p:spPr/>
        <p:txBody>
          <a:bodyPr>
            <a:normAutofit fontScale="85000" lnSpcReduction="20000"/>
          </a:bodyPr>
          <a:lstStyle/>
          <a:p>
            <a:pPr fontAlgn="base"/>
            <a:r>
              <a:rPr lang="en-US" cap="small" dirty="0"/>
              <a:t>Translation: </a:t>
            </a:r>
          </a:p>
          <a:p>
            <a:pPr fontAlgn="base"/>
            <a:r>
              <a:rPr lang="en-US" b="1" dirty="0"/>
              <a:t>Just as the </a:t>
            </a:r>
            <a:r>
              <a:rPr lang="en-US" b="1" dirty="0">
                <a:highlight>
                  <a:srgbClr val="00FFFF"/>
                </a:highlight>
              </a:rPr>
              <a:t>sun evaporates large quantities of water by its potent rays and later returns the water to the earth in the form of rain</a:t>
            </a:r>
            <a:r>
              <a:rPr lang="en-US" b="1" dirty="0"/>
              <a:t>, similarly, a saintly person accepts all types of material objects with his material senses, and at the appropriate time, when the proper person has approached him to request them, he returns such material objects. Thus, both in accepting and giving up the objects of the senses, he is not entangled.</a:t>
            </a:r>
          </a:p>
          <a:p>
            <a:pPr fontAlgn="base"/>
            <a:r>
              <a:rPr lang="en-US" cap="small" dirty="0"/>
              <a:t>Purport: </a:t>
            </a:r>
          </a:p>
          <a:p>
            <a:pPr fontAlgn="base"/>
            <a:r>
              <a:rPr lang="en-US" dirty="0">
                <a:highlight>
                  <a:srgbClr val="00FFFF"/>
                </a:highlight>
              </a:rPr>
              <a:t>A </a:t>
            </a:r>
            <a:r>
              <a:rPr lang="en-US" dirty="0" err="1">
                <a:highlight>
                  <a:srgbClr val="00FFFF"/>
                </a:highlight>
              </a:rPr>
              <a:t>Kṛṣṇa</a:t>
            </a:r>
            <a:r>
              <a:rPr lang="en-US" dirty="0">
                <a:highlight>
                  <a:srgbClr val="00FFFF"/>
                </a:highlight>
              </a:rPr>
              <a:t> conscious person never feels proprietorship over the </a:t>
            </a:r>
            <a:r>
              <a:rPr lang="en-US" dirty="0" err="1">
                <a:highlight>
                  <a:srgbClr val="00FFFF"/>
                </a:highlight>
              </a:rPr>
              <a:t>opulences</a:t>
            </a:r>
            <a:r>
              <a:rPr lang="en-US" dirty="0">
                <a:highlight>
                  <a:srgbClr val="00FFFF"/>
                </a:highlight>
              </a:rPr>
              <a:t> entrusted to him by Lord </a:t>
            </a:r>
            <a:r>
              <a:rPr lang="en-US" dirty="0" err="1">
                <a:highlight>
                  <a:srgbClr val="00FFFF"/>
                </a:highlight>
              </a:rPr>
              <a:t>Kṛṣṇa</a:t>
            </a:r>
            <a:r>
              <a:rPr lang="en-US" dirty="0">
                <a:highlight>
                  <a:srgbClr val="00FFFF"/>
                </a:highlight>
              </a:rPr>
              <a:t> for spreading the </a:t>
            </a:r>
            <a:r>
              <a:rPr lang="en-US" dirty="0" err="1">
                <a:highlight>
                  <a:srgbClr val="00FFFF"/>
                </a:highlight>
              </a:rPr>
              <a:t>Kṛṣṇa</a:t>
            </a:r>
            <a:r>
              <a:rPr lang="en-US" dirty="0">
                <a:highlight>
                  <a:srgbClr val="00FFFF"/>
                </a:highlight>
              </a:rPr>
              <a:t> consciousness movement. The devotees of Lord </a:t>
            </a:r>
            <a:r>
              <a:rPr lang="en-US" dirty="0" err="1">
                <a:highlight>
                  <a:srgbClr val="00FFFF"/>
                </a:highlight>
              </a:rPr>
              <a:t>Kṛṣṇa</a:t>
            </a:r>
            <a:r>
              <a:rPr lang="en-US" dirty="0">
                <a:highlight>
                  <a:srgbClr val="00FFFF"/>
                </a:highlight>
              </a:rPr>
              <a:t> should not merely accumulate material wealth, but should distribute the </a:t>
            </a:r>
            <a:r>
              <a:rPr lang="en-US" dirty="0" err="1">
                <a:highlight>
                  <a:srgbClr val="00FFFF"/>
                </a:highlight>
              </a:rPr>
              <a:t>opulences</a:t>
            </a:r>
            <a:r>
              <a:rPr lang="en-US" dirty="0">
                <a:highlight>
                  <a:srgbClr val="00FFFF"/>
                </a:highlight>
              </a:rPr>
              <a:t> of Lord </a:t>
            </a:r>
            <a:r>
              <a:rPr lang="en-US" dirty="0" err="1">
                <a:highlight>
                  <a:srgbClr val="00FFFF"/>
                </a:highlight>
              </a:rPr>
              <a:t>Kṛṣṇa</a:t>
            </a:r>
            <a:r>
              <a:rPr lang="en-US" dirty="0">
                <a:highlight>
                  <a:srgbClr val="00FFFF"/>
                </a:highlight>
              </a:rPr>
              <a:t> in such a way that the </a:t>
            </a:r>
            <a:r>
              <a:rPr lang="en-US" dirty="0" err="1">
                <a:highlight>
                  <a:srgbClr val="00FFFF"/>
                </a:highlight>
              </a:rPr>
              <a:t>Kṛṣṇa</a:t>
            </a:r>
            <a:r>
              <a:rPr lang="en-US" dirty="0">
                <a:highlight>
                  <a:srgbClr val="00FFFF"/>
                </a:highlight>
              </a:rPr>
              <a:t> consciousness movement spreads unlimitedly. This is a lesson to be learned from the sun.</a:t>
            </a:r>
          </a:p>
          <a:p>
            <a:endParaRPr lang="en-US" dirty="0"/>
          </a:p>
        </p:txBody>
      </p:sp>
    </p:spTree>
    <p:extLst>
      <p:ext uri="{BB962C8B-B14F-4D97-AF65-F5344CB8AC3E}">
        <p14:creationId xmlns:p14="http://schemas.microsoft.com/office/powerpoint/2010/main" val="2476206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88404-657D-4A08-96E9-992242EC694A}"/>
              </a:ext>
            </a:extLst>
          </p:cNvPr>
          <p:cNvSpPr>
            <a:spLocks noGrp="1"/>
          </p:cNvSpPr>
          <p:nvPr>
            <p:ph type="title"/>
          </p:nvPr>
        </p:nvSpPr>
        <p:spPr/>
        <p:txBody>
          <a:bodyPr/>
          <a:lstStyle/>
          <a:p>
            <a:r>
              <a:rPr lang="en-US" dirty="0"/>
              <a:t>SB 11.7.52</a:t>
            </a:r>
            <a:br>
              <a:rPr lang="en-US" dirty="0"/>
            </a:br>
            <a:r>
              <a:rPr lang="en-US" dirty="0"/>
              <a:t>Lessons from pigeon</a:t>
            </a:r>
          </a:p>
        </p:txBody>
      </p:sp>
      <p:sp>
        <p:nvSpPr>
          <p:cNvPr id="3" name="Content Placeholder 2">
            <a:extLst>
              <a:ext uri="{FF2B5EF4-FFF2-40B4-BE49-F238E27FC236}">
                <a16:creationId xmlns:a16="http://schemas.microsoft.com/office/drawing/2014/main" id="{9FB14F56-7424-4878-8480-BC92447C0143}"/>
              </a:ext>
            </a:extLst>
          </p:cNvPr>
          <p:cNvSpPr>
            <a:spLocks noGrp="1"/>
          </p:cNvSpPr>
          <p:nvPr>
            <p:ph idx="1"/>
          </p:nvPr>
        </p:nvSpPr>
        <p:spPr/>
        <p:txBody>
          <a:bodyPr/>
          <a:lstStyle/>
          <a:p>
            <a:pPr fontAlgn="base"/>
            <a:r>
              <a:rPr lang="en-US" cap="small" dirty="0"/>
              <a:t>Translation: </a:t>
            </a:r>
          </a:p>
          <a:p>
            <a:pPr fontAlgn="base"/>
            <a:r>
              <a:rPr lang="en-US" b="1" dirty="0">
                <a:highlight>
                  <a:srgbClr val="FFFF00"/>
                </a:highlight>
              </a:rPr>
              <a:t>One should never indulge in excessive affection or concern for anyone or anything; otherwise one will have to experience great suffering, just like the foolish pigeon</a:t>
            </a:r>
            <a:r>
              <a:rPr lang="en-US" b="1" dirty="0"/>
              <a:t>.</a:t>
            </a:r>
          </a:p>
          <a:p>
            <a:pPr fontAlgn="base"/>
            <a:endParaRPr lang="en-US" b="1" dirty="0"/>
          </a:p>
          <a:p>
            <a:pPr fontAlgn="base"/>
            <a:r>
              <a:rPr lang="en-US" b="1" dirty="0"/>
              <a:t>Lesson : Consider family as Krishna’s </a:t>
            </a:r>
            <a:r>
              <a:rPr lang="en-US" b="1" dirty="0" err="1"/>
              <a:t>ansh</a:t>
            </a:r>
            <a:r>
              <a:rPr lang="en-US" b="1" dirty="0"/>
              <a:t>  ; Serve them because they are </a:t>
            </a:r>
            <a:r>
              <a:rPr lang="en-US" b="1" dirty="0" err="1"/>
              <a:t>Krishnas</a:t>
            </a:r>
            <a:r>
              <a:rPr lang="en-US" b="1" dirty="0"/>
              <a:t> part and parcel .</a:t>
            </a:r>
          </a:p>
          <a:p>
            <a:pPr fontAlgn="base"/>
            <a:r>
              <a:rPr lang="en-US" b="1" dirty="0"/>
              <a:t>Keep Krishna in the center of the family else all is ruined</a:t>
            </a:r>
          </a:p>
        </p:txBody>
      </p:sp>
    </p:spTree>
    <p:extLst>
      <p:ext uri="{BB962C8B-B14F-4D97-AF65-F5344CB8AC3E}">
        <p14:creationId xmlns:p14="http://schemas.microsoft.com/office/powerpoint/2010/main" val="3921478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76AFA-685E-4EA9-BC0C-A7E52AD0A2F3}"/>
              </a:ext>
            </a:extLst>
          </p:cNvPr>
          <p:cNvSpPr>
            <a:spLocks noGrp="1"/>
          </p:cNvSpPr>
          <p:nvPr>
            <p:ph type="title"/>
          </p:nvPr>
        </p:nvSpPr>
        <p:spPr/>
        <p:txBody>
          <a:bodyPr/>
          <a:lstStyle/>
          <a:p>
            <a:r>
              <a:rPr lang="en-US" dirty="0"/>
              <a:t>Instruction from Python</a:t>
            </a:r>
          </a:p>
        </p:txBody>
      </p:sp>
      <p:sp>
        <p:nvSpPr>
          <p:cNvPr id="3" name="Content Placeholder 2">
            <a:extLst>
              <a:ext uri="{FF2B5EF4-FFF2-40B4-BE49-F238E27FC236}">
                <a16:creationId xmlns:a16="http://schemas.microsoft.com/office/drawing/2014/main" id="{9EEB8250-C4E4-4D29-812C-785E0FF38DC7}"/>
              </a:ext>
            </a:extLst>
          </p:cNvPr>
          <p:cNvSpPr>
            <a:spLocks noGrp="1"/>
          </p:cNvSpPr>
          <p:nvPr>
            <p:ph idx="1"/>
          </p:nvPr>
        </p:nvSpPr>
        <p:spPr/>
        <p:txBody>
          <a:bodyPr>
            <a:normAutofit fontScale="92500" lnSpcReduction="10000"/>
          </a:bodyPr>
          <a:lstStyle/>
          <a:p>
            <a:r>
              <a:rPr lang="en-US" u="sng" dirty="0">
                <a:hlinkClick r:id="rId2"/>
              </a:rPr>
              <a:t>SB 11.8.2</a:t>
            </a:r>
            <a:r>
              <a:rPr lang="en-US" dirty="0"/>
              <a:t> — Following the example of the python, one should give up material endeavors and accept for one’s maintenance food that comes of its own accord  </a:t>
            </a:r>
            <a:r>
              <a:rPr lang="en-US" i="1" dirty="0" err="1">
                <a:hlinkClick r:id="rId3"/>
              </a:rPr>
              <a:t>yadṛcchayā</a:t>
            </a:r>
            <a:r>
              <a:rPr lang="en-US" dirty="0"/>
              <a:t> — without personal endeavor, whether such food be delicious or tasteless, ample or meager.</a:t>
            </a:r>
          </a:p>
          <a:p>
            <a:endParaRPr lang="en-US" dirty="0"/>
          </a:p>
          <a:p>
            <a:r>
              <a:rPr lang="en-US" dirty="0"/>
              <a:t>But ones occupational duty must be done properly </a:t>
            </a:r>
          </a:p>
          <a:p>
            <a:r>
              <a:rPr lang="en-US" b="1" dirty="0"/>
              <a:t>Bg. 3.4</a:t>
            </a:r>
          </a:p>
          <a:p>
            <a:r>
              <a:rPr lang="en-US" i="1" dirty="0" err="1"/>
              <a:t>na</a:t>
            </a:r>
            <a:r>
              <a:rPr lang="en-US" i="1" dirty="0"/>
              <a:t> </a:t>
            </a:r>
            <a:r>
              <a:rPr lang="en-US" i="1" dirty="0" err="1"/>
              <a:t>karmaṇām</a:t>
            </a:r>
            <a:r>
              <a:rPr lang="en-US" i="1" dirty="0"/>
              <a:t> </a:t>
            </a:r>
            <a:r>
              <a:rPr lang="en-US" i="1" dirty="0" err="1"/>
              <a:t>anārambhān</a:t>
            </a:r>
            <a:br>
              <a:rPr lang="en-US" i="1" dirty="0"/>
            </a:br>
            <a:r>
              <a:rPr lang="en-US" i="1" dirty="0" err="1"/>
              <a:t>naiṣkarmyaṁ</a:t>
            </a:r>
            <a:r>
              <a:rPr lang="en-US" i="1" dirty="0"/>
              <a:t> </a:t>
            </a:r>
            <a:r>
              <a:rPr lang="en-US" i="1" dirty="0" err="1"/>
              <a:t>puruṣo</a:t>
            </a:r>
            <a:r>
              <a:rPr lang="en-US" i="1" dirty="0"/>
              <a:t> ’</a:t>
            </a:r>
            <a:r>
              <a:rPr lang="en-US" i="1" dirty="0" err="1"/>
              <a:t>śnute</a:t>
            </a:r>
            <a:br>
              <a:rPr lang="en-US" i="1" dirty="0"/>
            </a:br>
            <a:r>
              <a:rPr lang="en-US" i="1" dirty="0" err="1"/>
              <a:t>na</a:t>
            </a:r>
            <a:r>
              <a:rPr lang="en-US" i="1" dirty="0"/>
              <a:t> ca </a:t>
            </a:r>
            <a:r>
              <a:rPr lang="en-US" i="1" dirty="0" err="1"/>
              <a:t>sannyasanād</a:t>
            </a:r>
            <a:r>
              <a:rPr lang="en-US" i="1" dirty="0"/>
              <a:t> </a:t>
            </a:r>
            <a:r>
              <a:rPr lang="en-US" i="1" dirty="0" err="1"/>
              <a:t>eva</a:t>
            </a:r>
            <a:br>
              <a:rPr lang="en-US" i="1" dirty="0"/>
            </a:br>
            <a:r>
              <a:rPr lang="en-US" i="1" dirty="0" err="1"/>
              <a:t>siddhiṁ</a:t>
            </a:r>
            <a:r>
              <a:rPr lang="en-US" i="1" dirty="0"/>
              <a:t> </a:t>
            </a:r>
            <a:r>
              <a:rPr lang="en-US" i="1" dirty="0" err="1"/>
              <a:t>samadhigacchati</a:t>
            </a:r>
            <a:endParaRPr lang="en-US" dirty="0"/>
          </a:p>
          <a:p>
            <a:pPr marL="0" indent="0">
              <a:buNone/>
            </a:pPr>
            <a:endParaRPr lang="en-US" dirty="0"/>
          </a:p>
        </p:txBody>
      </p:sp>
    </p:spTree>
    <p:extLst>
      <p:ext uri="{BB962C8B-B14F-4D97-AF65-F5344CB8AC3E}">
        <p14:creationId xmlns:p14="http://schemas.microsoft.com/office/powerpoint/2010/main" val="630315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757A-FCB5-45F5-8586-371C039C7986}"/>
              </a:ext>
            </a:extLst>
          </p:cNvPr>
          <p:cNvSpPr>
            <a:spLocks noGrp="1"/>
          </p:cNvSpPr>
          <p:nvPr>
            <p:ph type="title"/>
          </p:nvPr>
        </p:nvSpPr>
        <p:spPr/>
        <p:txBody>
          <a:bodyPr/>
          <a:lstStyle/>
          <a:p>
            <a:r>
              <a:rPr lang="en-US" dirty="0"/>
              <a:t>SB 11.8.5 Lesson from Ocean</a:t>
            </a:r>
          </a:p>
        </p:txBody>
      </p:sp>
      <p:sp>
        <p:nvSpPr>
          <p:cNvPr id="3" name="Content Placeholder 2">
            <a:extLst>
              <a:ext uri="{FF2B5EF4-FFF2-40B4-BE49-F238E27FC236}">
                <a16:creationId xmlns:a16="http://schemas.microsoft.com/office/drawing/2014/main" id="{356FE7F5-EB66-4BCF-BCA4-28CAA75DD886}"/>
              </a:ext>
            </a:extLst>
          </p:cNvPr>
          <p:cNvSpPr>
            <a:spLocks noGrp="1"/>
          </p:cNvSpPr>
          <p:nvPr>
            <p:ph idx="1"/>
          </p:nvPr>
        </p:nvSpPr>
        <p:spPr/>
        <p:txBody>
          <a:bodyPr>
            <a:normAutofit/>
          </a:bodyPr>
          <a:lstStyle/>
          <a:p>
            <a:r>
              <a:rPr lang="en-US" dirty="0"/>
              <a:t>SB 11.8.5 Purport</a:t>
            </a:r>
          </a:p>
          <a:p>
            <a:r>
              <a:rPr lang="en-US" b="1" dirty="0"/>
              <a:t>A great soul can be compared to the mighty ocean. Innumerable powerful rivers plunge into the ocean, but the ocean remains calm and peaceful. </a:t>
            </a:r>
          </a:p>
          <a:p>
            <a:endParaRPr lang="en-US" b="1" dirty="0"/>
          </a:p>
          <a:p>
            <a:r>
              <a:rPr lang="en-US" b="1" dirty="0"/>
              <a:t>Thus, a saintly Krishna conscious person is understood to be, like the ocean, pleasing, unfathomable, grave, unsurpassable, unlimited and unshakable.</a:t>
            </a:r>
          </a:p>
          <a:p>
            <a:endParaRPr lang="en-US" b="1" dirty="0"/>
          </a:p>
          <a:p>
            <a:pPr marL="0" indent="0">
              <a:buNone/>
            </a:pPr>
            <a:endParaRPr lang="en-US" dirty="0"/>
          </a:p>
        </p:txBody>
      </p:sp>
    </p:spTree>
    <p:extLst>
      <p:ext uri="{BB962C8B-B14F-4D97-AF65-F5344CB8AC3E}">
        <p14:creationId xmlns:p14="http://schemas.microsoft.com/office/powerpoint/2010/main" val="4075014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16427-C9DA-4119-9CB9-E262B944A57D}"/>
              </a:ext>
            </a:extLst>
          </p:cNvPr>
          <p:cNvSpPr>
            <a:spLocks noGrp="1"/>
          </p:cNvSpPr>
          <p:nvPr>
            <p:ph type="title"/>
          </p:nvPr>
        </p:nvSpPr>
        <p:spPr/>
        <p:txBody>
          <a:bodyPr/>
          <a:lstStyle/>
          <a:p>
            <a:r>
              <a:rPr lang="en-US" dirty="0"/>
              <a:t>SB 11.8.7 lesson from Moth (</a:t>
            </a:r>
            <a:r>
              <a:rPr lang="en-US" dirty="0" err="1"/>
              <a:t>Patanga</a:t>
            </a:r>
            <a:r>
              <a:rPr lang="en-US" dirty="0"/>
              <a:t>)</a:t>
            </a:r>
          </a:p>
        </p:txBody>
      </p:sp>
      <p:sp>
        <p:nvSpPr>
          <p:cNvPr id="3" name="Content Placeholder 2">
            <a:extLst>
              <a:ext uri="{FF2B5EF4-FFF2-40B4-BE49-F238E27FC236}">
                <a16:creationId xmlns:a16="http://schemas.microsoft.com/office/drawing/2014/main" id="{CC9D0923-8FC5-4338-9354-18D44797EFF9}"/>
              </a:ext>
            </a:extLst>
          </p:cNvPr>
          <p:cNvSpPr>
            <a:spLocks noGrp="1"/>
          </p:cNvSpPr>
          <p:nvPr>
            <p:ph idx="1"/>
          </p:nvPr>
        </p:nvSpPr>
        <p:spPr/>
        <p:txBody>
          <a:bodyPr>
            <a:normAutofit lnSpcReduction="10000"/>
          </a:bodyPr>
          <a:lstStyle/>
          <a:p>
            <a:r>
              <a:rPr lang="en-US" dirty="0"/>
              <a:t>Purport : One should accept these 5 creatures as Guru :</a:t>
            </a:r>
          </a:p>
          <a:p>
            <a:r>
              <a:rPr lang="en-US" dirty="0"/>
              <a:t>Moth – Killed by attraction of fire - seeing</a:t>
            </a:r>
          </a:p>
          <a:p>
            <a:r>
              <a:rPr lang="en-US" dirty="0"/>
              <a:t>Bee – Killed due to attraction of fragrance of flower - smell</a:t>
            </a:r>
          </a:p>
          <a:p>
            <a:r>
              <a:rPr lang="en-US" dirty="0"/>
              <a:t>Elephant – Trapped because of wanting to touch She elephant - touch</a:t>
            </a:r>
          </a:p>
          <a:p>
            <a:r>
              <a:rPr lang="en-US" dirty="0"/>
              <a:t>Deer – Killed by attraction to hearing the horns music by hunter- hear</a:t>
            </a:r>
          </a:p>
          <a:p>
            <a:r>
              <a:rPr lang="en-US" dirty="0"/>
              <a:t>Fish – Killed due to the bait – Taste</a:t>
            </a:r>
          </a:p>
          <a:p>
            <a:endParaRPr lang="en-US" b="1" dirty="0">
              <a:highlight>
                <a:srgbClr val="FFFF00"/>
              </a:highlight>
            </a:endParaRPr>
          </a:p>
          <a:p>
            <a:r>
              <a:rPr lang="en-US" b="1" dirty="0">
                <a:highlight>
                  <a:srgbClr val="FFFF00"/>
                </a:highlight>
              </a:rPr>
              <a:t>Each sense can cause destruction , what to speak of humans who have ALL 5</a:t>
            </a:r>
          </a:p>
          <a:p>
            <a:endParaRPr lang="en-US" dirty="0"/>
          </a:p>
        </p:txBody>
      </p:sp>
    </p:spTree>
    <p:extLst>
      <p:ext uri="{BB962C8B-B14F-4D97-AF65-F5344CB8AC3E}">
        <p14:creationId xmlns:p14="http://schemas.microsoft.com/office/powerpoint/2010/main" val="4046460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03BD-ABB8-4019-84CF-51824D9598CB}"/>
              </a:ext>
            </a:extLst>
          </p:cNvPr>
          <p:cNvSpPr>
            <a:spLocks noGrp="1"/>
          </p:cNvSpPr>
          <p:nvPr>
            <p:ph type="title"/>
          </p:nvPr>
        </p:nvSpPr>
        <p:spPr>
          <a:xfrm>
            <a:off x="838200" y="365125"/>
            <a:ext cx="10515600" cy="1768475"/>
          </a:xfrm>
        </p:spPr>
        <p:txBody>
          <a:bodyPr>
            <a:normAutofit fontScale="90000"/>
          </a:bodyPr>
          <a:lstStyle/>
          <a:p>
            <a:r>
              <a:rPr lang="en-US" dirty="0"/>
              <a:t>Lesson from Honey Bee </a:t>
            </a:r>
            <a:br>
              <a:rPr lang="en-US" dirty="0"/>
            </a:br>
            <a:r>
              <a:rPr lang="en-US" dirty="0"/>
              <a:t> </a:t>
            </a:r>
            <a:r>
              <a:rPr lang="en-US" i="1" dirty="0" err="1">
                <a:hlinkClick r:id="rId2"/>
              </a:rPr>
              <a:t>vṛttim</a:t>
            </a:r>
            <a:r>
              <a:rPr lang="en-US" dirty="0"/>
              <a:t> — the occupation; </a:t>
            </a:r>
            <a:r>
              <a:rPr lang="en-US" i="1" dirty="0" err="1">
                <a:highlight>
                  <a:srgbClr val="FFFF00"/>
                </a:highlight>
                <a:hlinkClick r:id="rId3"/>
              </a:rPr>
              <a:t>mādhu</a:t>
            </a:r>
            <a:r>
              <a:rPr lang="en-US" i="1" dirty="0" err="1">
                <a:highlight>
                  <a:srgbClr val="FFFF00"/>
                </a:highlight>
              </a:rPr>
              <a:t>-</a:t>
            </a:r>
            <a:r>
              <a:rPr lang="en-US" i="1" dirty="0" err="1">
                <a:highlight>
                  <a:srgbClr val="FFFF00"/>
                </a:highlight>
                <a:hlinkClick r:id="rId4"/>
              </a:rPr>
              <a:t>karīm</a:t>
            </a:r>
            <a:r>
              <a:rPr lang="en-US" dirty="0"/>
              <a:t> — of the honeybee; </a:t>
            </a:r>
            <a:r>
              <a:rPr lang="en-US" i="1" dirty="0" err="1">
                <a:hlinkClick r:id="rId5"/>
              </a:rPr>
              <a:t>muniḥ</a:t>
            </a:r>
            <a:r>
              <a:rPr lang="en-US" dirty="0"/>
              <a:t> — a saintly person.</a:t>
            </a:r>
          </a:p>
        </p:txBody>
      </p:sp>
      <p:sp>
        <p:nvSpPr>
          <p:cNvPr id="3" name="Content Placeholder 2">
            <a:extLst>
              <a:ext uri="{FF2B5EF4-FFF2-40B4-BE49-F238E27FC236}">
                <a16:creationId xmlns:a16="http://schemas.microsoft.com/office/drawing/2014/main" id="{C4119BEB-220D-4782-A6A7-26D7EFFAF2AF}"/>
              </a:ext>
            </a:extLst>
          </p:cNvPr>
          <p:cNvSpPr>
            <a:spLocks noGrp="1"/>
          </p:cNvSpPr>
          <p:nvPr>
            <p:ph idx="1"/>
          </p:nvPr>
        </p:nvSpPr>
        <p:spPr>
          <a:xfrm>
            <a:off x="814754" y="2368062"/>
            <a:ext cx="10515600" cy="4314092"/>
          </a:xfrm>
        </p:spPr>
        <p:txBody>
          <a:bodyPr>
            <a:normAutofit lnSpcReduction="10000"/>
          </a:bodyPr>
          <a:lstStyle/>
          <a:p>
            <a:r>
              <a:rPr lang="en-US" dirty="0"/>
              <a:t>SB 11.8.9</a:t>
            </a:r>
          </a:p>
          <a:p>
            <a:pPr fontAlgn="base"/>
            <a:r>
              <a:rPr lang="en-US" cap="small" dirty="0"/>
              <a:t>Translation: </a:t>
            </a:r>
          </a:p>
          <a:p>
            <a:pPr fontAlgn="base"/>
            <a:r>
              <a:rPr lang="en-US" b="1" dirty="0"/>
              <a:t>A saintly person should accept only enough food to keep his body and soul together. He should go from door to door accepting just a little bit of food from each family. Thus he should practice the occupation of the honeybee.</a:t>
            </a:r>
          </a:p>
          <a:p>
            <a:r>
              <a:rPr lang="en-US" dirty="0"/>
              <a:t>If the honey bee stays at one place the lotus flower closes and the Bee dies</a:t>
            </a:r>
          </a:p>
          <a:p>
            <a:r>
              <a:rPr lang="en-US" dirty="0">
                <a:highlight>
                  <a:srgbClr val="FFFF00"/>
                </a:highlight>
              </a:rPr>
              <a:t>Lesson 1: Be detached like a bee doing </a:t>
            </a:r>
            <a:r>
              <a:rPr lang="en-US" dirty="0" err="1">
                <a:highlight>
                  <a:srgbClr val="FFFF00"/>
                </a:highlight>
              </a:rPr>
              <a:t>madhukari</a:t>
            </a:r>
            <a:r>
              <a:rPr lang="en-US" dirty="0">
                <a:highlight>
                  <a:srgbClr val="FFFF00"/>
                </a:highlight>
              </a:rPr>
              <a:t> at different flowers .If attached you die like honey bee</a:t>
            </a:r>
          </a:p>
        </p:txBody>
      </p:sp>
    </p:spTree>
    <p:extLst>
      <p:ext uri="{BB962C8B-B14F-4D97-AF65-F5344CB8AC3E}">
        <p14:creationId xmlns:p14="http://schemas.microsoft.com/office/powerpoint/2010/main" val="3165399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5209-5B87-4E61-B2A1-85BC478911A8}"/>
              </a:ext>
            </a:extLst>
          </p:cNvPr>
          <p:cNvSpPr>
            <a:spLocks noGrp="1"/>
          </p:cNvSpPr>
          <p:nvPr>
            <p:ph type="title"/>
          </p:nvPr>
        </p:nvSpPr>
        <p:spPr/>
        <p:txBody>
          <a:bodyPr/>
          <a:lstStyle/>
          <a:p>
            <a:r>
              <a:rPr lang="en-US" dirty="0">
                <a:highlight>
                  <a:srgbClr val="FFFF00"/>
                </a:highlight>
              </a:rPr>
              <a:t>Lesson 2  from honey Bee take </a:t>
            </a:r>
            <a:r>
              <a:rPr lang="en-US" dirty="0" err="1">
                <a:highlight>
                  <a:srgbClr val="FFFF00"/>
                </a:highlight>
              </a:rPr>
              <a:t>Yat</a:t>
            </a:r>
            <a:r>
              <a:rPr lang="en-US" dirty="0">
                <a:highlight>
                  <a:srgbClr val="FFFF00"/>
                </a:highlight>
              </a:rPr>
              <a:t> </a:t>
            </a:r>
            <a:r>
              <a:rPr lang="en-US" dirty="0" err="1">
                <a:highlight>
                  <a:srgbClr val="FFFF00"/>
                </a:highlight>
              </a:rPr>
              <a:t>Saaram</a:t>
            </a:r>
            <a:r>
              <a:rPr lang="en-US" dirty="0">
                <a:highlight>
                  <a:srgbClr val="FFFF00"/>
                </a:highlight>
              </a:rPr>
              <a:t> </a:t>
            </a:r>
          </a:p>
        </p:txBody>
      </p:sp>
      <p:sp>
        <p:nvSpPr>
          <p:cNvPr id="3" name="Content Placeholder 2">
            <a:extLst>
              <a:ext uri="{FF2B5EF4-FFF2-40B4-BE49-F238E27FC236}">
                <a16:creationId xmlns:a16="http://schemas.microsoft.com/office/drawing/2014/main" id="{2B03D8FE-3293-4C28-B648-0B8DFD08EE6F}"/>
              </a:ext>
            </a:extLst>
          </p:cNvPr>
          <p:cNvSpPr>
            <a:spLocks noGrp="1"/>
          </p:cNvSpPr>
          <p:nvPr>
            <p:ph idx="1"/>
          </p:nvPr>
        </p:nvSpPr>
        <p:spPr/>
        <p:txBody>
          <a:bodyPr>
            <a:normAutofit fontScale="92500" lnSpcReduction="20000"/>
          </a:bodyPr>
          <a:lstStyle/>
          <a:p>
            <a:r>
              <a:rPr lang="en-US" dirty="0"/>
              <a:t>SB 11.8.10</a:t>
            </a:r>
          </a:p>
          <a:p>
            <a:pPr fontAlgn="base"/>
            <a:r>
              <a:rPr lang="en-US" b="1" dirty="0"/>
              <a:t>Just as the honeybee takes nectar from all flowers, big and small, an intelligent human being </a:t>
            </a:r>
            <a:r>
              <a:rPr lang="en-US" b="1" dirty="0">
                <a:highlight>
                  <a:srgbClr val="FFFF00"/>
                </a:highlight>
              </a:rPr>
              <a:t>should take the essence from all religious scriptures.</a:t>
            </a:r>
          </a:p>
          <a:p>
            <a:r>
              <a:rPr lang="en-US" dirty="0">
                <a:highlight>
                  <a:srgbClr val="FFFF00"/>
                </a:highlight>
              </a:rPr>
              <a:t>Lesson 2 : A devotee learns to take the essence from Vedas 15.15</a:t>
            </a:r>
            <a:r>
              <a:rPr lang="en-US" dirty="0"/>
              <a:t> </a:t>
            </a:r>
            <a:r>
              <a:rPr lang="en-US" i="1" dirty="0" err="1"/>
              <a:t>vedaiś</a:t>
            </a:r>
            <a:r>
              <a:rPr lang="en-US" i="1" dirty="0"/>
              <a:t> ca </a:t>
            </a:r>
            <a:r>
              <a:rPr lang="en-US" i="1" dirty="0" err="1"/>
              <a:t>sarvair</a:t>
            </a:r>
            <a:r>
              <a:rPr lang="en-US" i="1" dirty="0"/>
              <a:t> </a:t>
            </a:r>
            <a:r>
              <a:rPr lang="en-US" i="1" dirty="0" err="1"/>
              <a:t>aham</a:t>
            </a:r>
            <a:r>
              <a:rPr lang="en-US" i="1" dirty="0"/>
              <a:t> </a:t>
            </a:r>
            <a:r>
              <a:rPr lang="en-US" i="1" dirty="0" err="1"/>
              <a:t>eva</a:t>
            </a:r>
            <a:r>
              <a:rPr lang="en-US" i="1" dirty="0"/>
              <a:t> </a:t>
            </a:r>
            <a:r>
              <a:rPr lang="en-US" i="1" dirty="0" err="1"/>
              <a:t>vedyaḥ</a:t>
            </a:r>
            <a:endParaRPr lang="en-US" i="1" dirty="0"/>
          </a:p>
          <a:p>
            <a:r>
              <a:rPr lang="en-US" i="1" dirty="0"/>
              <a:t>A devotee takes the full rasa </a:t>
            </a:r>
          </a:p>
          <a:p>
            <a:r>
              <a:rPr lang="en-US" i="1" dirty="0"/>
              <a:t>Nigam </a:t>
            </a:r>
            <a:r>
              <a:rPr lang="en-US" i="1" dirty="0" err="1"/>
              <a:t>Kalpa</a:t>
            </a:r>
            <a:r>
              <a:rPr lang="en-US" i="1" dirty="0"/>
              <a:t> </a:t>
            </a:r>
            <a:r>
              <a:rPr lang="en-US" i="1" dirty="0" err="1"/>
              <a:t>taror</a:t>
            </a:r>
            <a:r>
              <a:rPr lang="en-US" i="1" dirty="0"/>
              <a:t> </a:t>
            </a:r>
            <a:r>
              <a:rPr lang="en-US" i="1" dirty="0" err="1"/>
              <a:t>Galitam</a:t>
            </a:r>
            <a:r>
              <a:rPr lang="en-US" i="1" dirty="0"/>
              <a:t> </a:t>
            </a:r>
            <a:r>
              <a:rPr lang="en-US" i="1" dirty="0" err="1"/>
              <a:t>phalam</a:t>
            </a:r>
            <a:r>
              <a:rPr lang="en-US" i="1" dirty="0"/>
              <a:t> </a:t>
            </a:r>
          </a:p>
          <a:p>
            <a:endParaRPr lang="en-US" dirty="0"/>
          </a:p>
          <a:p>
            <a:r>
              <a:rPr lang="en-US" dirty="0">
                <a:highlight>
                  <a:srgbClr val="FFFF00"/>
                </a:highlight>
              </a:rPr>
              <a:t>Lesson 3 SB 11.8.15 Don’t be like Honey Bee , They accumulate and others steal</a:t>
            </a:r>
            <a:br>
              <a:rPr lang="en-US" dirty="0"/>
            </a:br>
            <a:endParaRPr lang="en-US" dirty="0"/>
          </a:p>
          <a:p>
            <a:endParaRPr lang="en-US" dirty="0"/>
          </a:p>
        </p:txBody>
      </p:sp>
    </p:spTree>
    <p:extLst>
      <p:ext uri="{BB962C8B-B14F-4D97-AF65-F5344CB8AC3E}">
        <p14:creationId xmlns:p14="http://schemas.microsoft.com/office/powerpoint/2010/main" val="3273369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765E5-9D4F-4128-A705-8D7EE50CDFB4}"/>
              </a:ext>
            </a:extLst>
          </p:cNvPr>
          <p:cNvSpPr>
            <a:spLocks noGrp="1"/>
          </p:cNvSpPr>
          <p:nvPr>
            <p:ph idx="1"/>
          </p:nvPr>
        </p:nvSpPr>
        <p:spPr/>
        <p:txBody>
          <a:bodyPr/>
          <a:lstStyle/>
          <a:p>
            <a:r>
              <a:rPr lang="en-US" dirty="0"/>
              <a:t>SB 11.8.12</a:t>
            </a:r>
          </a:p>
          <a:p>
            <a:r>
              <a:rPr lang="en-US" b="1" dirty="0"/>
              <a:t>A saintly mendicant should not even collect foodstuffs to eat later in the same day or the next day. If he disregards this injunction and like the honeybee collects more and more delicious foodstuffs, that which he has collected will indeed ruin him.</a:t>
            </a:r>
          </a:p>
          <a:p>
            <a:r>
              <a:rPr lang="en-US" b="1" dirty="0"/>
              <a:t>Be a </a:t>
            </a:r>
            <a:r>
              <a:rPr lang="en-US" b="1" dirty="0" err="1"/>
              <a:t>Bhramara</a:t>
            </a:r>
            <a:r>
              <a:rPr lang="en-US" b="1" dirty="0"/>
              <a:t> and not </a:t>
            </a:r>
            <a:r>
              <a:rPr lang="en-US" i="1" dirty="0" err="1"/>
              <a:t>makṣikā</a:t>
            </a:r>
            <a:r>
              <a:rPr lang="en-US" dirty="0"/>
              <a:t> (Honey collecting Bee)</a:t>
            </a:r>
          </a:p>
        </p:txBody>
      </p:sp>
    </p:spTree>
    <p:extLst>
      <p:ext uri="{BB962C8B-B14F-4D97-AF65-F5344CB8AC3E}">
        <p14:creationId xmlns:p14="http://schemas.microsoft.com/office/powerpoint/2010/main" val="479698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0737-8202-4F76-AEDD-B6F5A14C3F51}"/>
              </a:ext>
            </a:extLst>
          </p:cNvPr>
          <p:cNvSpPr>
            <a:spLocks noGrp="1"/>
          </p:cNvSpPr>
          <p:nvPr>
            <p:ph idx="1"/>
          </p:nvPr>
        </p:nvSpPr>
        <p:spPr>
          <a:xfrm>
            <a:off x="838200" y="281354"/>
            <a:ext cx="10515600" cy="5895609"/>
          </a:xfrm>
        </p:spPr>
        <p:txBody>
          <a:bodyPr>
            <a:normAutofit/>
          </a:bodyPr>
          <a:lstStyle/>
          <a:p>
            <a:r>
              <a:rPr lang="en-US" dirty="0"/>
              <a:t>SB 11.8.13</a:t>
            </a:r>
          </a:p>
          <a:p>
            <a:pPr fontAlgn="base"/>
            <a:r>
              <a:rPr lang="en-US" sz="3200" cap="small" dirty="0"/>
              <a:t>Translation: </a:t>
            </a:r>
          </a:p>
          <a:p>
            <a:pPr fontAlgn="base"/>
            <a:r>
              <a:rPr lang="en-US" sz="3200" b="1" dirty="0">
                <a:highlight>
                  <a:srgbClr val="FFFF00"/>
                </a:highlight>
              </a:rPr>
              <a:t>A saintly person should never touch a young girl. </a:t>
            </a:r>
          </a:p>
          <a:p>
            <a:pPr fontAlgn="base"/>
            <a:r>
              <a:rPr lang="en-US" sz="3200" b="1" dirty="0"/>
              <a:t>In fact, he should not even let his foot touch a wooden doll in the shape of a woman. </a:t>
            </a:r>
          </a:p>
          <a:p>
            <a:pPr fontAlgn="base"/>
            <a:r>
              <a:rPr lang="en-US" sz="3200" b="1" dirty="0"/>
              <a:t>By bodily contact with a woman he will surely be captured by illusion, </a:t>
            </a:r>
            <a:r>
              <a:rPr lang="en-US" sz="3200" b="1" dirty="0">
                <a:highlight>
                  <a:srgbClr val="FFFF00"/>
                </a:highlight>
              </a:rPr>
              <a:t>just as the elephant is captured by the she-elephant due to his desire to touch her body.</a:t>
            </a:r>
          </a:p>
        </p:txBody>
      </p:sp>
    </p:spTree>
    <p:extLst>
      <p:ext uri="{BB962C8B-B14F-4D97-AF65-F5344CB8AC3E}">
        <p14:creationId xmlns:p14="http://schemas.microsoft.com/office/powerpoint/2010/main" val="2390519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F847D-5E87-4C69-95DF-76F101EA4ADE}"/>
              </a:ext>
            </a:extLst>
          </p:cNvPr>
          <p:cNvSpPr>
            <a:spLocks noGrp="1"/>
          </p:cNvSpPr>
          <p:nvPr>
            <p:ph idx="1"/>
          </p:nvPr>
        </p:nvSpPr>
        <p:spPr/>
        <p:txBody>
          <a:bodyPr/>
          <a:lstStyle/>
          <a:p>
            <a:r>
              <a:rPr lang="en-US" dirty="0"/>
              <a:t>SB 11.8.16</a:t>
            </a:r>
          </a:p>
          <a:p>
            <a:r>
              <a:rPr lang="en-US" dirty="0"/>
              <a:t>Although the householders work very hard to accumulate money, the saintly </a:t>
            </a:r>
            <a:r>
              <a:rPr lang="en-US" i="1" dirty="0" err="1"/>
              <a:t>sannyāsīs</a:t>
            </a:r>
            <a:r>
              <a:rPr lang="en-US" dirty="0"/>
              <a:t> and </a:t>
            </a:r>
            <a:r>
              <a:rPr lang="en-US" i="1" dirty="0" err="1">
                <a:highlight>
                  <a:srgbClr val="FFFF00"/>
                </a:highlight>
              </a:rPr>
              <a:t>brahmacārīs</a:t>
            </a:r>
            <a:r>
              <a:rPr lang="en-US" dirty="0">
                <a:highlight>
                  <a:srgbClr val="FFFF00"/>
                </a:highlight>
              </a:rPr>
              <a:t> have the right to first enjoy the fruits of such labor. </a:t>
            </a:r>
          </a:p>
          <a:p>
            <a:r>
              <a:rPr lang="en-US" dirty="0">
                <a:highlight>
                  <a:srgbClr val="FFFF00"/>
                </a:highlight>
              </a:rPr>
              <a:t>Lesson : The conclusion is that one should give first priority to spiritual advancement in </a:t>
            </a:r>
            <a:r>
              <a:rPr lang="en-US" dirty="0" err="1">
                <a:highlight>
                  <a:srgbClr val="FFFF00"/>
                </a:highlight>
              </a:rPr>
              <a:t>Kṛṣṇa</a:t>
            </a:r>
            <a:r>
              <a:rPr lang="en-US" dirty="0">
                <a:highlight>
                  <a:srgbClr val="FFFF00"/>
                </a:highlight>
              </a:rPr>
              <a:t> consciousness and thus perfect one’s life</a:t>
            </a:r>
            <a:r>
              <a:rPr lang="en-US" dirty="0"/>
              <a:t>. Then even without personal endeavor, one will be supplied all of one’s necessities by the mercy of the Personality of Godhead.</a:t>
            </a:r>
          </a:p>
        </p:txBody>
      </p:sp>
    </p:spTree>
    <p:extLst>
      <p:ext uri="{BB962C8B-B14F-4D97-AF65-F5344CB8AC3E}">
        <p14:creationId xmlns:p14="http://schemas.microsoft.com/office/powerpoint/2010/main" val="250781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024BD-F2BA-4AC1-8EC1-77F2C96D32C1}"/>
              </a:ext>
            </a:extLst>
          </p:cNvPr>
          <p:cNvSpPr>
            <a:spLocks noGrp="1"/>
          </p:cNvSpPr>
          <p:nvPr>
            <p:ph idx="1"/>
          </p:nvPr>
        </p:nvSpPr>
        <p:spPr>
          <a:xfrm>
            <a:off x="838200" y="468924"/>
            <a:ext cx="10515600" cy="6060830"/>
          </a:xfrm>
        </p:spPr>
        <p:txBody>
          <a:bodyPr>
            <a:normAutofit/>
          </a:bodyPr>
          <a:lstStyle/>
          <a:p>
            <a:pPr marL="457200" indent="-457200" algn="just" fontAlgn="base">
              <a:buAutoNum type="alphaUcParenR"/>
            </a:pPr>
            <a:r>
              <a:rPr lang="en-US" sz="4400" dirty="0">
                <a:highlight>
                  <a:srgbClr val="FFFF00"/>
                </a:highlight>
              </a:rPr>
              <a:t>HOW THE CREATION IS MADE</a:t>
            </a:r>
          </a:p>
          <a:p>
            <a:pPr marL="457200" indent="-457200" algn="just" fontAlgn="base">
              <a:buAutoNum type="alphaUcParenR"/>
            </a:pPr>
            <a:endParaRPr lang="en-US" sz="4400" dirty="0">
              <a:highlight>
                <a:srgbClr val="FFFF00"/>
              </a:highlight>
            </a:endParaRPr>
          </a:p>
          <a:p>
            <a:pPr marL="457200" indent="-457200" algn="just" fontAlgn="base">
              <a:buAutoNum type="alphaUcParenR"/>
            </a:pPr>
            <a:r>
              <a:rPr lang="en-US" sz="4400" dirty="0">
                <a:highlight>
                  <a:srgbClr val="FFFF00"/>
                </a:highlight>
              </a:rPr>
              <a:t>BUT WHY  THE CREATION IS MADE</a:t>
            </a:r>
          </a:p>
          <a:p>
            <a:pPr marL="457200" indent="-457200" algn="just" fontAlgn="base">
              <a:buAutoNum type="alphaUcParenR"/>
            </a:pPr>
            <a:endParaRPr lang="en-US" sz="4400" dirty="0">
              <a:highlight>
                <a:srgbClr val="FFFF00"/>
              </a:highlight>
            </a:endParaRPr>
          </a:p>
          <a:p>
            <a:pPr marL="457200" indent="-457200" algn="just" fontAlgn="base">
              <a:buAutoNum type="alphaUcParenR"/>
            </a:pPr>
            <a:r>
              <a:rPr lang="en-US" sz="4400" dirty="0">
                <a:highlight>
                  <a:srgbClr val="FFFF00"/>
                </a:highlight>
              </a:rPr>
              <a:t>LESSONS LEARNT FROM THE CREATION</a:t>
            </a:r>
          </a:p>
          <a:p>
            <a:pPr marL="0" indent="0" algn="just" fontAlgn="base">
              <a:buNone/>
            </a:pPr>
            <a:endParaRPr lang="en-US" sz="4400" dirty="0">
              <a:highlight>
                <a:srgbClr val="FFFF00"/>
              </a:highlight>
            </a:endParaRPr>
          </a:p>
          <a:p>
            <a:pPr marL="457200" indent="-457200" algn="just" fontAlgn="base">
              <a:buAutoNum type="alphaUcParenR"/>
            </a:pPr>
            <a:r>
              <a:rPr lang="en-US" sz="4400" dirty="0">
                <a:highlight>
                  <a:srgbClr val="FFFF00"/>
                </a:highlight>
              </a:rPr>
              <a:t>ACHIEVING THE ULTIMATE GOOD WITH THE HELP OF CREATION</a:t>
            </a:r>
          </a:p>
          <a:p>
            <a:endParaRPr lang="en-US" dirty="0"/>
          </a:p>
        </p:txBody>
      </p:sp>
    </p:spTree>
    <p:extLst>
      <p:ext uri="{BB962C8B-B14F-4D97-AF65-F5344CB8AC3E}">
        <p14:creationId xmlns:p14="http://schemas.microsoft.com/office/powerpoint/2010/main" val="4022208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98978-CA62-4BD6-8336-602442AB5B15}"/>
              </a:ext>
            </a:extLst>
          </p:cNvPr>
          <p:cNvSpPr>
            <a:spLocks noGrp="1"/>
          </p:cNvSpPr>
          <p:nvPr>
            <p:ph idx="1"/>
          </p:nvPr>
        </p:nvSpPr>
        <p:spPr>
          <a:xfrm>
            <a:off x="838200" y="949569"/>
            <a:ext cx="10515600" cy="5227394"/>
          </a:xfrm>
        </p:spPr>
        <p:txBody>
          <a:bodyPr/>
          <a:lstStyle/>
          <a:p>
            <a:r>
              <a:rPr lang="en-US" dirty="0"/>
              <a:t>SB 11.8.17</a:t>
            </a:r>
          </a:p>
          <a:p>
            <a:pPr fontAlgn="base"/>
            <a:r>
              <a:rPr lang="en-US" cap="small" dirty="0"/>
              <a:t>Translation: </a:t>
            </a:r>
          </a:p>
          <a:p>
            <a:pPr fontAlgn="base"/>
            <a:r>
              <a:rPr lang="en-US" b="1" dirty="0">
                <a:highlight>
                  <a:srgbClr val="FFFF00"/>
                </a:highlight>
              </a:rPr>
              <a:t>A</a:t>
            </a:r>
            <a:r>
              <a:rPr lang="en-US" b="1" dirty="0"/>
              <a:t> </a:t>
            </a:r>
            <a:r>
              <a:rPr lang="en-US" b="1" dirty="0">
                <a:highlight>
                  <a:srgbClr val="FFFF00"/>
                </a:highlight>
              </a:rPr>
              <a:t>saintly person dwelling in the forest in the renounced order of life should never listen to songs or music promoting material enjoyment. </a:t>
            </a:r>
          </a:p>
          <a:p>
            <a:pPr fontAlgn="base"/>
            <a:r>
              <a:rPr lang="en-US" b="1" dirty="0"/>
              <a:t>Rather, a saintly person should carefully study the example of the </a:t>
            </a:r>
            <a:r>
              <a:rPr lang="en-US" b="1" dirty="0">
                <a:highlight>
                  <a:srgbClr val="FFFF00"/>
                </a:highlight>
              </a:rPr>
              <a:t>deer, who is bewildered by the sweet music of the hunter’s horn and is thus captured and killed.</a:t>
            </a:r>
          </a:p>
          <a:p>
            <a:endParaRPr lang="en-US" dirty="0"/>
          </a:p>
        </p:txBody>
      </p:sp>
    </p:spTree>
    <p:extLst>
      <p:ext uri="{BB962C8B-B14F-4D97-AF65-F5344CB8AC3E}">
        <p14:creationId xmlns:p14="http://schemas.microsoft.com/office/powerpoint/2010/main" val="30705906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7419DE-9ED6-49AE-B1C5-2672DAAFFC85}"/>
              </a:ext>
            </a:extLst>
          </p:cNvPr>
          <p:cNvSpPr>
            <a:spLocks noGrp="1"/>
          </p:cNvSpPr>
          <p:nvPr>
            <p:ph idx="1"/>
          </p:nvPr>
        </p:nvSpPr>
        <p:spPr>
          <a:xfrm>
            <a:off x="838200" y="562708"/>
            <a:ext cx="10515600" cy="5614255"/>
          </a:xfrm>
        </p:spPr>
        <p:txBody>
          <a:bodyPr>
            <a:normAutofit fontScale="92500"/>
          </a:bodyPr>
          <a:lstStyle/>
          <a:p>
            <a:r>
              <a:rPr lang="en-US" dirty="0"/>
              <a:t>SB 11.8.19</a:t>
            </a:r>
          </a:p>
          <a:p>
            <a:pPr fontAlgn="base"/>
            <a:r>
              <a:rPr lang="en-US" cap="small" dirty="0"/>
              <a:t>Translation: </a:t>
            </a:r>
          </a:p>
          <a:p>
            <a:pPr fontAlgn="base"/>
            <a:r>
              <a:rPr lang="en-US" b="1" dirty="0">
                <a:highlight>
                  <a:srgbClr val="FFFF00"/>
                </a:highlight>
              </a:rPr>
              <a:t>Just as a fish, incited by the desire to enjoy his tongue</a:t>
            </a:r>
            <a:r>
              <a:rPr lang="en-US" b="1" dirty="0"/>
              <a:t>, is fatally trapped on the fisherman’s hook, similarly, a foolish person is bewildered by the extremely disturbing urges of the tongue and thus is ruined.</a:t>
            </a:r>
          </a:p>
          <a:p>
            <a:r>
              <a:rPr lang="en-US" dirty="0"/>
              <a:t>SB 11.8.21</a:t>
            </a:r>
          </a:p>
          <a:p>
            <a:pPr fontAlgn="base"/>
            <a:r>
              <a:rPr lang="en-US" cap="small" dirty="0"/>
              <a:t>Translation: </a:t>
            </a:r>
          </a:p>
          <a:p>
            <a:pPr fontAlgn="base"/>
            <a:r>
              <a:rPr lang="en-US" b="1" dirty="0"/>
              <a:t>Although one may conquer all of the other senses, as long as the tongue is not conquered it cannot be said that one has controlled his senses. However, if one is able to control the tongue, then one is understood to be in full control of all the senses.</a:t>
            </a:r>
          </a:p>
          <a:p>
            <a:r>
              <a:rPr lang="en-US" dirty="0">
                <a:highlight>
                  <a:srgbClr val="FFFF00"/>
                </a:highlight>
              </a:rPr>
              <a:t>Lesson . </a:t>
            </a:r>
            <a:r>
              <a:rPr lang="en-US" dirty="0" err="1">
                <a:highlight>
                  <a:srgbClr val="FFFF00"/>
                </a:highlight>
              </a:rPr>
              <a:t>Honour</a:t>
            </a:r>
            <a:r>
              <a:rPr lang="en-US" dirty="0">
                <a:highlight>
                  <a:srgbClr val="FFFF00"/>
                </a:highlight>
              </a:rPr>
              <a:t> ONLY  Krishna </a:t>
            </a:r>
            <a:r>
              <a:rPr lang="en-US" dirty="0" err="1">
                <a:highlight>
                  <a:srgbClr val="FFFF00"/>
                </a:highlight>
              </a:rPr>
              <a:t>Prasadam</a:t>
            </a:r>
            <a:r>
              <a:rPr lang="en-US" dirty="0">
                <a:highlight>
                  <a:srgbClr val="FFFF00"/>
                </a:highlight>
              </a:rPr>
              <a:t> else there is NO way to control tongue</a:t>
            </a:r>
          </a:p>
        </p:txBody>
      </p:sp>
    </p:spTree>
    <p:extLst>
      <p:ext uri="{BB962C8B-B14F-4D97-AF65-F5344CB8AC3E}">
        <p14:creationId xmlns:p14="http://schemas.microsoft.com/office/powerpoint/2010/main" val="516430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526108-CE17-4CF8-92A3-B734CF731A8F}"/>
              </a:ext>
            </a:extLst>
          </p:cNvPr>
          <p:cNvSpPr>
            <a:spLocks noGrp="1"/>
          </p:cNvSpPr>
          <p:nvPr>
            <p:ph idx="1"/>
          </p:nvPr>
        </p:nvSpPr>
        <p:spPr>
          <a:xfrm>
            <a:off x="838200" y="1043354"/>
            <a:ext cx="10515600" cy="5133609"/>
          </a:xfrm>
        </p:spPr>
        <p:txBody>
          <a:bodyPr>
            <a:normAutofit fontScale="92500" lnSpcReduction="10000"/>
          </a:bodyPr>
          <a:lstStyle/>
          <a:p>
            <a:pPr marL="0" indent="0">
              <a:buNone/>
            </a:pPr>
            <a:r>
              <a:rPr lang="en-US" dirty="0"/>
              <a:t>Lessons from Pingala </a:t>
            </a:r>
          </a:p>
          <a:p>
            <a:endParaRPr lang="en-US" dirty="0"/>
          </a:p>
          <a:p>
            <a:pPr fontAlgn="base"/>
            <a:r>
              <a:rPr lang="en-US" dirty="0"/>
              <a:t>SB 11.8.35</a:t>
            </a:r>
          </a:p>
          <a:p>
            <a:pPr marL="0" indent="0" fontAlgn="base">
              <a:buNone/>
            </a:pPr>
            <a:br>
              <a:rPr lang="en-US" i="1" dirty="0"/>
            </a:br>
            <a:r>
              <a:rPr lang="en-US" cap="small" dirty="0"/>
              <a:t>Translation: </a:t>
            </a:r>
          </a:p>
          <a:p>
            <a:pPr fontAlgn="base"/>
            <a:r>
              <a:rPr lang="en-US" b="1" dirty="0"/>
              <a:t>The Supreme Personality of Godhead is absolutely the most dear one for all living beings because He is everyone’s well-wisher and Lord. He is the Supreme Soul situated in everyone’s heart. Therefore I will now pay the price of complete surrender, and thus purchasing the Lord I will enjoy with Him just like </a:t>
            </a:r>
            <a:r>
              <a:rPr lang="en-US" b="1" dirty="0" err="1"/>
              <a:t>Lakṣmīdevī</a:t>
            </a:r>
            <a:r>
              <a:rPr lang="en-US" b="1" dirty="0"/>
              <a:t>.</a:t>
            </a:r>
          </a:p>
          <a:p>
            <a:pPr fontAlgn="base"/>
            <a:r>
              <a:rPr lang="en-US" dirty="0"/>
              <a:t>Like the prostitute </a:t>
            </a:r>
            <a:r>
              <a:rPr lang="en-US" dirty="0" err="1"/>
              <a:t>Piṅgalā</a:t>
            </a:r>
            <a:r>
              <a:rPr lang="en-US" dirty="0"/>
              <a:t>, one should understand that by giving up the devotional service of the Lord one simply becomes a victim of the illusory energy and suffers greatly</a:t>
            </a:r>
            <a:endParaRPr lang="en-US" b="1" dirty="0"/>
          </a:p>
          <a:p>
            <a:endParaRPr lang="en-US" dirty="0"/>
          </a:p>
        </p:txBody>
      </p:sp>
    </p:spTree>
    <p:extLst>
      <p:ext uri="{BB962C8B-B14F-4D97-AF65-F5344CB8AC3E}">
        <p14:creationId xmlns:p14="http://schemas.microsoft.com/office/powerpoint/2010/main" val="15254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8D55F9-D62C-44F5-924B-55C0949D02FC}"/>
              </a:ext>
            </a:extLst>
          </p:cNvPr>
          <p:cNvSpPr>
            <a:spLocks noGrp="1"/>
          </p:cNvSpPr>
          <p:nvPr>
            <p:ph idx="1"/>
          </p:nvPr>
        </p:nvSpPr>
        <p:spPr>
          <a:xfrm>
            <a:off x="838200" y="539262"/>
            <a:ext cx="10515600" cy="5637701"/>
          </a:xfrm>
        </p:spPr>
        <p:txBody>
          <a:bodyPr>
            <a:normAutofit fontScale="85000" lnSpcReduction="10000"/>
          </a:bodyPr>
          <a:lstStyle/>
          <a:p>
            <a:pPr fontAlgn="base"/>
            <a:r>
              <a:rPr lang="en-US" dirty="0"/>
              <a:t>SB 11.8.44</a:t>
            </a:r>
          </a:p>
          <a:p>
            <a:pPr fontAlgn="base"/>
            <a:r>
              <a:rPr lang="en-US" i="1" dirty="0" err="1"/>
              <a:t>āśā</a:t>
            </a:r>
            <a:r>
              <a:rPr lang="en-US" i="1" dirty="0"/>
              <a:t> hi </a:t>
            </a:r>
            <a:r>
              <a:rPr lang="en-US" i="1" dirty="0" err="1"/>
              <a:t>paramaṁ</a:t>
            </a:r>
            <a:r>
              <a:rPr lang="en-US" i="1" dirty="0"/>
              <a:t> </a:t>
            </a:r>
            <a:r>
              <a:rPr lang="en-US" i="1" dirty="0" err="1"/>
              <a:t>duḥkhaṁ</a:t>
            </a:r>
            <a:r>
              <a:rPr lang="en-US" i="1" dirty="0"/>
              <a:t> -------- (</a:t>
            </a:r>
            <a:r>
              <a:rPr lang="en-US" i="1" dirty="0" err="1"/>
              <a:t>Ummeed</a:t>
            </a:r>
            <a:r>
              <a:rPr lang="en-US" i="1" dirty="0"/>
              <a:t> </a:t>
            </a:r>
            <a:r>
              <a:rPr lang="en-US" i="1" dirty="0" err="1"/>
              <a:t>Rakho</a:t>
            </a:r>
            <a:r>
              <a:rPr lang="en-US" i="1" dirty="0"/>
              <a:t> </a:t>
            </a:r>
            <a:r>
              <a:rPr lang="en-US" i="1" dirty="0" err="1"/>
              <a:t>aur</a:t>
            </a:r>
            <a:r>
              <a:rPr lang="en-US" i="1" dirty="0"/>
              <a:t> </a:t>
            </a:r>
            <a:r>
              <a:rPr lang="en-US" i="1" dirty="0" err="1"/>
              <a:t>ro</a:t>
            </a:r>
            <a:r>
              <a:rPr lang="en-US" i="1" dirty="0"/>
              <a:t>)</a:t>
            </a:r>
            <a:br>
              <a:rPr lang="en-US" i="1" dirty="0"/>
            </a:br>
            <a:r>
              <a:rPr lang="en-US" i="1" dirty="0"/>
              <a:t> </a:t>
            </a:r>
            <a:r>
              <a:rPr lang="en-US" i="1" dirty="0" err="1"/>
              <a:t>nairāśyaṁ</a:t>
            </a:r>
            <a:r>
              <a:rPr lang="en-US" i="1" dirty="0"/>
              <a:t> </a:t>
            </a:r>
            <a:r>
              <a:rPr lang="en-US" i="1" dirty="0" err="1"/>
              <a:t>paramaṁ</a:t>
            </a:r>
            <a:r>
              <a:rPr lang="en-US" i="1" dirty="0"/>
              <a:t> </a:t>
            </a:r>
            <a:r>
              <a:rPr lang="en-US" i="1" dirty="0" err="1"/>
              <a:t>sukham</a:t>
            </a:r>
            <a:br>
              <a:rPr lang="en-US" i="1" dirty="0"/>
            </a:br>
            <a:r>
              <a:rPr lang="en-US" i="1" dirty="0" err="1"/>
              <a:t>yathā</a:t>
            </a:r>
            <a:r>
              <a:rPr lang="en-US" i="1" dirty="0"/>
              <a:t> </a:t>
            </a:r>
            <a:r>
              <a:rPr lang="en-US" i="1" dirty="0" err="1"/>
              <a:t>sañchidya</a:t>
            </a:r>
            <a:r>
              <a:rPr lang="en-US" i="1" dirty="0"/>
              <a:t> </a:t>
            </a:r>
            <a:r>
              <a:rPr lang="en-US" i="1" dirty="0" err="1"/>
              <a:t>kāntāśāṁ</a:t>
            </a:r>
            <a:br>
              <a:rPr lang="en-US" i="1" dirty="0"/>
            </a:br>
            <a:r>
              <a:rPr lang="en-US" i="1" dirty="0"/>
              <a:t> </a:t>
            </a:r>
            <a:r>
              <a:rPr lang="en-US" i="1" dirty="0" err="1"/>
              <a:t>sukhaṁ</a:t>
            </a:r>
            <a:r>
              <a:rPr lang="en-US" i="1" dirty="0"/>
              <a:t> </a:t>
            </a:r>
            <a:r>
              <a:rPr lang="en-US" i="1" dirty="0" err="1"/>
              <a:t>suṣvāpa</a:t>
            </a:r>
            <a:r>
              <a:rPr lang="en-US" i="1" dirty="0"/>
              <a:t> </a:t>
            </a:r>
            <a:r>
              <a:rPr lang="en-US" i="1" dirty="0" err="1"/>
              <a:t>piṅgalā</a:t>
            </a:r>
            <a:endParaRPr lang="en-US" i="1" dirty="0"/>
          </a:p>
          <a:p>
            <a:pPr fontAlgn="base"/>
            <a:r>
              <a:rPr lang="en-US" cap="small" dirty="0"/>
              <a:t>Synonyms: </a:t>
            </a:r>
          </a:p>
          <a:p>
            <a:pPr fontAlgn="base"/>
            <a:r>
              <a:rPr lang="en-US" i="1" dirty="0" err="1">
                <a:hlinkClick r:id="rId2"/>
              </a:rPr>
              <a:t>āśā</a:t>
            </a:r>
            <a:r>
              <a:rPr lang="en-US" dirty="0"/>
              <a:t> — material desire; </a:t>
            </a:r>
            <a:r>
              <a:rPr lang="en-US" i="1" dirty="0">
                <a:hlinkClick r:id="rId3"/>
              </a:rPr>
              <a:t>hi</a:t>
            </a:r>
            <a:r>
              <a:rPr lang="en-US" dirty="0"/>
              <a:t> — certainly; </a:t>
            </a:r>
            <a:r>
              <a:rPr lang="en-US" i="1" dirty="0" err="1">
                <a:hlinkClick r:id="rId4"/>
              </a:rPr>
              <a:t>paramam</a:t>
            </a:r>
            <a:r>
              <a:rPr lang="en-US" dirty="0"/>
              <a:t> — the greatest; </a:t>
            </a:r>
            <a:r>
              <a:rPr lang="en-US" i="1" dirty="0" err="1">
                <a:hlinkClick r:id="rId5"/>
              </a:rPr>
              <a:t>duḥkham</a:t>
            </a:r>
            <a:r>
              <a:rPr lang="en-US" dirty="0"/>
              <a:t> — unhappiness; </a:t>
            </a:r>
            <a:r>
              <a:rPr lang="en-US" i="1" dirty="0" err="1">
                <a:hlinkClick r:id="rId6"/>
              </a:rPr>
              <a:t>nairāśyam</a:t>
            </a:r>
            <a:r>
              <a:rPr lang="en-US" dirty="0"/>
              <a:t> — freedom from material desires; </a:t>
            </a:r>
            <a:r>
              <a:rPr lang="en-US" i="1" dirty="0" err="1">
                <a:hlinkClick r:id="rId4"/>
              </a:rPr>
              <a:t>paramam</a:t>
            </a:r>
            <a:r>
              <a:rPr lang="en-US" dirty="0"/>
              <a:t> — the greatest; </a:t>
            </a:r>
            <a:r>
              <a:rPr lang="en-US" i="1" dirty="0" err="1">
                <a:hlinkClick r:id="rId7"/>
              </a:rPr>
              <a:t>sukham</a:t>
            </a:r>
            <a:r>
              <a:rPr lang="en-US" dirty="0"/>
              <a:t> — happiness; </a:t>
            </a:r>
            <a:r>
              <a:rPr lang="en-US" i="1" dirty="0" err="1">
                <a:hlinkClick r:id="rId8"/>
              </a:rPr>
              <a:t>yathā</a:t>
            </a:r>
            <a:r>
              <a:rPr lang="en-US" dirty="0"/>
              <a:t> — in that way; </a:t>
            </a:r>
            <a:r>
              <a:rPr lang="en-US" i="1" dirty="0" err="1">
                <a:hlinkClick r:id="rId9"/>
              </a:rPr>
              <a:t>sañchidya</a:t>
            </a:r>
            <a:r>
              <a:rPr lang="en-US" dirty="0"/>
              <a:t> — completely cutting off; </a:t>
            </a:r>
            <a:r>
              <a:rPr lang="en-US" i="1" dirty="0" err="1">
                <a:hlinkClick r:id="rId10"/>
              </a:rPr>
              <a:t>kānta</a:t>
            </a:r>
            <a:r>
              <a:rPr lang="en-US" dirty="0"/>
              <a:t> — for lovers; </a:t>
            </a:r>
            <a:r>
              <a:rPr lang="en-US" i="1" dirty="0" err="1">
                <a:hlinkClick r:id="rId11"/>
              </a:rPr>
              <a:t>āśām</a:t>
            </a:r>
            <a:r>
              <a:rPr lang="en-US" dirty="0"/>
              <a:t> — the desire; </a:t>
            </a:r>
            <a:r>
              <a:rPr lang="en-US" i="1" dirty="0" err="1">
                <a:hlinkClick r:id="rId7"/>
              </a:rPr>
              <a:t>sukham</a:t>
            </a:r>
            <a:r>
              <a:rPr lang="en-US" dirty="0"/>
              <a:t> — happily; </a:t>
            </a:r>
            <a:r>
              <a:rPr lang="en-US" i="1" dirty="0" err="1">
                <a:hlinkClick r:id="rId12"/>
              </a:rPr>
              <a:t>suṣvāpa</a:t>
            </a:r>
            <a:r>
              <a:rPr lang="en-US" dirty="0"/>
              <a:t> — she slept; </a:t>
            </a:r>
            <a:r>
              <a:rPr lang="en-US" i="1" dirty="0" err="1">
                <a:hlinkClick r:id="rId13"/>
              </a:rPr>
              <a:t>piṅgalā</a:t>
            </a:r>
            <a:r>
              <a:rPr lang="en-US" dirty="0"/>
              <a:t>— the former prostitute, </a:t>
            </a:r>
            <a:r>
              <a:rPr lang="en-US" dirty="0" err="1"/>
              <a:t>Piṅgalā</a:t>
            </a:r>
            <a:r>
              <a:rPr lang="en-US" dirty="0"/>
              <a:t>.</a:t>
            </a:r>
          </a:p>
          <a:p>
            <a:pPr fontAlgn="base"/>
            <a:r>
              <a:rPr lang="en-US" cap="small" dirty="0"/>
              <a:t>Translation: </a:t>
            </a:r>
            <a:r>
              <a:rPr lang="en-US" sz="3800" cap="small" dirty="0">
                <a:highlight>
                  <a:srgbClr val="FFFF00"/>
                </a:highlight>
              </a:rPr>
              <a:t>lesson from Pingala</a:t>
            </a:r>
          </a:p>
          <a:p>
            <a:pPr fontAlgn="base"/>
            <a:r>
              <a:rPr lang="en-US" b="1" dirty="0">
                <a:highlight>
                  <a:srgbClr val="FFFF00"/>
                </a:highlight>
              </a:rPr>
              <a:t>Material desire is undoubtedly the cause of the greatest unhappiness, and freedom from such desire is the cause of the greatest happiness</a:t>
            </a:r>
            <a:r>
              <a:rPr lang="en-US" b="1" dirty="0"/>
              <a:t>. </a:t>
            </a:r>
          </a:p>
          <a:p>
            <a:pPr fontAlgn="base"/>
            <a:r>
              <a:rPr lang="en-US" b="1" dirty="0"/>
              <a:t>Therefore, completely cutting off her desire to enjoy so-called lovers, </a:t>
            </a:r>
            <a:r>
              <a:rPr lang="en-US" b="1" dirty="0" err="1"/>
              <a:t>Piṅgalā</a:t>
            </a:r>
            <a:r>
              <a:rPr lang="en-US" b="1" dirty="0"/>
              <a:t> very happily went to sleep.</a:t>
            </a:r>
          </a:p>
          <a:p>
            <a:pPr marL="0" indent="0">
              <a:buNone/>
            </a:pPr>
            <a:endParaRPr lang="en-US" dirty="0"/>
          </a:p>
        </p:txBody>
      </p:sp>
    </p:spTree>
    <p:extLst>
      <p:ext uri="{BB962C8B-B14F-4D97-AF65-F5344CB8AC3E}">
        <p14:creationId xmlns:p14="http://schemas.microsoft.com/office/powerpoint/2010/main" val="1512807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2F2B36-AA22-475C-B4C7-C0525600297A}"/>
              </a:ext>
            </a:extLst>
          </p:cNvPr>
          <p:cNvSpPr>
            <a:spLocks noGrp="1"/>
          </p:cNvSpPr>
          <p:nvPr>
            <p:ph idx="1"/>
          </p:nvPr>
        </p:nvSpPr>
        <p:spPr>
          <a:xfrm>
            <a:off x="838200" y="750277"/>
            <a:ext cx="10515600" cy="5426686"/>
          </a:xfrm>
        </p:spPr>
        <p:txBody>
          <a:bodyPr>
            <a:normAutofit fontScale="92500" lnSpcReduction="20000"/>
          </a:bodyPr>
          <a:lstStyle/>
          <a:p>
            <a:r>
              <a:rPr lang="en-US" dirty="0"/>
              <a:t>SB 11.9.2</a:t>
            </a:r>
          </a:p>
          <a:p>
            <a:pPr fontAlgn="base"/>
            <a:r>
              <a:rPr lang="en-US" cap="small" dirty="0"/>
              <a:t>Translation:  </a:t>
            </a:r>
            <a:r>
              <a:rPr lang="en-US" cap="small" dirty="0">
                <a:highlight>
                  <a:srgbClr val="FFFF00"/>
                </a:highlight>
              </a:rPr>
              <a:t>Lesson from Hawk</a:t>
            </a:r>
          </a:p>
          <a:p>
            <a:pPr fontAlgn="base"/>
            <a:r>
              <a:rPr lang="en-US" b="1" dirty="0"/>
              <a:t>Once a group of large hawks who were unable to find any prey attacked another, weaker hawk who was holding some meat. At that time, being in danger of his life, the hawk gave up his meat and experienced actual happiness.</a:t>
            </a:r>
          </a:p>
          <a:p>
            <a:pPr fontAlgn="base"/>
            <a:endParaRPr lang="en-US" b="1" dirty="0"/>
          </a:p>
          <a:p>
            <a:pPr fontAlgn="base"/>
            <a:r>
              <a:rPr lang="en-US" b="1" dirty="0">
                <a:highlight>
                  <a:srgbClr val="FFFF00"/>
                </a:highlight>
              </a:rPr>
              <a:t>Lesson : The moment sense gratification is given up , one is peaceful and relaxed</a:t>
            </a:r>
          </a:p>
          <a:p>
            <a:pPr fontAlgn="base"/>
            <a:r>
              <a:rPr lang="en-US" dirty="0"/>
              <a:t>SB 11.9.4</a:t>
            </a:r>
          </a:p>
          <a:p>
            <a:pPr fontAlgn="base"/>
            <a:r>
              <a:rPr lang="en-US" cap="small" dirty="0"/>
              <a:t>Translation: </a:t>
            </a:r>
            <a:r>
              <a:rPr lang="en-US" cap="small" dirty="0">
                <a:highlight>
                  <a:srgbClr val="FFFF00"/>
                </a:highlight>
              </a:rPr>
              <a:t>Lesson from retarded and childish fool</a:t>
            </a:r>
          </a:p>
          <a:p>
            <a:pPr fontAlgn="base"/>
            <a:r>
              <a:rPr lang="en-US" b="1" dirty="0"/>
              <a:t>In this world two types of people are free from all anxiety and merged in great happiness: one who is a retarded and childish fool and one who has approached the Supreme Lord, who is beyond the three modes of material nature.</a:t>
            </a:r>
          </a:p>
          <a:p>
            <a:endParaRPr lang="en-US" dirty="0"/>
          </a:p>
        </p:txBody>
      </p:sp>
    </p:spTree>
    <p:extLst>
      <p:ext uri="{BB962C8B-B14F-4D97-AF65-F5344CB8AC3E}">
        <p14:creationId xmlns:p14="http://schemas.microsoft.com/office/powerpoint/2010/main" val="3215360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4068-7457-40AC-BC97-50608F16BB56}"/>
              </a:ext>
            </a:extLst>
          </p:cNvPr>
          <p:cNvSpPr>
            <a:spLocks noGrp="1"/>
          </p:cNvSpPr>
          <p:nvPr>
            <p:ph type="title"/>
          </p:nvPr>
        </p:nvSpPr>
        <p:spPr/>
        <p:txBody>
          <a:bodyPr/>
          <a:lstStyle/>
          <a:p>
            <a:r>
              <a:rPr lang="en-US" dirty="0"/>
              <a:t>Young Girl and the bracelet lesson</a:t>
            </a:r>
          </a:p>
        </p:txBody>
      </p:sp>
      <p:sp>
        <p:nvSpPr>
          <p:cNvPr id="3" name="Content Placeholder 2">
            <a:extLst>
              <a:ext uri="{FF2B5EF4-FFF2-40B4-BE49-F238E27FC236}">
                <a16:creationId xmlns:a16="http://schemas.microsoft.com/office/drawing/2014/main" id="{55E0B39F-0F90-47C4-99B2-FD24454DC81F}"/>
              </a:ext>
            </a:extLst>
          </p:cNvPr>
          <p:cNvSpPr>
            <a:spLocks noGrp="1"/>
          </p:cNvSpPr>
          <p:nvPr>
            <p:ph idx="1"/>
          </p:nvPr>
        </p:nvSpPr>
        <p:spPr/>
        <p:txBody>
          <a:bodyPr>
            <a:normAutofit fontScale="92500" lnSpcReduction="20000"/>
          </a:bodyPr>
          <a:lstStyle/>
          <a:p>
            <a:r>
              <a:rPr lang="en-US" dirty="0"/>
              <a:t>SB 11.9.10</a:t>
            </a:r>
          </a:p>
          <a:p>
            <a:pPr fontAlgn="base"/>
            <a:r>
              <a:rPr lang="en-US" cap="small" dirty="0"/>
              <a:t>Translation: </a:t>
            </a:r>
          </a:p>
          <a:p>
            <a:pPr fontAlgn="base"/>
            <a:r>
              <a:rPr lang="en-US" b="1" dirty="0"/>
              <a:t>When many people live together in one place there will undoubtedly be quarreling. And even if only two people live together there will be frivolous conversation and disagreement. </a:t>
            </a:r>
            <a:r>
              <a:rPr lang="en-US" b="1" dirty="0">
                <a:highlight>
                  <a:srgbClr val="FFFF00"/>
                </a:highlight>
              </a:rPr>
              <a:t>Therefore, to avoid conflict, one should live alone (this is for Gyan </a:t>
            </a:r>
            <a:r>
              <a:rPr lang="en-US" b="1" dirty="0" err="1">
                <a:highlight>
                  <a:srgbClr val="FFFF00"/>
                </a:highlight>
              </a:rPr>
              <a:t>Maarg</a:t>
            </a:r>
            <a:r>
              <a:rPr lang="en-US" b="1" dirty="0">
                <a:highlight>
                  <a:srgbClr val="FFFF00"/>
                </a:highlight>
              </a:rPr>
              <a:t> per Sreedhar Swami , for </a:t>
            </a:r>
            <a:r>
              <a:rPr lang="en-US" b="1" dirty="0" err="1">
                <a:highlight>
                  <a:srgbClr val="FFFF00"/>
                </a:highlight>
              </a:rPr>
              <a:t>bhakt</a:t>
            </a:r>
            <a:r>
              <a:rPr lang="en-US" b="1" dirty="0">
                <a:highlight>
                  <a:srgbClr val="FFFF00"/>
                </a:highlight>
              </a:rPr>
              <a:t> association helps)  , </a:t>
            </a:r>
            <a:r>
              <a:rPr lang="en-US" b="1" dirty="0"/>
              <a:t>as we learn from the example of the bracelet of the young girl.</a:t>
            </a:r>
          </a:p>
          <a:p>
            <a:pPr fontAlgn="base"/>
            <a:r>
              <a:rPr lang="en-US" dirty="0">
                <a:highlight>
                  <a:srgbClr val="FFFF00"/>
                </a:highlight>
              </a:rPr>
              <a:t>Lesson : </a:t>
            </a:r>
            <a:r>
              <a:rPr lang="en-US" dirty="0" err="1">
                <a:highlight>
                  <a:srgbClr val="FFFF00"/>
                </a:highlight>
              </a:rPr>
              <a:t>Śrīla</a:t>
            </a:r>
            <a:r>
              <a:rPr lang="en-US" dirty="0">
                <a:highlight>
                  <a:srgbClr val="FFFF00"/>
                </a:highlight>
              </a:rPr>
              <a:t> </a:t>
            </a:r>
            <a:r>
              <a:rPr lang="en-US" dirty="0" err="1">
                <a:highlight>
                  <a:srgbClr val="FFFF00"/>
                </a:highlight>
              </a:rPr>
              <a:t>Bhaktisiddhānta</a:t>
            </a:r>
            <a:r>
              <a:rPr lang="en-US" dirty="0">
                <a:highlight>
                  <a:srgbClr val="FFFF00"/>
                </a:highlight>
              </a:rPr>
              <a:t> </a:t>
            </a:r>
            <a:r>
              <a:rPr lang="en-US" dirty="0" err="1">
                <a:highlight>
                  <a:srgbClr val="FFFF00"/>
                </a:highlight>
              </a:rPr>
              <a:t>Sarasvatī</a:t>
            </a:r>
            <a:r>
              <a:rPr lang="en-US" dirty="0">
                <a:highlight>
                  <a:srgbClr val="FFFF00"/>
                </a:highlight>
              </a:rPr>
              <a:t> </a:t>
            </a:r>
            <a:r>
              <a:rPr lang="en-US" dirty="0" err="1">
                <a:highlight>
                  <a:srgbClr val="FFFF00"/>
                </a:highlight>
              </a:rPr>
              <a:t>Ṭhākura</a:t>
            </a:r>
            <a:r>
              <a:rPr lang="en-US" dirty="0">
                <a:highlight>
                  <a:srgbClr val="FFFF00"/>
                </a:highlight>
              </a:rPr>
              <a:t> </a:t>
            </a:r>
            <a:r>
              <a:rPr lang="en-US" dirty="0"/>
              <a:t>has commented on this verse as follows: “The young girl in the story kept only one bracelet on each wrist so that there would be no noisy conflict among the bracelets. </a:t>
            </a:r>
            <a:r>
              <a:rPr lang="en-US" dirty="0">
                <a:highlight>
                  <a:srgbClr val="FFFF00"/>
                </a:highlight>
              </a:rPr>
              <a:t>Similarly, one should give up the association of those who are not devoted to the Supreme Lord.” This is the actual lesson to be learnt</a:t>
            </a:r>
            <a:endParaRPr lang="en-US" b="1" dirty="0">
              <a:highlight>
                <a:srgbClr val="FFFF00"/>
              </a:highlight>
            </a:endParaRPr>
          </a:p>
          <a:p>
            <a:endParaRPr lang="en-US" dirty="0"/>
          </a:p>
        </p:txBody>
      </p:sp>
    </p:spTree>
    <p:extLst>
      <p:ext uri="{BB962C8B-B14F-4D97-AF65-F5344CB8AC3E}">
        <p14:creationId xmlns:p14="http://schemas.microsoft.com/office/powerpoint/2010/main" val="397213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DA821-1804-44E4-910A-3216C64C08AF}"/>
              </a:ext>
            </a:extLst>
          </p:cNvPr>
          <p:cNvSpPr>
            <a:spLocks noGrp="1"/>
          </p:cNvSpPr>
          <p:nvPr>
            <p:ph idx="1"/>
          </p:nvPr>
        </p:nvSpPr>
        <p:spPr>
          <a:xfrm>
            <a:off x="838200" y="597877"/>
            <a:ext cx="10515600" cy="5579086"/>
          </a:xfrm>
        </p:spPr>
        <p:txBody>
          <a:bodyPr>
            <a:normAutofit fontScale="85000" lnSpcReduction="20000"/>
          </a:bodyPr>
          <a:lstStyle/>
          <a:p>
            <a:r>
              <a:rPr lang="en-US" dirty="0">
                <a:highlight>
                  <a:srgbClr val="FFFF00"/>
                </a:highlight>
              </a:rPr>
              <a:t>Since </a:t>
            </a:r>
            <a:r>
              <a:rPr lang="en-US" i="1" dirty="0" err="1">
                <a:highlight>
                  <a:srgbClr val="FFFF00"/>
                </a:highlight>
              </a:rPr>
              <a:t>jñānīs</a:t>
            </a:r>
            <a:r>
              <a:rPr lang="en-US" dirty="0">
                <a:highlight>
                  <a:srgbClr val="FFFF00"/>
                </a:highlight>
              </a:rPr>
              <a:t> have dedicated their lives to speculation, there will undoubtedly be endless argument and quarreling on technical points if many </a:t>
            </a:r>
            <a:r>
              <a:rPr lang="en-US" i="1" dirty="0" err="1">
                <a:highlight>
                  <a:srgbClr val="FFFF00"/>
                </a:highlight>
              </a:rPr>
              <a:t>jñānīs</a:t>
            </a:r>
            <a:r>
              <a:rPr lang="en-US" dirty="0">
                <a:highlight>
                  <a:srgbClr val="FFFF00"/>
                </a:highlight>
              </a:rPr>
              <a:t> live together</a:t>
            </a:r>
          </a:p>
          <a:p>
            <a:r>
              <a:rPr lang="en-US" dirty="0" err="1">
                <a:highlight>
                  <a:srgbClr val="FFFF00"/>
                </a:highlight>
              </a:rPr>
              <a:t>Naari</a:t>
            </a:r>
            <a:r>
              <a:rPr lang="en-US" dirty="0">
                <a:highlight>
                  <a:srgbClr val="FFFF00"/>
                </a:highlight>
              </a:rPr>
              <a:t> Na </a:t>
            </a:r>
            <a:r>
              <a:rPr lang="en-US" dirty="0" err="1">
                <a:highlight>
                  <a:srgbClr val="FFFF00"/>
                </a:highlight>
              </a:rPr>
              <a:t>Mohe</a:t>
            </a:r>
            <a:r>
              <a:rPr lang="en-US" dirty="0">
                <a:highlight>
                  <a:srgbClr val="FFFF00"/>
                </a:highlight>
              </a:rPr>
              <a:t> </a:t>
            </a:r>
            <a:r>
              <a:rPr lang="en-US" dirty="0" err="1">
                <a:highlight>
                  <a:srgbClr val="FFFF00"/>
                </a:highlight>
              </a:rPr>
              <a:t>Naari</a:t>
            </a:r>
            <a:r>
              <a:rPr lang="en-US" dirty="0">
                <a:highlight>
                  <a:srgbClr val="FFFF00"/>
                </a:highlight>
              </a:rPr>
              <a:t> </a:t>
            </a:r>
            <a:r>
              <a:rPr lang="en-US" dirty="0" err="1">
                <a:highlight>
                  <a:srgbClr val="FFFF00"/>
                </a:highlight>
              </a:rPr>
              <a:t>ke</a:t>
            </a:r>
            <a:r>
              <a:rPr lang="en-US" dirty="0">
                <a:highlight>
                  <a:srgbClr val="FFFF00"/>
                </a:highlight>
              </a:rPr>
              <a:t> Rupa …….</a:t>
            </a:r>
          </a:p>
          <a:p>
            <a:r>
              <a:rPr lang="en-US" dirty="0" err="1">
                <a:highlight>
                  <a:srgbClr val="FFFF00"/>
                </a:highlight>
              </a:rPr>
              <a:t>Gyanis</a:t>
            </a:r>
            <a:r>
              <a:rPr lang="en-US" dirty="0">
                <a:highlight>
                  <a:srgbClr val="FFFF00"/>
                </a:highlight>
              </a:rPr>
              <a:t> are male and Bhakti </a:t>
            </a:r>
            <a:r>
              <a:rPr lang="en-US" dirty="0" err="1">
                <a:highlight>
                  <a:srgbClr val="FFFF00"/>
                </a:highlight>
              </a:rPr>
              <a:t>devi</a:t>
            </a:r>
            <a:r>
              <a:rPr lang="en-US" dirty="0">
                <a:highlight>
                  <a:srgbClr val="FFFF00"/>
                </a:highlight>
              </a:rPr>
              <a:t> is feminine</a:t>
            </a:r>
          </a:p>
          <a:p>
            <a:r>
              <a:rPr lang="en-US" dirty="0"/>
              <a:t>SB 11.9.13</a:t>
            </a:r>
          </a:p>
          <a:p>
            <a:pPr fontAlgn="base"/>
            <a:r>
              <a:rPr lang="en-US" cap="small" dirty="0"/>
              <a:t>Translation: Lesson from </a:t>
            </a:r>
            <a:r>
              <a:rPr lang="en-US" cap="small" dirty="0">
                <a:highlight>
                  <a:srgbClr val="FFFF00"/>
                </a:highlight>
              </a:rPr>
              <a:t>ARROW MAKER</a:t>
            </a:r>
          </a:p>
          <a:p>
            <a:pPr fontAlgn="base"/>
            <a:r>
              <a:rPr lang="en-US" b="1" dirty="0"/>
              <a:t>Thus, when one’s consciousness is completely fixed on the Absolute Truth, the Supreme Personality of Godhead, one no longer sees duality, or internal and external reality. </a:t>
            </a:r>
          </a:p>
          <a:p>
            <a:pPr marL="0" indent="0" fontAlgn="base">
              <a:buNone/>
            </a:pPr>
            <a:endParaRPr lang="en-US" b="1" dirty="0"/>
          </a:p>
          <a:p>
            <a:pPr fontAlgn="base"/>
            <a:r>
              <a:rPr lang="en-US" b="1" dirty="0"/>
              <a:t>The example is given of the arrow maker who was so absorbed in making a straight arrow that he did not even see or notice the king himself, who was passing right next to him.</a:t>
            </a:r>
          </a:p>
          <a:p>
            <a:pPr fontAlgn="base"/>
            <a:r>
              <a:rPr lang="en-US" b="1" dirty="0">
                <a:highlight>
                  <a:srgbClr val="FFFF00"/>
                </a:highlight>
              </a:rPr>
              <a:t>Lesson 1 : </a:t>
            </a:r>
            <a:r>
              <a:rPr lang="en-US" b="1" dirty="0" err="1">
                <a:highlight>
                  <a:srgbClr val="FFFF00"/>
                </a:highlight>
              </a:rPr>
              <a:t>Realised</a:t>
            </a:r>
            <a:r>
              <a:rPr lang="en-US" b="1" dirty="0">
                <a:highlight>
                  <a:srgbClr val="FFFF00"/>
                </a:highlight>
              </a:rPr>
              <a:t> person sees Vasudev </a:t>
            </a:r>
            <a:r>
              <a:rPr lang="en-US" b="1" dirty="0" err="1">
                <a:highlight>
                  <a:srgbClr val="FFFF00"/>
                </a:highlight>
              </a:rPr>
              <a:t>sarvam</a:t>
            </a:r>
            <a:r>
              <a:rPr lang="en-US" b="1" dirty="0">
                <a:highlight>
                  <a:srgbClr val="FFFF00"/>
                </a:highlight>
              </a:rPr>
              <a:t> </a:t>
            </a:r>
            <a:r>
              <a:rPr lang="en-US" b="1" dirty="0" err="1">
                <a:highlight>
                  <a:srgbClr val="FFFF00"/>
                </a:highlight>
              </a:rPr>
              <a:t>iti</a:t>
            </a:r>
            <a:endParaRPr lang="en-US" b="1" dirty="0">
              <a:highlight>
                <a:srgbClr val="FFFF00"/>
              </a:highlight>
            </a:endParaRPr>
          </a:p>
          <a:p>
            <a:pPr fontAlgn="base"/>
            <a:r>
              <a:rPr lang="en-US" b="1" dirty="0">
                <a:highlight>
                  <a:srgbClr val="FFFF00"/>
                </a:highlight>
              </a:rPr>
              <a:t>Lesson 2 ; Be absorbed in Krishna consciousness fully and every thing in relation to Krishna </a:t>
            </a:r>
          </a:p>
          <a:p>
            <a:endParaRPr lang="en-US" dirty="0"/>
          </a:p>
        </p:txBody>
      </p:sp>
    </p:spTree>
    <p:extLst>
      <p:ext uri="{BB962C8B-B14F-4D97-AF65-F5344CB8AC3E}">
        <p14:creationId xmlns:p14="http://schemas.microsoft.com/office/powerpoint/2010/main" val="26419886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9F36-769B-465E-826F-237830DBF87B}"/>
              </a:ext>
            </a:extLst>
          </p:cNvPr>
          <p:cNvSpPr>
            <a:spLocks noGrp="1"/>
          </p:cNvSpPr>
          <p:nvPr>
            <p:ph idx="1"/>
          </p:nvPr>
        </p:nvSpPr>
        <p:spPr>
          <a:xfrm>
            <a:off x="838200" y="527538"/>
            <a:ext cx="10515600" cy="5649425"/>
          </a:xfrm>
        </p:spPr>
        <p:txBody>
          <a:bodyPr>
            <a:normAutofit lnSpcReduction="10000"/>
          </a:bodyPr>
          <a:lstStyle/>
          <a:p>
            <a:r>
              <a:rPr lang="en-US" dirty="0"/>
              <a:t>SB 11.9.15</a:t>
            </a:r>
          </a:p>
          <a:p>
            <a:pPr fontAlgn="base"/>
            <a:r>
              <a:rPr lang="en-US" cap="small" dirty="0"/>
              <a:t>Translation: </a:t>
            </a:r>
          </a:p>
          <a:p>
            <a:pPr fontAlgn="base"/>
            <a:r>
              <a:rPr lang="en-US" b="1" dirty="0"/>
              <a:t>When a person living in a temporary material body tries to construct a happy home, the result is fruitless and miserable. The snake, however, enters a home that has been built by others and prospers happily.</a:t>
            </a:r>
          </a:p>
          <a:p>
            <a:r>
              <a:rPr lang="en-US" dirty="0" err="1">
                <a:highlight>
                  <a:srgbClr val="FFFF00"/>
                </a:highlight>
              </a:rPr>
              <a:t>Prabhupad</a:t>
            </a:r>
            <a:r>
              <a:rPr lang="en-US" dirty="0">
                <a:highlight>
                  <a:srgbClr val="FFFF00"/>
                </a:highlight>
              </a:rPr>
              <a:t> states Lesson 1</a:t>
            </a:r>
            <a:r>
              <a:rPr lang="en-US" dirty="0"/>
              <a:t> : </a:t>
            </a:r>
            <a:r>
              <a:rPr lang="en-US" dirty="0" err="1"/>
              <a:t>Śrīla</a:t>
            </a:r>
            <a:r>
              <a:rPr lang="en-US" dirty="0"/>
              <a:t> </a:t>
            </a:r>
            <a:r>
              <a:rPr lang="en-US" dirty="0" err="1"/>
              <a:t>Bhaktisiddhānta</a:t>
            </a:r>
            <a:r>
              <a:rPr lang="en-US" dirty="0"/>
              <a:t> </a:t>
            </a:r>
            <a:r>
              <a:rPr lang="en-US" dirty="0" err="1"/>
              <a:t>Sarasvatī</a:t>
            </a:r>
            <a:r>
              <a:rPr lang="en-US" dirty="0"/>
              <a:t> </a:t>
            </a:r>
            <a:r>
              <a:rPr lang="en-US" dirty="0" err="1"/>
              <a:t>Ṭhākura</a:t>
            </a:r>
            <a:r>
              <a:rPr lang="en-US" dirty="0"/>
              <a:t> points out that although </a:t>
            </a:r>
            <a:r>
              <a:rPr lang="en-US" dirty="0">
                <a:highlight>
                  <a:srgbClr val="FFFF00"/>
                </a:highlight>
              </a:rPr>
              <a:t>materialistic persons take unlimited pains to invent </a:t>
            </a:r>
            <a:r>
              <a:rPr lang="en-US" dirty="0"/>
              <a:t>and mass-produce electricity, automobiles, airplanes, etc., ultimately </a:t>
            </a:r>
            <a:r>
              <a:rPr lang="en-US" dirty="0">
                <a:highlight>
                  <a:srgbClr val="FFFF00"/>
                </a:highlight>
              </a:rPr>
              <a:t>these things are meant for the convenience of the </a:t>
            </a:r>
            <a:r>
              <a:rPr lang="en-US" dirty="0" err="1">
                <a:highlight>
                  <a:srgbClr val="FFFF00"/>
                </a:highlight>
              </a:rPr>
              <a:t>Vaiṣṇavas</a:t>
            </a:r>
            <a:r>
              <a:rPr lang="en-US" dirty="0">
                <a:highlight>
                  <a:srgbClr val="FFFF00"/>
                </a:highlight>
              </a:rPr>
              <a:t> who are preaching </a:t>
            </a:r>
            <a:r>
              <a:rPr lang="en-US" dirty="0" err="1">
                <a:highlight>
                  <a:srgbClr val="FFFF00"/>
                </a:highlight>
              </a:rPr>
              <a:t>Kṛṣṇa</a:t>
            </a:r>
            <a:r>
              <a:rPr lang="en-US" dirty="0">
                <a:highlight>
                  <a:srgbClr val="FFFF00"/>
                </a:highlight>
              </a:rPr>
              <a:t> consciousness</a:t>
            </a:r>
          </a:p>
          <a:p>
            <a:endParaRPr lang="en-US" dirty="0"/>
          </a:p>
          <a:p>
            <a:r>
              <a:rPr lang="en-US" dirty="0">
                <a:highlight>
                  <a:srgbClr val="FFFF00"/>
                </a:highlight>
              </a:rPr>
              <a:t>Lesson 2 ; Unless the home is built to serve Krishna , one will be killed and the same home will be enjoyed by some one else </a:t>
            </a:r>
          </a:p>
        </p:txBody>
      </p:sp>
    </p:spTree>
    <p:extLst>
      <p:ext uri="{BB962C8B-B14F-4D97-AF65-F5344CB8AC3E}">
        <p14:creationId xmlns:p14="http://schemas.microsoft.com/office/powerpoint/2010/main" val="3751029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23C04-484D-46C2-A4D9-1884DA452098}"/>
              </a:ext>
            </a:extLst>
          </p:cNvPr>
          <p:cNvSpPr>
            <a:spLocks noGrp="1"/>
          </p:cNvSpPr>
          <p:nvPr>
            <p:ph idx="1"/>
          </p:nvPr>
        </p:nvSpPr>
        <p:spPr>
          <a:xfrm>
            <a:off x="838200" y="562708"/>
            <a:ext cx="10515600" cy="5614255"/>
          </a:xfrm>
        </p:spPr>
        <p:txBody>
          <a:bodyPr>
            <a:normAutofit/>
          </a:bodyPr>
          <a:lstStyle/>
          <a:p>
            <a:r>
              <a:rPr lang="en-US" dirty="0"/>
              <a:t>SB 11.9.21</a:t>
            </a:r>
          </a:p>
          <a:p>
            <a:pPr fontAlgn="base"/>
            <a:r>
              <a:rPr lang="en-US" cap="small" dirty="0"/>
              <a:t>Translation: </a:t>
            </a:r>
          </a:p>
          <a:p>
            <a:pPr fontAlgn="base"/>
            <a:r>
              <a:rPr lang="en-US" b="1" dirty="0"/>
              <a:t>Just as from within himself the </a:t>
            </a:r>
            <a:r>
              <a:rPr lang="en-US" b="1" dirty="0">
                <a:highlight>
                  <a:srgbClr val="FFFF00"/>
                </a:highlight>
              </a:rPr>
              <a:t>spider expands thread through his mouth, plays with it for some time and eventually swallows it</a:t>
            </a:r>
            <a:r>
              <a:rPr lang="en-US" b="1" dirty="0"/>
              <a:t>, similarly, the Supreme Personality of Godhead expands His personal potency from within Himself. </a:t>
            </a:r>
            <a:r>
              <a:rPr lang="en-US" b="1" dirty="0">
                <a:highlight>
                  <a:srgbClr val="FFFF00"/>
                </a:highlight>
              </a:rPr>
              <a:t>Thus, the Lord displays the network of cosmic manifestation, utilizes it according to His purpose and eventually withdraws it completely within Himself.</a:t>
            </a:r>
          </a:p>
          <a:p>
            <a:pPr fontAlgn="base"/>
            <a:r>
              <a:rPr lang="en-US" cap="small" dirty="0"/>
              <a:t>Purport: </a:t>
            </a:r>
          </a:p>
          <a:p>
            <a:pPr fontAlgn="base"/>
            <a:r>
              <a:rPr lang="en-US" dirty="0"/>
              <a:t>One who is intelligent obtains spiritual knowledge even from an insignificant creature like the spider. Thus, transcendental knowledge is visible everywhere for one whose eyes are opened in </a:t>
            </a:r>
            <a:r>
              <a:rPr lang="en-US" dirty="0" err="1"/>
              <a:t>Kṛṣṇa</a:t>
            </a:r>
            <a:r>
              <a:rPr lang="en-US" dirty="0"/>
              <a:t> consciousness.</a:t>
            </a:r>
          </a:p>
          <a:p>
            <a:endParaRPr lang="en-US" dirty="0"/>
          </a:p>
        </p:txBody>
      </p:sp>
    </p:spTree>
    <p:extLst>
      <p:ext uri="{BB962C8B-B14F-4D97-AF65-F5344CB8AC3E}">
        <p14:creationId xmlns:p14="http://schemas.microsoft.com/office/powerpoint/2010/main" val="26319116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11D381-40E4-4BC9-8264-304C04CE2808}"/>
              </a:ext>
            </a:extLst>
          </p:cNvPr>
          <p:cNvSpPr>
            <a:spLocks noGrp="1"/>
          </p:cNvSpPr>
          <p:nvPr>
            <p:ph idx="1"/>
          </p:nvPr>
        </p:nvSpPr>
        <p:spPr/>
        <p:txBody>
          <a:bodyPr>
            <a:normAutofit fontScale="92500"/>
          </a:bodyPr>
          <a:lstStyle/>
          <a:p>
            <a:r>
              <a:rPr lang="en-US" dirty="0"/>
              <a:t>SB 11.9.23</a:t>
            </a:r>
          </a:p>
          <a:p>
            <a:pPr fontAlgn="base"/>
            <a:r>
              <a:rPr lang="en-US" cap="small" dirty="0"/>
              <a:t>Translation: </a:t>
            </a:r>
          </a:p>
          <a:p>
            <a:pPr fontAlgn="base"/>
            <a:r>
              <a:rPr lang="en-US" b="1" dirty="0"/>
              <a:t>O King, once a wasp forced a weaker insect to enter his hive and kept him trapped there. In great fear the weak insect constantly meditated upon his captor, and without giving up his body, he gradually achieved the same state of existence as the wasp. Thus one achieves a state of existence according to one’s constant concentration.</a:t>
            </a:r>
          </a:p>
          <a:p>
            <a:pPr fontAlgn="base"/>
            <a:endParaRPr lang="en-US" b="1" dirty="0"/>
          </a:p>
          <a:p>
            <a:pPr fontAlgn="base"/>
            <a:r>
              <a:rPr lang="en-US" b="1" dirty="0">
                <a:highlight>
                  <a:srgbClr val="FFFF00"/>
                </a:highlight>
              </a:rPr>
              <a:t>Lesson : Association and remembering Krishna takes you to Krishna abode</a:t>
            </a:r>
          </a:p>
          <a:p>
            <a:endParaRPr lang="en-US" dirty="0"/>
          </a:p>
        </p:txBody>
      </p:sp>
    </p:spTree>
    <p:extLst>
      <p:ext uri="{BB962C8B-B14F-4D97-AF65-F5344CB8AC3E}">
        <p14:creationId xmlns:p14="http://schemas.microsoft.com/office/powerpoint/2010/main" val="473296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ADD54-835E-4DCC-A024-7F3C6272C4ED}"/>
              </a:ext>
            </a:extLst>
          </p:cNvPr>
          <p:cNvSpPr>
            <a:spLocks noGrp="1"/>
          </p:cNvSpPr>
          <p:nvPr>
            <p:ph idx="1"/>
          </p:nvPr>
        </p:nvSpPr>
        <p:spPr>
          <a:xfrm>
            <a:off x="545123" y="1356702"/>
            <a:ext cx="10515600" cy="4351338"/>
          </a:xfrm>
        </p:spPr>
        <p:txBody>
          <a:bodyPr/>
          <a:lstStyle/>
          <a:p>
            <a:r>
              <a:rPr lang="en-US" sz="4800" dirty="0">
                <a:highlight>
                  <a:srgbClr val="FFFF00"/>
                </a:highlight>
              </a:rPr>
              <a:t>HOW THE CREATION IS MADE</a:t>
            </a:r>
          </a:p>
          <a:p>
            <a:endParaRPr lang="en-US" dirty="0"/>
          </a:p>
        </p:txBody>
      </p:sp>
    </p:spTree>
    <p:extLst>
      <p:ext uri="{BB962C8B-B14F-4D97-AF65-F5344CB8AC3E}">
        <p14:creationId xmlns:p14="http://schemas.microsoft.com/office/powerpoint/2010/main" val="10787877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91DC89-046C-4516-A0F2-D5B7B035B379}"/>
              </a:ext>
            </a:extLst>
          </p:cNvPr>
          <p:cNvSpPr>
            <a:spLocks noGrp="1"/>
          </p:cNvSpPr>
          <p:nvPr>
            <p:ph idx="1"/>
          </p:nvPr>
        </p:nvSpPr>
        <p:spPr>
          <a:xfrm>
            <a:off x="838200" y="656492"/>
            <a:ext cx="10515600" cy="5520471"/>
          </a:xfrm>
        </p:spPr>
        <p:txBody>
          <a:bodyPr>
            <a:normAutofit/>
          </a:bodyPr>
          <a:lstStyle/>
          <a:p>
            <a:r>
              <a:rPr lang="en-US" u="sng" dirty="0">
                <a:hlinkClick r:id="rId2"/>
              </a:rPr>
              <a:t>SB 11.9.25</a:t>
            </a:r>
            <a:r>
              <a:rPr lang="en-US" dirty="0"/>
              <a:t> — The material body is also my spiritual master because it teaches me detachment. Being subject to creation and destruction, it always comes to a painful end. Thus, although using my body to acquire knowledge, I always remember that it will ultimately be consumed by others, and remaining detached, I move about this world.</a:t>
            </a:r>
          </a:p>
          <a:p>
            <a:endParaRPr lang="en-US" dirty="0"/>
          </a:p>
          <a:p>
            <a:r>
              <a:rPr lang="en-US" dirty="0"/>
              <a:t>If cremated, the body is burned to ashes by fire; if lost in a lonely place, it is consumed by jackals and vultures; and if buried in a luxurious coffin, it decomposes and is consumed by insignificant insects and worms. </a:t>
            </a:r>
          </a:p>
          <a:p>
            <a:r>
              <a:rPr lang="en-US" dirty="0">
                <a:highlight>
                  <a:srgbClr val="FFFF00"/>
                </a:highlight>
              </a:rPr>
              <a:t>Lesson : Body teaches that every thing material is temporary and changing . Body teaches detachment </a:t>
            </a:r>
          </a:p>
        </p:txBody>
      </p:sp>
    </p:spTree>
    <p:extLst>
      <p:ext uri="{BB962C8B-B14F-4D97-AF65-F5344CB8AC3E}">
        <p14:creationId xmlns:p14="http://schemas.microsoft.com/office/powerpoint/2010/main" val="16332795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C621-7026-43B7-B217-29E038463260}"/>
              </a:ext>
            </a:extLst>
          </p:cNvPr>
          <p:cNvSpPr>
            <a:spLocks noGrp="1"/>
          </p:cNvSpPr>
          <p:nvPr>
            <p:ph type="title"/>
          </p:nvPr>
        </p:nvSpPr>
        <p:spPr/>
        <p:txBody>
          <a:bodyPr/>
          <a:lstStyle/>
          <a:p>
            <a:r>
              <a:rPr lang="en-US" dirty="0"/>
              <a:t>1 Vs 24 Gurus </a:t>
            </a:r>
          </a:p>
        </p:txBody>
      </p:sp>
      <p:sp>
        <p:nvSpPr>
          <p:cNvPr id="3" name="Content Placeholder 2">
            <a:extLst>
              <a:ext uri="{FF2B5EF4-FFF2-40B4-BE49-F238E27FC236}">
                <a16:creationId xmlns:a16="http://schemas.microsoft.com/office/drawing/2014/main" id="{E13A5EBC-0B2D-4086-A5F4-767B937A3CD5}"/>
              </a:ext>
            </a:extLst>
          </p:cNvPr>
          <p:cNvSpPr>
            <a:spLocks noGrp="1"/>
          </p:cNvSpPr>
          <p:nvPr>
            <p:ph idx="1"/>
          </p:nvPr>
        </p:nvSpPr>
        <p:spPr/>
        <p:txBody>
          <a:bodyPr/>
          <a:lstStyle/>
          <a:p>
            <a:r>
              <a:rPr lang="en-US" dirty="0" err="1"/>
              <a:t>Srila</a:t>
            </a:r>
            <a:r>
              <a:rPr lang="en-US" dirty="0"/>
              <a:t> </a:t>
            </a:r>
            <a:r>
              <a:rPr lang="en-US" dirty="0" err="1"/>
              <a:t>Jiva</a:t>
            </a:r>
            <a:r>
              <a:rPr lang="en-US" dirty="0"/>
              <a:t> Goswami :</a:t>
            </a:r>
          </a:p>
          <a:p>
            <a:r>
              <a:rPr lang="en-US" dirty="0"/>
              <a:t>Accept one Guru , see around the world and strengthen Gurus teaching by seeing practically around </a:t>
            </a:r>
          </a:p>
          <a:p>
            <a:r>
              <a:rPr lang="en-US" dirty="0"/>
              <a:t>The disciple should be thoughtful and with his own intelligence realize in practice what he has heard from his spiritual master by observing the world around him. In this sense one may accept many </a:t>
            </a:r>
            <a:r>
              <a:rPr lang="en-US" i="1" dirty="0"/>
              <a:t>gurus,</a:t>
            </a:r>
            <a:r>
              <a:rPr lang="en-US" dirty="0"/>
              <a:t> though not those who preach against the knowledge received from the bona fide spiritual master. In other words, one should not hear from persons like the atheist Kapila.”</a:t>
            </a:r>
          </a:p>
        </p:txBody>
      </p:sp>
    </p:spTree>
    <p:extLst>
      <p:ext uri="{BB962C8B-B14F-4D97-AF65-F5344CB8AC3E}">
        <p14:creationId xmlns:p14="http://schemas.microsoft.com/office/powerpoint/2010/main" val="4036597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B74AC-0FAA-44A3-B3BA-11F0CA544F6D}"/>
              </a:ext>
            </a:extLst>
          </p:cNvPr>
          <p:cNvSpPr>
            <a:spLocks noGrp="1"/>
          </p:cNvSpPr>
          <p:nvPr>
            <p:ph idx="1"/>
          </p:nvPr>
        </p:nvSpPr>
        <p:spPr/>
        <p:txBody>
          <a:bodyPr/>
          <a:lstStyle/>
          <a:p>
            <a:pPr fontAlgn="base"/>
            <a:r>
              <a:rPr lang="en-US" dirty="0"/>
              <a:t>SB 11.9.33 Sri </a:t>
            </a:r>
            <a:r>
              <a:rPr lang="en-US"/>
              <a:t>Bhagavan said</a:t>
            </a:r>
            <a:endParaRPr lang="en-US" dirty="0"/>
          </a:p>
          <a:p>
            <a:pPr fontAlgn="base"/>
            <a:br>
              <a:rPr lang="en-US" i="1" dirty="0"/>
            </a:br>
            <a:r>
              <a:rPr lang="en-US" cap="small" dirty="0"/>
              <a:t>Translation: </a:t>
            </a:r>
          </a:p>
          <a:p>
            <a:pPr fontAlgn="base"/>
            <a:r>
              <a:rPr lang="en-US" b="1" dirty="0"/>
              <a:t>O </a:t>
            </a:r>
            <a:r>
              <a:rPr lang="en-US" b="1" dirty="0" err="1"/>
              <a:t>Uddhava</a:t>
            </a:r>
            <a:r>
              <a:rPr lang="en-US" b="1" dirty="0"/>
              <a:t>, hearing the words of the </a:t>
            </a:r>
            <a:r>
              <a:rPr lang="en-US" b="1" dirty="0" err="1"/>
              <a:t>avadhūta</a:t>
            </a:r>
            <a:r>
              <a:rPr lang="en-US" b="1" dirty="0"/>
              <a:t>, the saintly King </a:t>
            </a:r>
            <a:r>
              <a:rPr lang="en-US" b="1" dirty="0" err="1"/>
              <a:t>Yadu</a:t>
            </a:r>
            <a:r>
              <a:rPr lang="en-US" b="1" dirty="0"/>
              <a:t>, who is the forefather of our own ancestors, became free from all material attachment, and thus his mind was evenly fixed on the spiritual platform.</a:t>
            </a:r>
          </a:p>
          <a:p>
            <a:endParaRPr lang="en-US" dirty="0"/>
          </a:p>
        </p:txBody>
      </p:sp>
    </p:spTree>
    <p:extLst>
      <p:ext uri="{BB962C8B-B14F-4D97-AF65-F5344CB8AC3E}">
        <p14:creationId xmlns:p14="http://schemas.microsoft.com/office/powerpoint/2010/main" val="22690419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D7A0CC7-E38F-400E-B5D1-22E748F86A25}"/>
              </a:ext>
            </a:extLst>
          </p:cNvPr>
          <p:cNvGraphicFramePr>
            <a:graphicFrameLocks noGrp="1"/>
          </p:cNvGraphicFramePr>
          <p:nvPr>
            <p:ph idx="1"/>
            <p:extLst>
              <p:ext uri="{D42A27DB-BD31-4B8C-83A1-F6EECF244321}">
                <p14:modId xmlns:p14="http://schemas.microsoft.com/office/powerpoint/2010/main" val="3656163849"/>
              </p:ext>
            </p:extLst>
          </p:nvPr>
        </p:nvGraphicFramePr>
        <p:xfrm>
          <a:off x="527538" y="1"/>
          <a:ext cx="11359663" cy="6788430"/>
        </p:xfrm>
        <a:graphic>
          <a:graphicData uri="http://schemas.openxmlformats.org/drawingml/2006/table">
            <a:tbl>
              <a:tblPr firstRow="1" bandRow="1">
                <a:tableStyleId>{5C22544A-7EE6-4342-B048-85BDC9FD1C3A}</a:tableStyleId>
              </a:tblPr>
              <a:tblGrid>
                <a:gridCol w="11359663">
                  <a:extLst>
                    <a:ext uri="{9D8B030D-6E8A-4147-A177-3AD203B41FA5}">
                      <a16:colId xmlns:a16="http://schemas.microsoft.com/office/drawing/2014/main" val="2549230415"/>
                    </a:ext>
                  </a:extLst>
                </a:gridCol>
              </a:tblGrid>
              <a:tr h="971644">
                <a:tc>
                  <a:txBody>
                    <a:bodyPr/>
                    <a:lstStyle/>
                    <a:p>
                      <a:pPr algn="l" fontAlgn="base"/>
                      <a:r>
                        <a:rPr lang="en-US" sz="2800" b="1" i="0" dirty="0">
                          <a:solidFill>
                            <a:srgbClr val="000000"/>
                          </a:solidFill>
                          <a:effectLst/>
                          <a:latin typeface="gaura times"/>
                        </a:rPr>
                        <a:t>SB</a:t>
                      </a:r>
                      <a:r>
                        <a:rPr lang="en-US" sz="3200" b="1" i="0" dirty="0">
                          <a:solidFill>
                            <a:srgbClr val="000000"/>
                          </a:solidFill>
                          <a:effectLst/>
                          <a:latin typeface="gaura times"/>
                        </a:rPr>
                        <a:t> </a:t>
                      </a:r>
                      <a:r>
                        <a:rPr lang="en-US" sz="2800" b="1" i="0" dirty="0">
                          <a:solidFill>
                            <a:srgbClr val="000000"/>
                          </a:solidFill>
                          <a:effectLst/>
                          <a:latin typeface="gaura times"/>
                        </a:rPr>
                        <a:t>1.2.6</a:t>
                      </a:r>
                    </a:p>
                    <a:p>
                      <a:pPr algn="ctr" fontAlgn="base"/>
                      <a:r>
                        <a:rPr lang="en-US" sz="2800" b="1" i="1" dirty="0" err="1">
                          <a:solidFill>
                            <a:srgbClr val="000000"/>
                          </a:solidFill>
                          <a:effectLst/>
                          <a:latin typeface="inherit"/>
                        </a:rPr>
                        <a:t>sa</a:t>
                      </a:r>
                      <a:r>
                        <a:rPr lang="en-US" sz="2800" b="1" i="1" dirty="0">
                          <a:solidFill>
                            <a:srgbClr val="000000"/>
                          </a:solidFill>
                          <a:effectLst/>
                          <a:latin typeface="inherit"/>
                        </a:rPr>
                        <a:t> </a:t>
                      </a:r>
                      <a:r>
                        <a:rPr lang="en-US" sz="2800" b="1" i="1" dirty="0" err="1">
                          <a:solidFill>
                            <a:srgbClr val="000000"/>
                          </a:solidFill>
                          <a:effectLst/>
                          <a:latin typeface="inherit"/>
                        </a:rPr>
                        <a:t>vai</a:t>
                      </a:r>
                      <a:r>
                        <a:rPr lang="en-US" sz="2800" b="1" i="1" dirty="0">
                          <a:solidFill>
                            <a:srgbClr val="000000"/>
                          </a:solidFill>
                          <a:effectLst/>
                          <a:latin typeface="inherit"/>
                        </a:rPr>
                        <a:t> </a:t>
                      </a:r>
                      <a:r>
                        <a:rPr lang="en-US" sz="2800" b="1" i="1" dirty="0" err="1">
                          <a:solidFill>
                            <a:srgbClr val="000000"/>
                          </a:solidFill>
                          <a:effectLst/>
                          <a:latin typeface="inherit"/>
                        </a:rPr>
                        <a:t>puṁsāṁ</a:t>
                      </a:r>
                      <a:r>
                        <a:rPr lang="en-US" sz="2800" b="1" i="1" dirty="0">
                          <a:solidFill>
                            <a:srgbClr val="000000"/>
                          </a:solidFill>
                          <a:effectLst/>
                          <a:latin typeface="inherit"/>
                        </a:rPr>
                        <a:t> </a:t>
                      </a:r>
                      <a:r>
                        <a:rPr lang="en-US" sz="2800" b="1" i="1" dirty="0" err="1">
                          <a:solidFill>
                            <a:srgbClr val="000000"/>
                          </a:solidFill>
                          <a:effectLst/>
                          <a:latin typeface="inherit"/>
                        </a:rPr>
                        <a:t>paro</a:t>
                      </a:r>
                      <a:r>
                        <a:rPr lang="en-US" sz="2800" b="1" i="1" dirty="0">
                          <a:solidFill>
                            <a:srgbClr val="000000"/>
                          </a:solidFill>
                          <a:effectLst/>
                          <a:latin typeface="inherit"/>
                        </a:rPr>
                        <a:t> </a:t>
                      </a:r>
                      <a:r>
                        <a:rPr lang="en-US" sz="2800" b="1" i="1" dirty="0" err="1">
                          <a:solidFill>
                            <a:srgbClr val="000000"/>
                          </a:solidFill>
                          <a:effectLst/>
                          <a:latin typeface="inherit"/>
                        </a:rPr>
                        <a:t>dharmo</a:t>
                      </a:r>
                      <a:br>
                        <a:rPr lang="en-US" sz="2800" b="1" i="1" dirty="0">
                          <a:solidFill>
                            <a:srgbClr val="000000"/>
                          </a:solidFill>
                          <a:effectLst/>
                          <a:latin typeface="inherit"/>
                        </a:rPr>
                      </a:br>
                      <a:r>
                        <a:rPr lang="en-US" sz="2800" b="1" i="1" dirty="0">
                          <a:solidFill>
                            <a:srgbClr val="000000"/>
                          </a:solidFill>
                          <a:effectLst/>
                          <a:latin typeface="inherit"/>
                        </a:rPr>
                        <a:t> </a:t>
                      </a:r>
                      <a:r>
                        <a:rPr lang="en-US" sz="2800" b="1" i="1" dirty="0" err="1">
                          <a:solidFill>
                            <a:srgbClr val="000000"/>
                          </a:solidFill>
                          <a:effectLst/>
                          <a:latin typeface="inherit"/>
                        </a:rPr>
                        <a:t>yato</a:t>
                      </a:r>
                      <a:r>
                        <a:rPr lang="en-US" sz="2800" b="1" i="1" dirty="0">
                          <a:solidFill>
                            <a:srgbClr val="000000"/>
                          </a:solidFill>
                          <a:effectLst/>
                          <a:latin typeface="inherit"/>
                        </a:rPr>
                        <a:t> </a:t>
                      </a:r>
                      <a:r>
                        <a:rPr lang="en-US" sz="2800" b="1" i="1" dirty="0" err="1">
                          <a:solidFill>
                            <a:srgbClr val="000000"/>
                          </a:solidFill>
                          <a:effectLst/>
                          <a:latin typeface="inherit"/>
                        </a:rPr>
                        <a:t>bhaktir</a:t>
                      </a:r>
                      <a:r>
                        <a:rPr lang="en-US" sz="2800" b="1" i="1" dirty="0">
                          <a:solidFill>
                            <a:srgbClr val="000000"/>
                          </a:solidFill>
                          <a:effectLst/>
                          <a:latin typeface="inherit"/>
                        </a:rPr>
                        <a:t> </a:t>
                      </a:r>
                      <a:r>
                        <a:rPr lang="en-US" sz="2800" b="1" i="1" dirty="0" err="1">
                          <a:solidFill>
                            <a:srgbClr val="000000"/>
                          </a:solidFill>
                          <a:effectLst/>
                          <a:latin typeface="inherit"/>
                        </a:rPr>
                        <a:t>adhokṣaje</a:t>
                      </a:r>
                      <a:br>
                        <a:rPr lang="en-US" sz="2800" b="1" i="1" dirty="0">
                          <a:solidFill>
                            <a:srgbClr val="000000"/>
                          </a:solidFill>
                          <a:effectLst/>
                          <a:latin typeface="inherit"/>
                        </a:rPr>
                      </a:br>
                      <a:r>
                        <a:rPr lang="en-US" sz="2800" b="1" i="1" dirty="0" err="1">
                          <a:solidFill>
                            <a:srgbClr val="000000"/>
                          </a:solidFill>
                          <a:effectLst/>
                          <a:latin typeface="inherit"/>
                        </a:rPr>
                        <a:t>ahaituky</a:t>
                      </a:r>
                      <a:r>
                        <a:rPr lang="en-US" sz="2800" b="1" i="1" dirty="0">
                          <a:solidFill>
                            <a:srgbClr val="000000"/>
                          </a:solidFill>
                          <a:effectLst/>
                          <a:latin typeface="inherit"/>
                        </a:rPr>
                        <a:t> </a:t>
                      </a:r>
                      <a:r>
                        <a:rPr lang="en-US" sz="2800" b="1" i="1" dirty="0" err="1">
                          <a:solidFill>
                            <a:srgbClr val="000000"/>
                          </a:solidFill>
                          <a:effectLst/>
                          <a:latin typeface="inherit"/>
                        </a:rPr>
                        <a:t>apratihatā</a:t>
                      </a:r>
                      <a:br>
                        <a:rPr lang="en-US" sz="2800" b="1" i="1" dirty="0">
                          <a:solidFill>
                            <a:srgbClr val="000000"/>
                          </a:solidFill>
                          <a:effectLst/>
                          <a:latin typeface="inherit"/>
                        </a:rPr>
                      </a:br>
                      <a:r>
                        <a:rPr lang="en-US" sz="2800" b="1" i="1" dirty="0">
                          <a:solidFill>
                            <a:srgbClr val="000000"/>
                          </a:solidFill>
                          <a:effectLst/>
                          <a:latin typeface="inherit"/>
                        </a:rPr>
                        <a:t> </a:t>
                      </a:r>
                      <a:r>
                        <a:rPr lang="en-US" sz="2800" b="1" i="1" dirty="0" err="1">
                          <a:solidFill>
                            <a:srgbClr val="000000"/>
                          </a:solidFill>
                          <a:effectLst/>
                          <a:latin typeface="inherit"/>
                        </a:rPr>
                        <a:t>yayātmā</a:t>
                      </a:r>
                      <a:r>
                        <a:rPr lang="en-US" sz="2800" b="1" i="1" dirty="0">
                          <a:solidFill>
                            <a:srgbClr val="000000"/>
                          </a:solidFill>
                          <a:effectLst/>
                          <a:latin typeface="inherit"/>
                        </a:rPr>
                        <a:t> </a:t>
                      </a:r>
                      <a:r>
                        <a:rPr lang="en-US" sz="2800" b="1" i="1" dirty="0" err="1">
                          <a:solidFill>
                            <a:srgbClr val="000000"/>
                          </a:solidFill>
                          <a:effectLst/>
                          <a:latin typeface="inherit"/>
                        </a:rPr>
                        <a:t>suprasīdati</a:t>
                      </a:r>
                      <a:endParaRPr lang="en-US" sz="2800" b="1" i="1" dirty="0">
                        <a:solidFill>
                          <a:srgbClr val="000000"/>
                        </a:solidFill>
                        <a:effectLst/>
                        <a:latin typeface="inherit"/>
                      </a:endParaRPr>
                    </a:p>
                    <a:p>
                      <a:endParaRPr lang="en-US" b="0" dirty="0"/>
                    </a:p>
                  </a:txBody>
                  <a:tcPr/>
                </a:tc>
                <a:extLst>
                  <a:ext uri="{0D108BD9-81ED-4DB2-BD59-A6C34878D82A}">
                    <a16:rowId xmlns:a16="http://schemas.microsoft.com/office/drawing/2014/main" val="1930327145"/>
                  </a:ext>
                </a:extLst>
              </a:tr>
              <a:tr h="171608">
                <a:tc>
                  <a:txBody>
                    <a:bodyPr/>
                    <a:lstStyle/>
                    <a:p>
                      <a:endParaRPr lang="en-US" dirty="0"/>
                    </a:p>
                  </a:txBody>
                  <a:tcPr/>
                </a:tc>
                <a:extLst>
                  <a:ext uri="{0D108BD9-81ED-4DB2-BD59-A6C34878D82A}">
                    <a16:rowId xmlns:a16="http://schemas.microsoft.com/office/drawing/2014/main" val="1192646909"/>
                  </a:ext>
                </a:extLst>
              </a:tr>
              <a:tr h="814350">
                <a:tc>
                  <a:txBody>
                    <a:bodyPr/>
                    <a:lstStyle/>
                    <a:p>
                      <a:r>
                        <a:rPr lang="en-US" sz="1800" b="1" i="0" kern="1200" dirty="0">
                          <a:solidFill>
                            <a:schemeClr val="dk1"/>
                          </a:solidFill>
                          <a:effectLst/>
                          <a:latin typeface="+mn-lt"/>
                          <a:ea typeface="+mn-ea"/>
                          <a:cs typeface="+mn-cs"/>
                        </a:rPr>
                        <a:t>The </a:t>
                      </a:r>
                      <a:r>
                        <a:rPr lang="en-US" sz="1800" b="1" i="0" kern="1200" dirty="0">
                          <a:solidFill>
                            <a:schemeClr val="dk1"/>
                          </a:solidFill>
                          <a:effectLst/>
                          <a:highlight>
                            <a:srgbClr val="FFFF00"/>
                          </a:highlight>
                          <a:latin typeface="+mn-lt"/>
                          <a:ea typeface="+mn-ea"/>
                          <a:cs typeface="+mn-cs"/>
                        </a:rPr>
                        <a:t>supreme occupation [dharma</a:t>
                      </a:r>
                      <a:r>
                        <a:rPr lang="en-US" sz="1800" b="1" i="0" kern="1200" dirty="0">
                          <a:solidFill>
                            <a:schemeClr val="dk1"/>
                          </a:solidFill>
                          <a:effectLst/>
                          <a:latin typeface="+mn-lt"/>
                          <a:ea typeface="+mn-ea"/>
                          <a:cs typeface="+mn-cs"/>
                        </a:rPr>
                        <a:t>] for all humanity is that by which men can attain to </a:t>
                      </a:r>
                      <a:r>
                        <a:rPr lang="en-US" sz="2000" b="1" i="0" kern="1200" dirty="0">
                          <a:solidFill>
                            <a:schemeClr val="dk1"/>
                          </a:solidFill>
                          <a:effectLst/>
                          <a:highlight>
                            <a:srgbClr val="FFFF00"/>
                          </a:highlight>
                          <a:latin typeface="+mn-lt"/>
                          <a:ea typeface="+mn-ea"/>
                          <a:cs typeface="+mn-cs"/>
                        </a:rPr>
                        <a:t>loving devotional </a:t>
                      </a:r>
                      <a:r>
                        <a:rPr lang="en-US" sz="1800" b="1" i="0" kern="1200" dirty="0">
                          <a:solidFill>
                            <a:schemeClr val="dk1"/>
                          </a:solidFill>
                          <a:effectLst/>
                          <a:latin typeface="+mn-lt"/>
                          <a:ea typeface="+mn-ea"/>
                          <a:cs typeface="+mn-cs"/>
                        </a:rPr>
                        <a:t>service unto the transcendent Lord. Such devotional service must be unmotivated and uninterrupted to completely satisfy the self</a:t>
                      </a:r>
                      <a:endParaRPr lang="en-US" dirty="0"/>
                    </a:p>
                  </a:txBody>
                  <a:tcPr/>
                </a:tc>
                <a:extLst>
                  <a:ext uri="{0D108BD9-81ED-4DB2-BD59-A6C34878D82A}">
                    <a16:rowId xmlns:a16="http://schemas.microsoft.com/office/drawing/2014/main" val="29183582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 </a:t>
                      </a:r>
                      <a:r>
                        <a:rPr lang="en-US" sz="4000" b="1" i="1" u="sng" kern="1200" dirty="0" err="1">
                          <a:solidFill>
                            <a:schemeClr val="dk1"/>
                          </a:solidFill>
                          <a:effectLst/>
                          <a:latin typeface="+mn-lt"/>
                          <a:ea typeface="+mn-ea"/>
                          <a:cs typeface="+mn-cs"/>
                          <a:hlinkClick r:id="rId2"/>
                        </a:rPr>
                        <a:t>ahaitukī</a:t>
                      </a:r>
                      <a:r>
                        <a:rPr lang="en-US" sz="4000" b="1" i="1" u="sng" kern="1200" dirty="0">
                          <a:solidFill>
                            <a:schemeClr val="dk1"/>
                          </a:solidFill>
                          <a:effectLst/>
                          <a:latin typeface="+mn-lt"/>
                          <a:ea typeface="+mn-ea"/>
                          <a:cs typeface="+mn-cs"/>
                        </a:rPr>
                        <a:t>   bhakti  ,</a:t>
                      </a:r>
                      <a:r>
                        <a:rPr lang="en-US" sz="4000" b="1" i="1" u="sng" kern="1200" dirty="0">
                          <a:solidFill>
                            <a:schemeClr val="dk1"/>
                          </a:solidFill>
                          <a:effectLst/>
                          <a:latin typeface="+mn-lt"/>
                          <a:ea typeface="+mn-ea"/>
                          <a:cs typeface="+mn-cs"/>
                          <a:hlinkClick r:id="rId3"/>
                        </a:rPr>
                        <a:t> </a:t>
                      </a:r>
                      <a:r>
                        <a:rPr lang="en-US" sz="4000" b="1" i="1" u="sng" kern="1200" dirty="0" err="1">
                          <a:solidFill>
                            <a:schemeClr val="dk1"/>
                          </a:solidFill>
                          <a:effectLst/>
                          <a:latin typeface="+mn-lt"/>
                          <a:ea typeface="+mn-ea"/>
                          <a:cs typeface="+mn-cs"/>
                          <a:hlinkClick r:id="rId3"/>
                        </a:rPr>
                        <a:t>apratihatā</a:t>
                      </a:r>
                      <a:r>
                        <a:rPr lang="en-US" sz="4000" b="1" i="1" u="sng" kern="1200" dirty="0">
                          <a:solidFill>
                            <a:schemeClr val="dk1"/>
                          </a:solidFill>
                          <a:effectLst/>
                          <a:latin typeface="+mn-lt"/>
                          <a:ea typeface="+mn-ea"/>
                          <a:cs typeface="+mn-cs"/>
                        </a:rPr>
                        <a:t> ,</a:t>
                      </a:r>
                      <a:r>
                        <a:rPr lang="en-US" sz="4000" dirty="0"/>
                        <a:t> </a:t>
                      </a:r>
                      <a:r>
                        <a:rPr lang="en-US" sz="4000" b="1" i="0" kern="1200" dirty="0">
                          <a:solidFill>
                            <a:schemeClr val="dk1"/>
                          </a:solidFill>
                          <a:effectLst/>
                          <a:latin typeface="+mn-lt"/>
                          <a:ea typeface="+mn-ea"/>
                          <a:cs typeface="+mn-cs"/>
                        </a:rPr>
                        <a:t> </a:t>
                      </a:r>
                      <a:r>
                        <a:rPr lang="en-US" sz="4000" b="1" i="1" u="sng" kern="1200" dirty="0" err="1">
                          <a:solidFill>
                            <a:schemeClr val="dk1"/>
                          </a:solidFill>
                          <a:effectLst/>
                          <a:latin typeface="+mn-lt"/>
                          <a:ea typeface="+mn-ea"/>
                          <a:cs typeface="+mn-cs"/>
                          <a:hlinkClick r:id="rId4"/>
                        </a:rPr>
                        <a:t>ātmā</a:t>
                      </a:r>
                      <a:r>
                        <a:rPr lang="en-US" sz="4000" b="1" i="1" u="sng" kern="1200" dirty="0">
                          <a:solidFill>
                            <a:schemeClr val="dk1"/>
                          </a:solidFill>
                          <a:effectLst/>
                          <a:latin typeface="+mn-lt"/>
                          <a:ea typeface="+mn-ea"/>
                          <a:cs typeface="+mn-cs"/>
                        </a:rPr>
                        <a:t> </a:t>
                      </a:r>
                      <a:r>
                        <a:rPr lang="en-US" sz="4000" b="1" i="1" u="sng" kern="1200" dirty="0" err="1">
                          <a:solidFill>
                            <a:schemeClr val="dk1"/>
                          </a:solidFill>
                          <a:effectLst/>
                          <a:latin typeface="+mn-lt"/>
                          <a:ea typeface="+mn-ea"/>
                          <a:cs typeface="+mn-cs"/>
                          <a:hlinkClick r:id="rId5"/>
                        </a:rPr>
                        <a:t>suprasīdati</a:t>
                      </a:r>
                      <a:r>
                        <a:rPr lang="en-US" sz="1800" b="0" i="0" kern="1200" dirty="0">
                          <a:solidFill>
                            <a:schemeClr val="dk1"/>
                          </a:solidFill>
                          <a:effectLst/>
                          <a:latin typeface="+mn-lt"/>
                          <a:ea typeface="+mn-ea"/>
                          <a:cs typeface="+mn-cs"/>
                        </a:rPr>
                        <a:t> </a:t>
                      </a:r>
                      <a:endParaRPr lang="en-US" sz="4000" dirty="0"/>
                    </a:p>
                    <a:p>
                      <a:endParaRPr lang="en-US" sz="4000" b="1" dirty="0"/>
                    </a:p>
                  </a:txBody>
                  <a:tcPr/>
                </a:tc>
                <a:extLst>
                  <a:ext uri="{0D108BD9-81ED-4DB2-BD59-A6C34878D82A}">
                    <a16:rowId xmlns:a16="http://schemas.microsoft.com/office/drawing/2014/main" val="421649092"/>
                  </a:ext>
                </a:extLst>
              </a:tr>
              <a:tr h="212591">
                <a:tc>
                  <a:txBody>
                    <a:bodyPr/>
                    <a:lstStyle/>
                    <a:p>
                      <a:r>
                        <a:rPr lang="en-US" dirty="0"/>
                        <a:t>  </a:t>
                      </a:r>
                      <a:endParaRPr lang="en-US" sz="4000" b="1" dirty="0"/>
                    </a:p>
                  </a:txBody>
                  <a:tcPr/>
                </a:tc>
                <a:extLst>
                  <a:ext uri="{0D108BD9-81ED-4DB2-BD59-A6C34878D82A}">
                    <a16:rowId xmlns:a16="http://schemas.microsoft.com/office/drawing/2014/main" val="1876600241"/>
                  </a:ext>
                </a:extLst>
              </a:tr>
              <a:tr h="210246">
                <a:tc>
                  <a:txBody>
                    <a:bodyPr/>
                    <a:lstStyle/>
                    <a:p>
                      <a:endParaRPr lang="en-US" dirty="0"/>
                    </a:p>
                  </a:txBody>
                  <a:tcPr/>
                </a:tc>
                <a:extLst>
                  <a:ext uri="{0D108BD9-81ED-4DB2-BD59-A6C34878D82A}">
                    <a16:rowId xmlns:a16="http://schemas.microsoft.com/office/drawing/2014/main" val="3080071147"/>
                  </a:ext>
                </a:extLst>
              </a:tr>
              <a:tr h="455635">
                <a:tc>
                  <a:txBody>
                    <a:bodyPr/>
                    <a:lstStyle/>
                    <a:p>
                      <a:r>
                        <a:rPr lang="en-US" sz="6000" b="1" dirty="0">
                          <a:highlight>
                            <a:srgbClr val="FF00FF"/>
                          </a:highlight>
                        </a:rPr>
                        <a:t>WHAT COMES FIRST </a:t>
                      </a:r>
                    </a:p>
                  </a:txBody>
                  <a:tcPr/>
                </a:tc>
                <a:extLst>
                  <a:ext uri="{0D108BD9-81ED-4DB2-BD59-A6C34878D82A}">
                    <a16:rowId xmlns:a16="http://schemas.microsoft.com/office/drawing/2014/main" val="525662620"/>
                  </a:ext>
                </a:extLst>
              </a:tr>
            </a:tbl>
          </a:graphicData>
        </a:graphic>
      </p:graphicFrame>
    </p:spTree>
    <p:extLst>
      <p:ext uri="{BB962C8B-B14F-4D97-AF65-F5344CB8AC3E}">
        <p14:creationId xmlns:p14="http://schemas.microsoft.com/office/powerpoint/2010/main" val="35229448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D7A0CC7-E38F-400E-B5D1-22E748F86A25}"/>
              </a:ext>
            </a:extLst>
          </p:cNvPr>
          <p:cNvGraphicFramePr>
            <a:graphicFrameLocks noGrp="1"/>
          </p:cNvGraphicFramePr>
          <p:nvPr>
            <p:ph idx="1"/>
            <p:extLst>
              <p:ext uri="{D42A27DB-BD31-4B8C-83A1-F6EECF244321}">
                <p14:modId xmlns:p14="http://schemas.microsoft.com/office/powerpoint/2010/main" val="212314582"/>
              </p:ext>
            </p:extLst>
          </p:nvPr>
        </p:nvGraphicFramePr>
        <p:xfrm>
          <a:off x="1132384" y="0"/>
          <a:ext cx="9642641" cy="6644640"/>
        </p:xfrm>
        <a:graphic>
          <a:graphicData uri="http://schemas.openxmlformats.org/drawingml/2006/table">
            <a:tbl>
              <a:tblPr firstRow="1" bandRow="1">
                <a:tableStyleId>{5C22544A-7EE6-4342-B048-85BDC9FD1C3A}</a:tableStyleId>
              </a:tblPr>
              <a:tblGrid>
                <a:gridCol w="9642641">
                  <a:extLst>
                    <a:ext uri="{9D8B030D-6E8A-4147-A177-3AD203B41FA5}">
                      <a16:colId xmlns:a16="http://schemas.microsoft.com/office/drawing/2014/main" val="2549230415"/>
                    </a:ext>
                  </a:extLst>
                </a:gridCol>
              </a:tblGrid>
              <a:tr h="2200110">
                <a:tc>
                  <a:txBody>
                    <a:bodyPr/>
                    <a:lstStyle/>
                    <a:p>
                      <a:pPr algn="l" fontAlgn="base"/>
                      <a:r>
                        <a:rPr lang="en-US" sz="2800" b="1" i="0" dirty="0">
                          <a:solidFill>
                            <a:srgbClr val="000000"/>
                          </a:solidFill>
                          <a:effectLst/>
                          <a:latin typeface="gaura times"/>
                        </a:rPr>
                        <a:t>SB</a:t>
                      </a:r>
                      <a:r>
                        <a:rPr lang="en-US" sz="3200" b="1" i="0" dirty="0">
                          <a:solidFill>
                            <a:srgbClr val="000000"/>
                          </a:solidFill>
                          <a:effectLst/>
                          <a:latin typeface="gaura times"/>
                        </a:rPr>
                        <a:t> </a:t>
                      </a:r>
                      <a:r>
                        <a:rPr lang="en-US" sz="2800" b="1" i="0" dirty="0">
                          <a:solidFill>
                            <a:srgbClr val="000000"/>
                          </a:solidFill>
                          <a:effectLst/>
                          <a:latin typeface="gaura times"/>
                        </a:rPr>
                        <a:t>1.2.6</a:t>
                      </a:r>
                    </a:p>
                    <a:p>
                      <a:pPr algn="ctr" fontAlgn="base"/>
                      <a:r>
                        <a:rPr lang="en-US" sz="2800" b="1" i="1" dirty="0" err="1">
                          <a:solidFill>
                            <a:srgbClr val="000000"/>
                          </a:solidFill>
                          <a:effectLst/>
                          <a:latin typeface="inherit"/>
                        </a:rPr>
                        <a:t>sa</a:t>
                      </a:r>
                      <a:r>
                        <a:rPr lang="en-US" sz="2800" b="1" i="1" dirty="0">
                          <a:solidFill>
                            <a:srgbClr val="000000"/>
                          </a:solidFill>
                          <a:effectLst/>
                          <a:latin typeface="inherit"/>
                        </a:rPr>
                        <a:t> </a:t>
                      </a:r>
                      <a:r>
                        <a:rPr lang="en-US" sz="2800" b="1" i="1" dirty="0" err="1">
                          <a:solidFill>
                            <a:srgbClr val="000000"/>
                          </a:solidFill>
                          <a:effectLst/>
                          <a:latin typeface="inherit"/>
                        </a:rPr>
                        <a:t>vai</a:t>
                      </a:r>
                      <a:r>
                        <a:rPr lang="en-US" sz="2800" b="1" i="1" dirty="0">
                          <a:solidFill>
                            <a:srgbClr val="000000"/>
                          </a:solidFill>
                          <a:effectLst/>
                          <a:latin typeface="inherit"/>
                        </a:rPr>
                        <a:t> </a:t>
                      </a:r>
                      <a:r>
                        <a:rPr lang="en-US" sz="2800" b="1" i="1" dirty="0" err="1">
                          <a:solidFill>
                            <a:srgbClr val="000000"/>
                          </a:solidFill>
                          <a:effectLst/>
                          <a:latin typeface="inherit"/>
                        </a:rPr>
                        <a:t>puṁsāṁ</a:t>
                      </a:r>
                      <a:r>
                        <a:rPr lang="en-US" sz="2800" b="1" i="1" dirty="0">
                          <a:solidFill>
                            <a:srgbClr val="000000"/>
                          </a:solidFill>
                          <a:effectLst/>
                          <a:latin typeface="inherit"/>
                        </a:rPr>
                        <a:t> </a:t>
                      </a:r>
                      <a:r>
                        <a:rPr lang="en-US" sz="2800" b="1" i="1" dirty="0" err="1">
                          <a:solidFill>
                            <a:srgbClr val="000000"/>
                          </a:solidFill>
                          <a:effectLst/>
                          <a:latin typeface="inherit"/>
                        </a:rPr>
                        <a:t>paro</a:t>
                      </a:r>
                      <a:r>
                        <a:rPr lang="en-US" sz="2800" b="1" i="1" dirty="0">
                          <a:solidFill>
                            <a:srgbClr val="000000"/>
                          </a:solidFill>
                          <a:effectLst/>
                          <a:latin typeface="inherit"/>
                        </a:rPr>
                        <a:t> </a:t>
                      </a:r>
                      <a:r>
                        <a:rPr lang="en-US" sz="2800" b="1" i="1" dirty="0" err="1">
                          <a:solidFill>
                            <a:srgbClr val="000000"/>
                          </a:solidFill>
                          <a:effectLst/>
                          <a:latin typeface="inherit"/>
                        </a:rPr>
                        <a:t>dharmo</a:t>
                      </a:r>
                      <a:br>
                        <a:rPr lang="en-US" sz="2800" b="1" i="1" dirty="0">
                          <a:solidFill>
                            <a:srgbClr val="000000"/>
                          </a:solidFill>
                          <a:effectLst/>
                          <a:latin typeface="inherit"/>
                        </a:rPr>
                      </a:br>
                      <a:r>
                        <a:rPr lang="en-US" sz="2800" b="1" i="1" dirty="0">
                          <a:solidFill>
                            <a:srgbClr val="000000"/>
                          </a:solidFill>
                          <a:effectLst/>
                          <a:latin typeface="inherit"/>
                        </a:rPr>
                        <a:t> </a:t>
                      </a:r>
                      <a:r>
                        <a:rPr lang="en-US" sz="2800" b="1" i="1" dirty="0" err="1">
                          <a:solidFill>
                            <a:srgbClr val="000000"/>
                          </a:solidFill>
                          <a:effectLst/>
                          <a:latin typeface="inherit"/>
                        </a:rPr>
                        <a:t>yato</a:t>
                      </a:r>
                      <a:r>
                        <a:rPr lang="en-US" sz="2800" b="1" i="1" dirty="0">
                          <a:solidFill>
                            <a:srgbClr val="000000"/>
                          </a:solidFill>
                          <a:effectLst/>
                          <a:latin typeface="inherit"/>
                        </a:rPr>
                        <a:t> </a:t>
                      </a:r>
                      <a:r>
                        <a:rPr lang="en-US" sz="2800" b="1" i="1" dirty="0" err="1">
                          <a:solidFill>
                            <a:srgbClr val="000000"/>
                          </a:solidFill>
                          <a:effectLst/>
                          <a:latin typeface="inherit"/>
                        </a:rPr>
                        <a:t>bhaktir</a:t>
                      </a:r>
                      <a:r>
                        <a:rPr lang="en-US" sz="2800" b="1" i="1" dirty="0">
                          <a:solidFill>
                            <a:srgbClr val="000000"/>
                          </a:solidFill>
                          <a:effectLst/>
                          <a:latin typeface="inherit"/>
                        </a:rPr>
                        <a:t> </a:t>
                      </a:r>
                      <a:r>
                        <a:rPr lang="en-US" sz="2800" b="1" i="1" dirty="0" err="1">
                          <a:solidFill>
                            <a:srgbClr val="000000"/>
                          </a:solidFill>
                          <a:effectLst/>
                          <a:latin typeface="inherit"/>
                        </a:rPr>
                        <a:t>adhokṣaje</a:t>
                      </a:r>
                      <a:br>
                        <a:rPr lang="en-US" sz="2800" b="1" i="1" dirty="0">
                          <a:solidFill>
                            <a:srgbClr val="000000"/>
                          </a:solidFill>
                          <a:effectLst/>
                          <a:latin typeface="inherit"/>
                        </a:rPr>
                      </a:br>
                      <a:r>
                        <a:rPr lang="en-US" sz="2800" b="1" i="1" dirty="0" err="1">
                          <a:solidFill>
                            <a:srgbClr val="000000"/>
                          </a:solidFill>
                          <a:effectLst/>
                          <a:latin typeface="inherit"/>
                        </a:rPr>
                        <a:t>ahaituky</a:t>
                      </a:r>
                      <a:r>
                        <a:rPr lang="en-US" sz="2800" b="1" i="1" dirty="0">
                          <a:solidFill>
                            <a:srgbClr val="000000"/>
                          </a:solidFill>
                          <a:effectLst/>
                          <a:latin typeface="inherit"/>
                        </a:rPr>
                        <a:t> </a:t>
                      </a:r>
                      <a:r>
                        <a:rPr lang="en-US" sz="2800" b="1" i="1" dirty="0" err="1">
                          <a:solidFill>
                            <a:srgbClr val="000000"/>
                          </a:solidFill>
                          <a:effectLst/>
                          <a:latin typeface="inherit"/>
                        </a:rPr>
                        <a:t>apratihatā</a:t>
                      </a:r>
                      <a:br>
                        <a:rPr lang="en-US" sz="2800" b="1" i="1" dirty="0">
                          <a:solidFill>
                            <a:srgbClr val="000000"/>
                          </a:solidFill>
                          <a:effectLst/>
                          <a:latin typeface="inherit"/>
                        </a:rPr>
                      </a:br>
                      <a:r>
                        <a:rPr lang="en-US" sz="2800" b="1" i="1" dirty="0">
                          <a:solidFill>
                            <a:srgbClr val="000000"/>
                          </a:solidFill>
                          <a:effectLst/>
                          <a:latin typeface="inherit"/>
                        </a:rPr>
                        <a:t> </a:t>
                      </a:r>
                      <a:r>
                        <a:rPr lang="en-US" sz="2800" b="1" i="1" dirty="0" err="1">
                          <a:solidFill>
                            <a:srgbClr val="000000"/>
                          </a:solidFill>
                          <a:effectLst/>
                          <a:latin typeface="inherit"/>
                        </a:rPr>
                        <a:t>yayātmā</a:t>
                      </a:r>
                      <a:r>
                        <a:rPr lang="en-US" sz="2800" b="1" i="1" dirty="0">
                          <a:solidFill>
                            <a:srgbClr val="000000"/>
                          </a:solidFill>
                          <a:effectLst/>
                          <a:latin typeface="inherit"/>
                        </a:rPr>
                        <a:t> </a:t>
                      </a:r>
                      <a:r>
                        <a:rPr lang="en-US" sz="2800" b="1" i="1" dirty="0" err="1">
                          <a:solidFill>
                            <a:srgbClr val="000000"/>
                          </a:solidFill>
                          <a:effectLst/>
                          <a:latin typeface="inherit"/>
                        </a:rPr>
                        <a:t>suprasīdati</a:t>
                      </a:r>
                      <a:endParaRPr lang="en-US" sz="2800" b="1" i="1" dirty="0">
                        <a:solidFill>
                          <a:srgbClr val="000000"/>
                        </a:solidFill>
                        <a:effectLst/>
                        <a:latin typeface="inherit"/>
                      </a:endParaRPr>
                    </a:p>
                    <a:p>
                      <a:endParaRPr lang="en-US" b="0" dirty="0"/>
                    </a:p>
                  </a:txBody>
                  <a:tcPr/>
                </a:tc>
                <a:extLst>
                  <a:ext uri="{0D108BD9-81ED-4DB2-BD59-A6C34878D82A}">
                    <a16:rowId xmlns:a16="http://schemas.microsoft.com/office/drawing/2014/main" val="1930327145"/>
                  </a:ext>
                </a:extLst>
              </a:tr>
              <a:tr h="220427">
                <a:tc>
                  <a:txBody>
                    <a:bodyPr/>
                    <a:lstStyle/>
                    <a:p>
                      <a:endParaRPr lang="en-US" dirty="0"/>
                    </a:p>
                  </a:txBody>
                  <a:tcPr/>
                </a:tc>
                <a:extLst>
                  <a:ext uri="{0D108BD9-81ED-4DB2-BD59-A6C34878D82A}">
                    <a16:rowId xmlns:a16="http://schemas.microsoft.com/office/drawing/2014/main" val="1192646909"/>
                  </a:ext>
                </a:extLst>
              </a:tr>
              <a:tr h="274320">
                <a:tc>
                  <a:txBody>
                    <a:bodyPr/>
                    <a:lstStyle/>
                    <a:p>
                      <a:endParaRPr lang="en-US" dirty="0"/>
                    </a:p>
                  </a:txBody>
                  <a:tcPr/>
                </a:tc>
                <a:extLst>
                  <a:ext uri="{0D108BD9-81ED-4DB2-BD59-A6C34878D82A}">
                    <a16:rowId xmlns:a16="http://schemas.microsoft.com/office/drawing/2014/main" val="2918358203"/>
                  </a:ext>
                </a:extLst>
              </a:tr>
              <a:tr h="683128">
                <a:tc>
                  <a:txBody>
                    <a:bodyPr/>
                    <a:lstStyle/>
                    <a:p>
                      <a:r>
                        <a:rPr lang="en-US" dirty="0">
                          <a:highlight>
                            <a:srgbClr val="FF00FF"/>
                          </a:highlight>
                        </a:rPr>
                        <a:t>IF WE DO</a:t>
                      </a:r>
                      <a:r>
                        <a:rPr lang="en-US" sz="1800" b="0" i="0" kern="1200" dirty="0">
                          <a:solidFill>
                            <a:schemeClr val="dk1"/>
                          </a:solidFill>
                          <a:effectLst/>
                          <a:highlight>
                            <a:srgbClr val="FF00FF"/>
                          </a:highlight>
                          <a:latin typeface="+mn-lt"/>
                          <a:ea typeface="+mn-ea"/>
                          <a:cs typeface="+mn-cs"/>
                        </a:rPr>
                        <a:t>   </a:t>
                      </a:r>
                      <a:r>
                        <a:rPr lang="en-US" sz="4000" b="1" i="1" u="sng" kern="1200" dirty="0" err="1">
                          <a:solidFill>
                            <a:schemeClr val="dk1"/>
                          </a:solidFill>
                          <a:effectLst/>
                          <a:latin typeface="+mn-lt"/>
                          <a:ea typeface="+mn-ea"/>
                          <a:cs typeface="+mn-cs"/>
                          <a:hlinkClick r:id="rId2"/>
                        </a:rPr>
                        <a:t>ahaitukī</a:t>
                      </a:r>
                      <a:r>
                        <a:rPr lang="en-US" sz="4000" b="1" i="1" u="sng" kern="1200" dirty="0">
                          <a:solidFill>
                            <a:schemeClr val="dk1"/>
                          </a:solidFill>
                          <a:effectLst/>
                          <a:latin typeface="+mn-lt"/>
                          <a:ea typeface="+mn-ea"/>
                          <a:cs typeface="+mn-cs"/>
                        </a:rPr>
                        <a:t>   bhakti (devotional service) </a:t>
                      </a:r>
                      <a:endParaRPr lang="en-US" sz="4000" b="1" dirty="0"/>
                    </a:p>
                  </a:txBody>
                  <a:tcPr/>
                </a:tc>
                <a:extLst>
                  <a:ext uri="{0D108BD9-81ED-4DB2-BD59-A6C34878D82A}">
                    <a16:rowId xmlns:a16="http://schemas.microsoft.com/office/drawing/2014/main" val="421649092"/>
                  </a:ext>
                </a:extLst>
              </a:tr>
              <a:tr h="683128">
                <a:tc>
                  <a:txBody>
                    <a:bodyPr/>
                    <a:lstStyle/>
                    <a:p>
                      <a:r>
                        <a:rPr lang="en-US" dirty="0">
                          <a:highlight>
                            <a:srgbClr val="FF00FF"/>
                          </a:highlight>
                        </a:rPr>
                        <a:t> WE GET  </a:t>
                      </a:r>
                      <a:r>
                        <a:rPr lang="en-US" sz="4000" b="1" i="1" u="sng" kern="1200" dirty="0" err="1">
                          <a:solidFill>
                            <a:schemeClr val="dk1"/>
                          </a:solidFill>
                          <a:effectLst/>
                          <a:latin typeface="+mn-lt"/>
                          <a:ea typeface="+mn-ea"/>
                          <a:cs typeface="+mn-cs"/>
                          <a:hlinkClick r:id="rId3"/>
                        </a:rPr>
                        <a:t>apratihatā</a:t>
                      </a:r>
                      <a:r>
                        <a:rPr lang="en-US" sz="4000" b="1" i="1" u="sng" kern="1200" dirty="0">
                          <a:solidFill>
                            <a:schemeClr val="dk1"/>
                          </a:solidFill>
                          <a:effectLst/>
                          <a:latin typeface="+mn-lt"/>
                          <a:ea typeface="+mn-ea"/>
                          <a:cs typeface="+mn-cs"/>
                        </a:rPr>
                        <a:t> unbroken devotional service </a:t>
                      </a:r>
                      <a:endParaRPr lang="en-US" sz="4000" b="1" dirty="0"/>
                    </a:p>
                  </a:txBody>
                  <a:tcPr/>
                </a:tc>
                <a:extLst>
                  <a:ext uri="{0D108BD9-81ED-4DB2-BD59-A6C34878D82A}">
                    <a16:rowId xmlns:a16="http://schemas.microsoft.com/office/drawing/2014/main" val="1876600241"/>
                  </a:ext>
                </a:extLst>
              </a:tr>
              <a:tr h="683128">
                <a:tc>
                  <a:txBody>
                    <a:bodyPr/>
                    <a:lstStyle/>
                    <a:p>
                      <a:r>
                        <a:rPr lang="en-US" dirty="0">
                          <a:highlight>
                            <a:srgbClr val="FF00FF"/>
                          </a:highlight>
                        </a:rPr>
                        <a:t>THEN  </a:t>
                      </a:r>
                      <a:r>
                        <a:rPr lang="en-US" dirty="0"/>
                        <a:t> </a:t>
                      </a:r>
                      <a:r>
                        <a:rPr lang="en-US" sz="4000" b="1" i="0" kern="1200" dirty="0">
                          <a:solidFill>
                            <a:schemeClr val="dk1"/>
                          </a:solidFill>
                          <a:effectLst/>
                          <a:latin typeface="+mn-lt"/>
                          <a:ea typeface="+mn-ea"/>
                          <a:cs typeface="+mn-cs"/>
                        </a:rPr>
                        <a:t> </a:t>
                      </a:r>
                      <a:r>
                        <a:rPr lang="en-US" sz="4000" b="1" i="1" u="sng" kern="1200" dirty="0" err="1">
                          <a:solidFill>
                            <a:schemeClr val="dk1"/>
                          </a:solidFill>
                          <a:effectLst/>
                          <a:latin typeface="+mn-lt"/>
                          <a:ea typeface="+mn-ea"/>
                          <a:cs typeface="+mn-cs"/>
                          <a:hlinkClick r:id="rId4"/>
                        </a:rPr>
                        <a:t>ātmā</a:t>
                      </a:r>
                      <a:r>
                        <a:rPr lang="en-US" sz="4000" b="1" i="1" u="sng" kern="1200" dirty="0">
                          <a:solidFill>
                            <a:schemeClr val="dk1"/>
                          </a:solidFill>
                          <a:effectLst/>
                          <a:latin typeface="+mn-lt"/>
                          <a:ea typeface="+mn-ea"/>
                          <a:cs typeface="+mn-cs"/>
                        </a:rPr>
                        <a:t> </a:t>
                      </a:r>
                      <a:r>
                        <a:rPr lang="en-US" sz="4000" b="1" i="1" u="sng" kern="1200" dirty="0" err="1">
                          <a:solidFill>
                            <a:schemeClr val="dk1"/>
                          </a:solidFill>
                          <a:effectLst/>
                          <a:latin typeface="+mn-lt"/>
                          <a:ea typeface="+mn-ea"/>
                          <a:cs typeface="+mn-cs"/>
                          <a:hlinkClick r:id="rId5"/>
                        </a:rPr>
                        <a:t>suprasīdati</a:t>
                      </a:r>
                      <a:r>
                        <a:rPr lang="en-US" sz="1800" b="0" i="0" kern="1200" dirty="0">
                          <a:solidFill>
                            <a:schemeClr val="dk1"/>
                          </a:solidFill>
                          <a:effectLst/>
                          <a:latin typeface="+mn-lt"/>
                          <a:ea typeface="+mn-ea"/>
                          <a:cs typeface="+mn-cs"/>
                        </a:rPr>
                        <a:t>  </a:t>
                      </a:r>
                      <a:r>
                        <a:rPr lang="en-US" sz="4400" b="0" i="0" kern="1200" dirty="0">
                          <a:solidFill>
                            <a:schemeClr val="dk1"/>
                          </a:solidFill>
                          <a:effectLst/>
                          <a:highlight>
                            <a:srgbClr val="FF00FF"/>
                          </a:highlight>
                          <a:latin typeface="+mn-lt"/>
                          <a:ea typeface="+mn-ea"/>
                          <a:cs typeface="+mn-cs"/>
                        </a:rPr>
                        <a:t>- This is the test </a:t>
                      </a:r>
                      <a:endParaRPr lang="en-US" sz="4400" dirty="0">
                        <a:highlight>
                          <a:srgbClr val="FF00FF"/>
                        </a:highlight>
                      </a:endParaRPr>
                    </a:p>
                  </a:txBody>
                  <a:tcPr/>
                </a:tc>
                <a:extLst>
                  <a:ext uri="{0D108BD9-81ED-4DB2-BD59-A6C34878D82A}">
                    <a16:rowId xmlns:a16="http://schemas.microsoft.com/office/drawing/2014/main" val="3080071147"/>
                  </a:ext>
                </a:extLst>
              </a:tr>
              <a:tr h="631651">
                <a:tc>
                  <a:txBody>
                    <a:bodyPr/>
                    <a:lstStyle/>
                    <a:p>
                      <a:r>
                        <a:rPr lang="en-US" dirty="0"/>
                        <a:t> </a:t>
                      </a:r>
                      <a:r>
                        <a:rPr lang="en-US" b="1" dirty="0"/>
                        <a:t>Ex : </a:t>
                      </a:r>
                      <a:r>
                        <a:rPr lang="en-US" sz="2400" b="1" dirty="0"/>
                        <a:t>Govind serving Chaitanya </a:t>
                      </a:r>
                      <a:r>
                        <a:rPr lang="en-US" sz="2400" b="1" dirty="0" err="1"/>
                        <a:t>Maha</a:t>
                      </a:r>
                      <a:r>
                        <a:rPr lang="en-US" sz="2400" b="1" dirty="0"/>
                        <a:t> </a:t>
                      </a:r>
                      <a:r>
                        <a:rPr lang="en-US" sz="2400" b="1" dirty="0" err="1"/>
                        <a:t>Pr</a:t>
                      </a:r>
                      <a:r>
                        <a:rPr lang="en-US" sz="2400" b="1" dirty="0"/>
                        <a:t> .(He did not cross over) . Transcendental headache </a:t>
                      </a:r>
                      <a:r>
                        <a:rPr lang="en-US" sz="2400" b="1"/>
                        <a:t>of Krishna .Hanuman </a:t>
                      </a:r>
                      <a:r>
                        <a:rPr lang="en-US" sz="2400" b="1" dirty="0"/>
                        <a:t>ji serving on </a:t>
                      </a:r>
                      <a:r>
                        <a:rPr lang="en-US" sz="2400" b="1" dirty="0" err="1"/>
                        <a:t>Chutaki</a:t>
                      </a:r>
                      <a:r>
                        <a:rPr lang="en-US" sz="2400" b="1" dirty="0"/>
                        <a:t> . Both did </a:t>
                      </a:r>
                      <a:r>
                        <a:rPr lang="en-US" sz="2400" b="1" dirty="0" err="1"/>
                        <a:t>Ahaituki</a:t>
                      </a:r>
                      <a:r>
                        <a:rPr lang="en-US" sz="2400" b="1" dirty="0"/>
                        <a:t> &amp; hence did </a:t>
                      </a:r>
                      <a:r>
                        <a:rPr lang="en-US" sz="2400" b="1" dirty="0" err="1"/>
                        <a:t>apratihata</a:t>
                      </a:r>
                      <a:r>
                        <a:rPr lang="en-US" sz="2400" b="1" dirty="0"/>
                        <a:t> service and hence </a:t>
                      </a:r>
                      <a:r>
                        <a:rPr lang="en-US" sz="2400" b="1" dirty="0" err="1"/>
                        <a:t>Suprasidati</a:t>
                      </a:r>
                      <a:r>
                        <a:rPr lang="en-US" sz="2400" b="1" dirty="0"/>
                        <a:t> </a:t>
                      </a:r>
                    </a:p>
                  </a:txBody>
                  <a:tcPr/>
                </a:tc>
                <a:extLst>
                  <a:ext uri="{0D108BD9-81ED-4DB2-BD59-A6C34878D82A}">
                    <a16:rowId xmlns:a16="http://schemas.microsoft.com/office/drawing/2014/main" val="525662620"/>
                  </a:ext>
                </a:extLst>
              </a:tr>
            </a:tbl>
          </a:graphicData>
        </a:graphic>
      </p:graphicFrame>
    </p:spTree>
    <p:extLst>
      <p:ext uri="{BB962C8B-B14F-4D97-AF65-F5344CB8AC3E}">
        <p14:creationId xmlns:p14="http://schemas.microsoft.com/office/powerpoint/2010/main" val="10430468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IMAGES OF GOING BACK TO GODHEAD">
            <a:extLst>
              <a:ext uri="{FF2B5EF4-FFF2-40B4-BE49-F238E27FC236}">
                <a16:creationId xmlns:a16="http://schemas.microsoft.com/office/drawing/2014/main" id="{90F0E03C-1C54-4DE8-91B1-F51F2518FE8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980" b="1651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54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E2431C-8B14-44CB-AF31-B16D4F12FEB5}"/>
              </a:ext>
            </a:extLst>
          </p:cNvPr>
          <p:cNvSpPr>
            <a:spLocks noGrp="1"/>
          </p:cNvSpPr>
          <p:nvPr>
            <p:ph idx="1"/>
          </p:nvPr>
        </p:nvSpPr>
        <p:spPr>
          <a:xfrm>
            <a:off x="838200" y="162232"/>
            <a:ext cx="10515600" cy="6014731"/>
          </a:xfrm>
        </p:spPr>
        <p:txBody>
          <a:bodyPr>
            <a:normAutofit/>
          </a:bodyPr>
          <a:lstStyle/>
          <a:p>
            <a:pPr marL="3657600" lvl="8" indent="0">
              <a:buNone/>
            </a:pPr>
            <a:r>
              <a:rPr lang="en-US" sz="4000" dirty="0">
                <a:highlight>
                  <a:srgbClr val="FFFF00"/>
                </a:highlight>
              </a:rPr>
              <a:t>SRI KRISHNA </a:t>
            </a:r>
          </a:p>
        </p:txBody>
      </p:sp>
      <p:sp>
        <p:nvSpPr>
          <p:cNvPr id="4" name="Arrow: Down 3">
            <a:extLst>
              <a:ext uri="{FF2B5EF4-FFF2-40B4-BE49-F238E27FC236}">
                <a16:creationId xmlns:a16="http://schemas.microsoft.com/office/drawing/2014/main" id="{EFA25D83-513A-4009-87C7-F710C25D390A}"/>
              </a:ext>
            </a:extLst>
          </p:cNvPr>
          <p:cNvSpPr/>
          <p:nvPr/>
        </p:nvSpPr>
        <p:spPr>
          <a:xfrm>
            <a:off x="5687958" y="783573"/>
            <a:ext cx="294968" cy="353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F9BA4C4-9D52-4B6B-BF28-D709060C2D93}"/>
              </a:ext>
            </a:extLst>
          </p:cNvPr>
          <p:cNvSpPr/>
          <p:nvPr/>
        </p:nvSpPr>
        <p:spPr>
          <a:xfrm>
            <a:off x="2521974" y="1148854"/>
            <a:ext cx="6474542" cy="1649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6 </a:t>
            </a:r>
            <a:r>
              <a:rPr lang="en-US" sz="3600" dirty="0" err="1"/>
              <a:t>Opulences</a:t>
            </a:r>
            <a:r>
              <a:rPr lang="en-US" sz="3600" dirty="0"/>
              <a:t> (strength, knowledge, wealth, beauty, fame, and renunciation)</a:t>
            </a:r>
          </a:p>
        </p:txBody>
      </p:sp>
      <p:sp>
        <p:nvSpPr>
          <p:cNvPr id="7" name="Arrow: Down 6">
            <a:extLst>
              <a:ext uri="{FF2B5EF4-FFF2-40B4-BE49-F238E27FC236}">
                <a16:creationId xmlns:a16="http://schemas.microsoft.com/office/drawing/2014/main" id="{C33DDC53-2E71-45D7-A7C5-C382EE4BCA72}"/>
              </a:ext>
            </a:extLst>
          </p:cNvPr>
          <p:cNvSpPr/>
          <p:nvPr/>
        </p:nvSpPr>
        <p:spPr>
          <a:xfrm>
            <a:off x="5621590" y="2890487"/>
            <a:ext cx="530942" cy="5663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9DBBD16-6EB7-49FC-A738-81949AF9ADE0}"/>
              </a:ext>
            </a:extLst>
          </p:cNvPr>
          <p:cNvSpPr/>
          <p:nvPr/>
        </p:nvSpPr>
        <p:spPr>
          <a:xfrm>
            <a:off x="808703" y="3673416"/>
            <a:ext cx="4218038" cy="2720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t>Bhraman</a:t>
            </a:r>
            <a:r>
              <a:rPr lang="en-US" sz="4400" dirty="0"/>
              <a:t> Manifestation</a:t>
            </a:r>
          </a:p>
        </p:txBody>
      </p:sp>
      <p:sp>
        <p:nvSpPr>
          <p:cNvPr id="20" name="Rectangle 19">
            <a:extLst>
              <a:ext uri="{FF2B5EF4-FFF2-40B4-BE49-F238E27FC236}">
                <a16:creationId xmlns:a16="http://schemas.microsoft.com/office/drawing/2014/main" id="{D5E9A17A-4FA2-4E6B-A593-5838130B8246}"/>
              </a:ext>
            </a:extLst>
          </p:cNvPr>
          <p:cNvSpPr/>
          <p:nvPr/>
        </p:nvSpPr>
        <p:spPr>
          <a:xfrm>
            <a:off x="5884600" y="3673416"/>
            <a:ext cx="5469200" cy="2720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t>Parmatma</a:t>
            </a:r>
            <a:r>
              <a:rPr lang="en-US" sz="3600" dirty="0"/>
              <a:t> Manifestation (Purusha Feature as stated in 1.3.1 SB is this  </a:t>
            </a:r>
            <a:r>
              <a:rPr lang="en-US" sz="3600" dirty="0" err="1"/>
              <a:t>Parmatma</a:t>
            </a:r>
            <a:r>
              <a:rPr lang="en-US" sz="3600" dirty="0"/>
              <a:t> manifestation)  </a:t>
            </a:r>
          </a:p>
        </p:txBody>
      </p:sp>
      <p:sp>
        <p:nvSpPr>
          <p:cNvPr id="21" name="Rectangle 20">
            <a:extLst>
              <a:ext uri="{FF2B5EF4-FFF2-40B4-BE49-F238E27FC236}">
                <a16:creationId xmlns:a16="http://schemas.microsoft.com/office/drawing/2014/main" id="{19B7E962-5351-4A1B-BB52-B65528E6E4AB}"/>
              </a:ext>
            </a:extLst>
          </p:cNvPr>
          <p:cNvSpPr/>
          <p:nvPr/>
        </p:nvSpPr>
        <p:spPr>
          <a:xfrm>
            <a:off x="7384039" y="3000225"/>
            <a:ext cx="3224954" cy="368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Parts Of Opulence</a:t>
            </a:r>
          </a:p>
        </p:txBody>
      </p:sp>
      <p:cxnSp>
        <p:nvCxnSpPr>
          <p:cNvPr id="26" name="Straight Arrow Connector 25">
            <a:extLst>
              <a:ext uri="{FF2B5EF4-FFF2-40B4-BE49-F238E27FC236}">
                <a16:creationId xmlns:a16="http://schemas.microsoft.com/office/drawing/2014/main" id="{71374D97-B2FC-4C19-BF69-6842DD718B14}"/>
              </a:ext>
            </a:extLst>
          </p:cNvPr>
          <p:cNvCxnSpPr>
            <a:cxnSpLocks/>
          </p:cNvCxnSpPr>
          <p:nvPr/>
        </p:nvCxnSpPr>
        <p:spPr>
          <a:xfrm>
            <a:off x="2917722" y="3429000"/>
            <a:ext cx="4898923" cy="27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58DA7D9-B71C-4A1F-876C-9988866AC545}"/>
              </a:ext>
            </a:extLst>
          </p:cNvPr>
          <p:cNvCxnSpPr/>
          <p:nvPr/>
        </p:nvCxnSpPr>
        <p:spPr>
          <a:xfrm>
            <a:off x="7816645" y="3456857"/>
            <a:ext cx="0" cy="216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BBBDDA2-16B0-4BE3-A0D8-95EB6B1675D0}"/>
              </a:ext>
            </a:extLst>
          </p:cNvPr>
          <p:cNvCxnSpPr>
            <a:cxnSpLocks/>
            <a:endCxn id="19" idx="0"/>
          </p:cNvCxnSpPr>
          <p:nvPr/>
        </p:nvCxnSpPr>
        <p:spPr>
          <a:xfrm>
            <a:off x="2917722" y="3456857"/>
            <a:ext cx="0" cy="216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174E1E8D-8E2F-4020-9CA5-AADAAE051CE9}"/>
              </a:ext>
            </a:extLst>
          </p:cNvPr>
          <p:cNvSpPr/>
          <p:nvPr/>
        </p:nvSpPr>
        <p:spPr>
          <a:xfrm>
            <a:off x="8111613" y="6393522"/>
            <a:ext cx="1327355" cy="4644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602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60386C4E-B765-44AD-9788-91550B78FF23}"/>
              </a:ext>
            </a:extLst>
          </p:cNvPr>
          <p:cNvCxnSpPr>
            <a:cxnSpLocks/>
          </p:cNvCxnSpPr>
          <p:nvPr/>
        </p:nvCxnSpPr>
        <p:spPr>
          <a:xfrm>
            <a:off x="1077862" y="1120877"/>
            <a:ext cx="1003627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923581F-1142-4B53-8A46-C79ABCCE2F42}"/>
              </a:ext>
            </a:extLst>
          </p:cNvPr>
          <p:cNvSpPr/>
          <p:nvPr/>
        </p:nvSpPr>
        <p:spPr>
          <a:xfrm>
            <a:off x="94651" y="1504335"/>
            <a:ext cx="3105746" cy="1165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Kāraṇodakaśāyī</a:t>
            </a:r>
            <a:r>
              <a:rPr lang="en-US" sz="2400" dirty="0"/>
              <a:t> </a:t>
            </a:r>
            <a:r>
              <a:rPr lang="en-US" sz="2400" dirty="0" err="1"/>
              <a:t>Viṣṇu</a:t>
            </a:r>
            <a:r>
              <a:rPr lang="en-US" sz="2400" dirty="0"/>
              <a:t> / </a:t>
            </a:r>
            <a:r>
              <a:rPr lang="en-US" sz="2400" dirty="0" err="1"/>
              <a:t>Maha</a:t>
            </a:r>
            <a:r>
              <a:rPr lang="en-US" sz="2400" dirty="0"/>
              <a:t> Vishnu</a:t>
            </a:r>
          </a:p>
        </p:txBody>
      </p:sp>
      <p:sp>
        <p:nvSpPr>
          <p:cNvPr id="11" name="Rectangle 10">
            <a:extLst>
              <a:ext uri="{FF2B5EF4-FFF2-40B4-BE49-F238E27FC236}">
                <a16:creationId xmlns:a16="http://schemas.microsoft.com/office/drawing/2014/main" id="{B16902A7-4D4B-4B1E-8780-187E03F2A33D}"/>
              </a:ext>
            </a:extLst>
          </p:cNvPr>
          <p:cNvSpPr/>
          <p:nvPr/>
        </p:nvSpPr>
        <p:spPr>
          <a:xfrm>
            <a:off x="3633020" y="1504335"/>
            <a:ext cx="4925960" cy="1268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Garbhodakaśāyī</a:t>
            </a:r>
            <a:r>
              <a:rPr lang="en-US" sz="2400" dirty="0"/>
              <a:t> </a:t>
            </a:r>
            <a:r>
              <a:rPr lang="en-US" sz="2400" dirty="0" err="1"/>
              <a:t>Viṣṇu</a:t>
            </a:r>
            <a:r>
              <a:rPr lang="en-US" sz="2400" dirty="0"/>
              <a:t> (</a:t>
            </a:r>
            <a:r>
              <a:rPr lang="en-US" sz="2400" dirty="0" err="1"/>
              <a:t>Bhrama</a:t>
            </a:r>
            <a:r>
              <a:rPr lang="en-US" sz="2400" dirty="0"/>
              <a:t> ‘s father)</a:t>
            </a:r>
          </a:p>
        </p:txBody>
      </p:sp>
      <p:sp>
        <p:nvSpPr>
          <p:cNvPr id="12" name="Rectangle 11">
            <a:extLst>
              <a:ext uri="{FF2B5EF4-FFF2-40B4-BE49-F238E27FC236}">
                <a16:creationId xmlns:a16="http://schemas.microsoft.com/office/drawing/2014/main" id="{0F806996-2C74-4C5E-A9D0-49370500AF19}"/>
              </a:ext>
            </a:extLst>
          </p:cNvPr>
          <p:cNvSpPr/>
          <p:nvPr/>
        </p:nvSpPr>
        <p:spPr>
          <a:xfrm>
            <a:off x="9158751" y="1519095"/>
            <a:ext cx="2874696" cy="126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Kṣīrodakaśāyī</a:t>
            </a:r>
            <a:r>
              <a:rPr lang="en-US" sz="2400" dirty="0"/>
              <a:t> </a:t>
            </a:r>
            <a:r>
              <a:rPr lang="en-US" sz="2400" dirty="0" err="1"/>
              <a:t>Viṣṇu</a:t>
            </a:r>
            <a:endParaRPr lang="en-US" sz="2400" dirty="0"/>
          </a:p>
          <a:p>
            <a:pPr algn="ctr"/>
            <a:r>
              <a:rPr lang="en-US" sz="2400" dirty="0"/>
              <a:t>(Collective </a:t>
            </a:r>
            <a:r>
              <a:rPr lang="en-US" sz="2400" dirty="0" err="1"/>
              <a:t>Parmatma</a:t>
            </a:r>
            <a:r>
              <a:rPr lang="en-US" sz="2400" dirty="0"/>
              <a:t> /Maintainer)</a:t>
            </a:r>
          </a:p>
        </p:txBody>
      </p:sp>
      <p:cxnSp>
        <p:nvCxnSpPr>
          <p:cNvPr id="15" name="Straight Arrow Connector 14">
            <a:extLst>
              <a:ext uri="{FF2B5EF4-FFF2-40B4-BE49-F238E27FC236}">
                <a16:creationId xmlns:a16="http://schemas.microsoft.com/office/drawing/2014/main" id="{2AE41D63-569E-480F-A4FB-EF42BB9C05B8}"/>
              </a:ext>
            </a:extLst>
          </p:cNvPr>
          <p:cNvCxnSpPr/>
          <p:nvPr/>
        </p:nvCxnSpPr>
        <p:spPr>
          <a:xfrm>
            <a:off x="1077862" y="1120877"/>
            <a:ext cx="0" cy="235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89CF434-A76F-457A-84B6-70C021E2C77B}"/>
              </a:ext>
            </a:extLst>
          </p:cNvPr>
          <p:cNvCxnSpPr/>
          <p:nvPr/>
        </p:nvCxnSpPr>
        <p:spPr>
          <a:xfrm>
            <a:off x="5714999" y="810537"/>
            <a:ext cx="0" cy="310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EBA0D9F-AB45-4E69-B997-A3DCA5A8C218}"/>
              </a:ext>
            </a:extLst>
          </p:cNvPr>
          <p:cNvCxnSpPr/>
          <p:nvPr/>
        </p:nvCxnSpPr>
        <p:spPr>
          <a:xfrm>
            <a:off x="11079725" y="1193995"/>
            <a:ext cx="0" cy="310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3E84163-FC76-40DE-B084-72BBDAC462C7}"/>
              </a:ext>
            </a:extLst>
          </p:cNvPr>
          <p:cNvSpPr txBox="1"/>
          <p:nvPr/>
        </p:nvSpPr>
        <p:spPr>
          <a:xfrm>
            <a:off x="693174" y="4807974"/>
            <a:ext cx="1592826" cy="369332"/>
          </a:xfrm>
          <a:prstGeom prst="rect">
            <a:avLst/>
          </a:prstGeom>
          <a:noFill/>
        </p:spPr>
        <p:txBody>
          <a:bodyPr wrap="square" rtlCol="0">
            <a:spAutoFit/>
          </a:bodyPr>
          <a:lstStyle/>
          <a:p>
            <a:endParaRPr lang="en-US" dirty="0"/>
          </a:p>
        </p:txBody>
      </p:sp>
      <p:sp>
        <p:nvSpPr>
          <p:cNvPr id="25" name="Rectangle 24">
            <a:extLst>
              <a:ext uri="{FF2B5EF4-FFF2-40B4-BE49-F238E27FC236}">
                <a16:creationId xmlns:a16="http://schemas.microsoft.com/office/drawing/2014/main" id="{CDF740C0-341A-4867-BA25-848399DF5F8C}"/>
              </a:ext>
            </a:extLst>
          </p:cNvPr>
          <p:cNvSpPr/>
          <p:nvPr/>
        </p:nvSpPr>
        <p:spPr>
          <a:xfrm>
            <a:off x="40560" y="2964426"/>
            <a:ext cx="3159839" cy="3508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en-US" sz="2000" dirty="0"/>
              <a:t>Creator of </a:t>
            </a:r>
            <a:r>
              <a:rPr lang="en-US" sz="2000" dirty="0" err="1"/>
              <a:t>Mahat</a:t>
            </a:r>
            <a:r>
              <a:rPr lang="en-US" sz="2000" dirty="0"/>
              <a:t> </a:t>
            </a:r>
            <a:r>
              <a:rPr lang="en-US" sz="2000" dirty="0" err="1"/>
              <a:t>Tattav</a:t>
            </a:r>
            <a:r>
              <a:rPr lang="en-US" sz="2000" dirty="0"/>
              <a:t> by glancing (16 elements + conditioned soul)</a:t>
            </a:r>
          </a:p>
          <a:p>
            <a:pPr marL="342900" indent="-342900" algn="just">
              <a:buFont typeface="Arial" panose="020B0604020202020204" pitchFamily="34" charset="0"/>
              <a:buChar char="•"/>
            </a:pPr>
            <a:r>
              <a:rPr lang="en-US" sz="2000" dirty="0"/>
              <a:t>Lies in Karan Jal of </a:t>
            </a:r>
            <a:r>
              <a:rPr lang="en-US" sz="2000" dirty="0" err="1"/>
              <a:t>Mahat</a:t>
            </a:r>
            <a:r>
              <a:rPr lang="en-US" sz="2000" dirty="0"/>
              <a:t> Tattva </a:t>
            </a:r>
          </a:p>
          <a:p>
            <a:pPr marL="342900" indent="-342900" algn="just">
              <a:buFont typeface="Arial" panose="020B0604020202020204" pitchFamily="34" charset="0"/>
              <a:buChar char="•"/>
            </a:pPr>
            <a:r>
              <a:rPr lang="en-US" sz="2000" dirty="0"/>
              <a:t>Universes generated from his skin holes</a:t>
            </a:r>
          </a:p>
          <a:p>
            <a:pPr marL="342900" indent="-342900" algn="just">
              <a:buFont typeface="Arial" panose="020B0604020202020204" pitchFamily="34" charset="0"/>
              <a:buChar char="•"/>
            </a:pPr>
            <a:r>
              <a:rPr lang="en-US" sz="2000" dirty="0"/>
              <a:t>Creates material ingredients in </a:t>
            </a:r>
            <a:r>
              <a:rPr lang="en-US" sz="2000" dirty="0" err="1"/>
              <a:t>Mahat</a:t>
            </a:r>
            <a:r>
              <a:rPr lang="en-US" sz="2000" dirty="0"/>
              <a:t> </a:t>
            </a:r>
            <a:r>
              <a:rPr lang="en-US" sz="2000" dirty="0" err="1"/>
              <a:t>Tatva</a:t>
            </a:r>
            <a:endParaRPr lang="en-US" sz="2000" dirty="0"/>
          </a:p>
          <a:p>
            <a:pPr algn="ctr"/>
            <a:endParaRPr lang="en-US" dirty="0"/>
          </a:p>
        </p:txBody>
      </p:sp>
      <p:sp>
        <p:nvSpPr>
          <p:cNvPr id="26" name="Rectangle 25">
            <a:extLst>
              <a:ext uri="{FF2B5EF4-FFF2-40B4-BE49-F238E27FC236}">
                <a16:creationId xmlns:a16="http://schemas.microsoft.com/office/drawing/2014/main" id="{8EAB1346-F0AF-484F-94E1-FAE427E44070}"/>
              </a:ext>
            </a:extLst>
          </p:cNvPr>
          <p:cNvSpPr/>
          <p:nvPr/>
        </p:nvSpPr>
        <p:spPr>
          <a:xfrm>
            <a:off x="3613355" y="2965368"/>
            <a:ext cx="4925961" cy="3508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en-US" sz="2000" dirty="0"/>
              <a:t>Enters each Universe</a:t>
            </a:r>
          </a:p>
          <a:p>
            <a:pPr marL="342900" indent="-342900" algn="just">
              <a:buFont typeface="Arial" panose="020B0604020202020204" pitchFamily="34" charset="0"/>
              <a:buChar char="•"/>
            </a:pPr>
            <a:r>
              <a:rPr lang="en-US" sz="2000" dirty="0"/>
              <a:t>Lies down on water called </a:t>
            </a:r>
            <a:r>
              <a:rPr lang="en-US" sz="2000" dirty="0" err="1"/>
              <a:t>Garbhodhak</a:t>
            </a:r>
            <a:endParaRPr lang="en-US" sz="2000" dirty="0"/>
          </a:p>
          <a:p>
            <a:pPr marL="342900" indent="-342900" algn="just">
              <a:buFont typeface="Arial" panose="020B0604020202020204" pitchFamily="34" charset="0"/>
              <a:buChar char="•"/>
            </a:pPr>
            <a:r>
              <a:rPr lang="en-US" sz="2000" dirty="0"/>
              <a:t>From His naval Lotus stem comes out</a:t>
            </a:r>
          </a:p>
          <a:p>
            <a:pPr marL="342900" indent="-342900" algn="just">
              <a:buFont typeface="Arial" panose="020B0604020202020204" pitchFamily="34" charset="0"/>
              <a:buChar char="•"/>
            </a:pPr>
            <a:r>
              <a:rPr lang="en-US" sz="2000" dirty="0"/>
              <a:t>In this stem 14 divisions of </a:t>
            </a:r>
            <a:r>
              <a:rPr lang="en-US" sz="2000" dirty="0" err="1"/>
              <a:t>plenetary</a:t>
            </a:r>
            <a:r>
              <a:rPr lang="en-US" sz="2000" dirty="0"/>
              <a:t> systems are there </a:t>
            </a:r>
          </a:p>
          <a:p>
            <a:pPr marL="342900" indent="-342900" algn="just">
              <a:buFont typeface="Arial" panose="020B0604020202020204" pitchFamily="34" charset="0"/>
              <a:buChar char="•"/>
            </a:pPr>
            <a:r>
              <a:rPr lang="en-US" sz="2000" dirty="0"/>
              <a:t>Earth is middle planet</a:t>
            </a:r>
          </a:p>
          <a:p>
            <a:pPr marL="342900" indent="-342900" algn="just">
              <a:buFont typeface="Arial" panose="020B0604020202020204" pitchFamily="34" charset="0"/>
              <a:buChar char="•"/>
            </a:pPr>
            <a:r>
              <a:rPr lang="en-US" sz="2000" dirty="0"/>
              <a:t>Top most planet is </a:t>
            </a:r>
            <a:r>
              <a:rPr lang="en-US" sz="2000" dirty="0" err="1"/>
              <a:t>Bhrama</a:t>
            </a:r>
            <a:r>
              <a:rPr lang="en-US" sz="2000" dirty="0"/>
              <a:t> Lok or Satya Lok</a:t>
            </a:r>
          </a:p>
          <a:p>
            <a:pPr marL="342900" indent="-342900" algn="just">
              <a:buFont typeface="Arial" panose="020B0604020202020204" pitchFamily="34" charset="0"/>
              <a:buChar char="•"/>
            </a:pPr>
            <a:r>
              <a:rPr lang="en-US" sz="2000" dirty="0" err="1"/>
              <a:t>Bhrama</a:t>
            </a:r>
            <a:r>
              <a:rPr lang="en-US" sz="2000" dirty="0"/>
              <a:t> Vishnu and Mahesh are incarnations of </a:t>
            </a:r>
            <a:r>
              <a:rPr lang="en-US" sz="2000" dirty="0" err="1"/>
              <a:t>Garbhodakshayi</a:t>
            </a:r>
            <a:r>
              <a:rPr lang="en-US" sz="2000" dirty="0"/>
              <a:t> </a:t>
            </a:r>
            <a:r>
              <a:rPr lang="en-US" sz="2000" dirty="0" err="1"/>
              <a:t>Vihnu</a:t>
            </a:r>
            <a:endParaRPr lang="en-US" sz="2000" dirty="0"/>
          </a:p>
          <a:p>
            <a:pPr algn="ctr"/>
            <a:endParaRPr lang="en-US" dirty="0"/>
          </a:p>
        </p:txBody>
      </p:sp>
      <p:sp>
        <p:nvSpPr>
          <p:cNvPr id="18" name="Content Placeholder 3">
            <a:extLst>
              <a:ext uri="{FF2B5EF4-FFF2-40B4-BE49-F238E27FC236}">
                <a16:creationId xmlns:a16="http://schemas.microsoft.com/office/drawing/2014/main" id="{7C22B4D4-C1B8-44CF-B4DA-50436291BED7}"/>
              </a:ext>
            </a:extLst>
          </p:cNvPr>
          <p:cNvSpPr>
            <a:spLocks noGrp="1"/>
          </p:cNvSpPr>
          <p:nvPr>
            <p:ph idx="1"/>
          </p:nvPr>
        </p:nvSpPr>
        <p:spPr>
          <a:xfrm>
            <a:off x="40562" y="277045"/>
            <a:ext cx="11900714" cy="516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en-US" sz="3600" dirty="0" err="1"/>
              <a:t>Parmatma</a:t>
            </a:r>
            <a:r>
              <a:rPr lang="en-US" sz="3600" dirty="0"/>
              <a:t> / Purusha Manifestation</a:t>
            </a:r>
          </a:p>
        </p:txBody>
      </p:sp>
      <p:sp>
        <p:nvSpPr>
          <p:cNvPr id="2" name="Rectangle 1">
            <a:extLst>
              <a:ext uri="{FF2B5EF4-FFF2-40B4-BE49-F238E27FC236}">
                <a16:creationId xmlns:a16="http://schemas.microsoft.com/office/drawing/2014/main" id="{9E94FAE2-4CFC-43F0-BFD8-0B9ADCD8453A}"/>
              </a:ext>
            </a:extLst>
          </p:cNvPr>
          <p:cNvSpPr/>
          <p:nvPr/>
        </p:nvSpPr>
        <p:spPr>
          <a:xfrm>
            <a:off x="9114507" y="2964427"/>
            <a:ext cx="2797273" cy="3509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marL="285750" indent="-285750">
              <a:buFont typeface="Arial" panose="020B0604020202020204" pitchFamily="34" charset="0"/>
              <a:buChar char="•"/>
            </a:pPr>
            <a:endParaRPr lang="en-US" sz="1900" dirty="0"/>
          </a:p>
          <a:p>
            <a:pPr marL="285750" indent="-285750">
              <a:buFont typeface="Arial" panose="020B0604020202020204" pitchFamily="34" charset="0"/>
              <a:buChar char="•"/>
            </a:pPr>
            <a:r>
              <a:rPr lang="en-US" sz="1900" dirty="0"/>
              <a:t>Collective </a:t>
            </a:r>
            <a:r>
              <a:rPr lang="en-US" sz="1900" dirty="0" err="1"/>
              <a:t>Parmatma</a:t>
            </a:r>
            <a:r>
              <a:rPr lang="en-US" sz="1900" dirty="0"/>
              <a:t> of all living beings</a:t>
            </a:r>
          </a:p>
          <a:p>
            <a:pPr marL="285750" indent="-285750">
              <a:buFont typeface="Arial" panose="020B0604020202020204" pitchFamily="34" charset="0"/>
              <a:buChar char="•"/>
            </a:pPr>
            <a:r>
              <a:rPr lang="en-US" sz="1900" dirty="0" err="1"/>
              <a:t>Parmatma</a:t>
            </a:r>
            <a:r>
              <a:rPr lang="en-US" sz="1900" dirty="0"/>
              <a:t> of every material object</a:t>
            </a:r>
          </a:p>
          <a:p>
            <a:pPr marL="285750" indent="-285750">
              <a:buFont typeface="Arial" panose="020B0604020202020204" pitchFamily="34" charset="0"/>
              <a:buChar char="•"/>
            </a:pPr>
            <a:r>
              <a:rPr lang="en-US" sz="1900" dirty="0"/>
              <a:t>Called Hari</a:t>
            </a:r>
          </a:p>
          <a:p>
            <a:pPr marL="285750" indent="-285750">
              <a:buFont typeface="Arial" panose="020B0604020202020204" pitchFamily="34" charset="0"/>
              <a:buChar char="•"/>
            </a:pPr>
            <a:r>
              <a:rPr lang="en-US" sz="1900" dirty="0"/>
              <a:t>All Incarnations are expanded from Him</a:t>
            </a:r>
          </a:p>
          <a:p>
            <a:pPr marL="285750" indent="-285750">
              <a:buFont typeface="Arial" panose="020B0604020202020204" pitchFamily="34" charset="0"/>
              <a:buChar char="•"/>
            </a:pPr>
            <a:r>
              <a:rPr lang="en-US" sz="1900" dirty="0"/>
              <a:t>Maintainer of Universe</a:t>
            </a:r>
          </a:p>
          <a:p>
            <a:endParaRPr lang="en-US" sz="1900" dirty="0"/>
          </a:p>
          <a:p>
            <a:r>
              <a:rPr lang="en-US" sz="1900" dirty="0"/>
              <a:t>CONTINUED</a:t>
            </a:r>
          </a:p>
          <a:p>
            <a:r>
              <a:rPr lang="en-US" dirty="0"/>
              <a:t> </a:t>
            </a:r>
          </a:p>
          <a:p>
            <a:pPr algn="ctr"/>
            <a:endParaRPr lang="en-US" dirty="0"/>
          </a:p>
        </p:txBody>
      </p:sp>
      <p:sp>
        <p:nvSpPr>
          <p:cNvPr id="4" name="Arrow: Down 3">
            <a:extLst>
              <a:ext uri="{FF2B5EF4-FFF2-40B4-BE49-F238E27FC236}">
                <a16:creationId xmlns:a16="http://schemas.microsoft.com/office/drawing/2014/main" id="{1B6CB43E-C57D-4827-B979-3D31B9B05E06}"/>
              </a:ext>
            </a:extLst>
          </p:cNvPr>
          <p:cNvSpPr/>
          <p:nvPr/>
        </p:nvSpPr>
        <p:spPr>
          <a:xfrm>
            <a:off x="10489790" y="6576834"/>
            <a:ext cx="589935" cy="281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2292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60386C4E-B765-44AD-9788-91550B78FF23}"/>
              </a:ext>
            </a:extLst>
          </p:cNvPr>
          <p:cNvCxnSpPr>
            <a:cxnSpLocks/>
          </p:cNvCxnSpPr>
          <p:nvPr/>
        </p:nvCxnSpPr>
        <p:spPr>
          <a:xfrm>
            <a:off x="1077862" y="1120877"/>
            <a:ext cx="1003627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F806996-2C74-4C5E-A9D0-49370500AF19}"/>
              </a:ext>
            </a:extLst>
          </p:cNvPr>
          <p:cNvSpPr/>
          <p:nvPr/>
        </p:nvSpPr>
        <p:spPr>
          <a:xfrm>
            <a:off x="8071049" y="1519096"/>
            <a:ext cx="3962398" cy="1150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Kṣīrodakaśāyī</a:t>
            </a:r>
            <a:r>
              <a:rPr lang="en-US" sz="2400" dirty="0"/>
              <a:t> </a:t>
            </a:r>
            <a:r>
              <a:rPr lang="en-US" sz="2400" dirty="0" err="1"/>
              <a:t>Viṣṇu</a:t>
            </a:r>
            <a:r>
              <a:rPr lang="en-US" sz="2400" dirty="0"/>
              <a:t> / maintainer </a:t>
            </a:r>
          </a:p>
          <a:p>
            <a:pPr algn="ctr"/>
            <a:r>
              <a:rPr lang="en-US" sz="2400" dirty="0"/>
              <a:t>continued </a:t>
            </a:r>
          </a:p>
        </p:txBody>
      </p:sp>
      <p:cxnSp>
        <p:nvCxnSpPr>
          <p:cNvPr id="15" name="Straight Arrow Connector 14">
            <a:extLst>
              <a:ext uri="{FF2B5EF4-FFF2-40B4-BE49-F238E27FC236}">
                <a16:creationId xmlns:a16="http://schemas.microsoft.com/office/drawing/2014/main" id="{2AE41D63-569E-480F-A4FB-EF42BB9C05B8}"/>
              </a:ext>
            </a:extLst>
          </p:cNvPr>
          <p:cNvCxnSpPr/>
          <p:nvPr/>
        </p:nvCxnSpPr>
        <p:spPr>
          <a:xfrm>
            <a:off x="1077862" y="1120877"/>
            <a:ext cx="0" cy="235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89CF434-A76F-457A-84B6-70C021E2C77B}"/>
              </a:ext>
            </a:extLst>
          </p:cNvPr>
          <p:cNvCxnSpPr/>
          <p:nvPr/>
        </p:nvCxnSpPr>
        <p:spPr>
          <a:xfrm>
            <a:off x="5714999" y="810537"/>
            <a:ext cx="0" cy="310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EBA0D9F-AB45-4E69-B997-A3DCA5A8C218}"/>
              </a:ext>
            </a:extLst>
          </p:cNvPr>
          <p:cNvCxnSpPr/>
          <p:nvPr/>
        </p:nvCxnSpPr>
        <p:spPr>
          <a:xfrm>
            <a:off x="11079725" y="1193995"/>
            <a:ext cx="0" cy="310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3E84163-FC76-40DE-B084-72BBDAC462C7}"/>
              </a:ext>
            </a:extLst>
          </p:cNvPr>
          <p:cNvSpPr txBox="1"/>
          <p:nvPr/>
        </p:nvSpPr>
        <p:spPr>
          <a:xfrm>
            <a:off x="693174" y="4807974"/>
            <a:ext cx="1592826" cy="369332"/>
          </a:xfrm>
          <a:prstGeom prst="rect">
            <a:avLst/>
          </a:prstGeom>
          <a:noFill/>
        </p:spPr>
        <p:txBody>
          <a:bodyPr wrap="square" rtlCol="0">
            <a:spAutoFit/>
          </a:bodyPr>
          <a:lstStyle/>
          <a:p>
            <a:endParaRPr lang="en-US" dirty="0"/>
          </a:p>
        </p:txBody>
      </p:sp>
      <p:sp>
        <p:nvSpPr>
          <p:cNvPr id="18" name="Content Placeholder 3">
            <a:extLst>
              <a:ext uri="{FF2B5EF4-FFF2-40B4-BE49-F238E27FC236}">
                <a16:creationId xmlns:a16="http://schemas.microsoft.com/office/drawing/2014/main" id="{7C22B4D4-C1B8-44CF-B4DA-50436291BED7}"/>
              </a:ext>
            </a:extLst>
          </p:cNvPr>
          <p:cNvSpPr>
            <a:spLocks noGrp="1"/>
          </p:cNvSpPr>
          <p:nvPr>
            <p:ph idx="1"/>
          </p:nvPr>
        </p:nvSpPr>
        <p:spPr>
          <a:xfrm>
            <a:off x="40562" y="277045"/>
            <a:ext cx="11900714" cy="516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en-US" sz="3600" dirty="0" err="1"/>
              <a:t>Parmatma</a:t>
            </a:r>
            <a:r>
              <a:rPr lang="en-US" sz="3600" dirty="0"/>
              <a:t> / Purusha Manifestation</a:t>
            </a:r>
          </a:p>
        </p:txBody>
      </p:sp>
      <p:sp>
        <p:nvSpPr>
          <p:cNvPr id="2" name="Rectangle 1">
            <a:extLst>
              <a:ext uri="{FF2B5EF4-FFF2-40B4-BE49-F238E27FC236}">
                <a16:creationId xmlns:a16="http://schemas.microsoft.com/office/drawing/2014/main" id="{9E94FAE2-4CFC-43F0-BFD8-0B9ADCD8453A}"/>
              </a:ext>
            </a:extLst>
          </p:cNvPr>
          <p:cNvSpPr/>
          <p:nvPr/>
        </p:nvSpPr>
        <p:spPr>
          <a:xfrm>
            <a:off x="393290" y="3200408"/>
            <a:ext cx="10643418" cy="3657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Collective </a:t>
            </a:r>
            <a:r>
              <a:rPr lang="en-US" sz="2400" dirty="0" err="1"/>
              <a:t>Parmatma</a:t>
            </a:r>
            <a:r>
              <a:rPr lang="en-US" sz="2400" dirty="0"/>
              <a:t> of all living beings</a:t>
            </a:r>
          </a:p>
          <a:p>
            <a:pPr marL="342900" indent="-342900">
              <a:buFont typeface="Arial" panose="020B0604020202020204" pitchFamily="34" charset="0"/>
              <a:buChar char="•"/>
            </a:pPr>
            <a:r>
              <a:rPr lang="en-US" sz="2400" dirty="0" err="1"/>
              <a:t>Parmatma</a:t>
            </a:r>
            <a:r>
              <a:rPr lang="en-US" sz="2400" dirty="0"/>
              <a:t> of every material object</a:t>
            </a:r>
          </a:p>
          <a:p>
            <a:pPr marL="342900" indent="-342900">
              <a:buFont typeface="Arial" panose="020B0604020202020204" pitchFamily="34" charset="0"/>
              <a:buChar char="•"/>
            </a:pPr>
            <a:r>
              <a:rPr lang="en-US" sz="2400" dirty="0"/>
              <a:t>Called Hari</a:t>
            </a:r>
          </a:p>
          <a:p>
            <a:pPr marL="342900" indent="-342900">
              <a:buFont typeface="Arial" panose="020B0604020202020204" pitchFamily="34" charset="0"/>
              <a:buChar char="•"/>
            </a:pPr>
            <a:r>
              <a:rPr lang="en-US" sz="2400" dirty="0"/>
              <a:t>All Incarnations are expanded from Him</a:t>
            </a:r>
          </a:p>
          <a:p>
            <a:pPr marL="342900" indent="-342900">
              <a:buFont typeface="Arial" panose="020B0604020202020204" pitchFamily="34" charset="0"/>
              <a:buChar char="•"/>
            </a:pPr>
            <a:r>
              <a:rPr lang="en-US" sz="2400" dirty="0"/>
              <a:t>Maintainer of Universe</a:t>
            </a:r>
          </a:p>
          <a:p>
            <a:pPr marL="342900" indent="-342900">
              <a:buFont typeface="Arial" panose="020B0604020202020204" pitchFamily="34" charset="0"/>
              <a:buChar char="•"/>
            </a:pPr>
            <a:r>
              <a:rPr lang="en-US" sz="2400" dirty="0"/>
              <a:t>all the incarnations within the universe are emanations from this </a:t>
            </a:r>
            <a:r>
              <a:rPr lang="en-US" sz="2400" dirty="0" err="1"/>
              <a:t>Kṣīrodakaśāyī</a:t>
            </a:r>
            <a:r>
              <a:rPr lang="en-US" sz="2400" dirty="0"/>
              <a:t> </a:t>
            </a:r>
            <a:r>
              <a:rPr lang="en-US" sz="2400" dirty="0" err="1"/>
              <a:t>Viṣṇu</a:t>
            </a:r>
            <a:r>
              <a:rPr lang="en-US" sz="2400" dirty="0"/>
              <a:t> :  </a:t>
            </a:r>
          </a:p>
          <a:p>
            <a:pPr marL="342900" indent="-342900">
              <a:buFont typeface="Arial" panose="020B0604020202020204" pitchFamily="34" charset="0"/>
              <a:buChar char="•"/>
            </a:pPr>
            <a:r>
              <a:rPr lang="en-US" sz="2400" dirty="0"/>
              <a:t>Lila Incarnations (Ram , Narsimha, </a:t>
            </a:r>
            <a:r>
              <a:rPr lang="en-US" sz="2400" dirty="0" err="1"/>
              <a:t>Matsya,Varaha</a:t>
            </a:r>
            <a:r>
              <a:rPr lang="en-US" sz="2400" dirty="0"/>
              <a:t>, Vamana, </a:t>
            </a:r>
            <a:r>
              <a:rPr lang="en-US" sz="2400" dirty="0" err="1"/>
              <a:t>Kurma</a:t>
            </a:r>
            <a:r>
              <a:rPr lang="en-US" sz="2400" dirty="0"/>
              <a:t> …)</a:t>
            </a:r>
          </a:p>
          <a:p>
            <a:pPr marL="342900" indent="-342900">
              <a:buFont typeface="Arial" panose="020B0604020202020204" pitchFamily="34" charset="0"/>
              <a:buChar char="•"/>
            </a:pPr>
            <a:r>
              <a:rPr lang="en-US" sz="2400" dirty="0" err="1"/>
              <a:t>Gunavtaras</a:t>
            </a:r>
            <a:r>
              <a:rPr lang="en-US" sz="2400" dirty="0"/>
              <a:t> (</a:t>
            </a:r>
            <a:r>
              <a:rPr lang="en-US" sz="2400" dirty="0" err="1"/>
              <a:t>Bhrama</a:t>
            </a:r>
            <a:r>
              <a:rPr lang="en-US" sz="2400" dirty="0"/>
              <a:t> (</a:t>
            </a:r>
            <a:r>
              <a:rPr lang="en-US" sz="2400" dirty="0" err="1"/>
              <a:t>Jiva</a:t>
            </a:r>
            <a:r>
              <a:rPr lang="en-US" sz="2400" dirty="0"/>
              <a:t> </a:t>
            </a:r>
            <a:r>
              <a:rPr lang="en-US" sz="2400" dirty="0" err="1"/>
              <a:t>tatva</a:t>
            </a:r>
            <a:r>
              <a:rPr lang="en-US" sz="2400" dirty="0"/>
              <a:t>)  </a:t>
            </a:r>
            <a:r>
              <a:rPr lang="en-US" sz="2400" dirty="0" err="1"/>
              <a:t>Visnu</a:t>
            </a:r>
            <a:r>
              <a:rPr lang="en-US" sz="2400" dirty="0"/>
              <a:t> (Vishnu </a:t>
            </a:r>
            <a:r>
              <a:rPr lang="en-US" sz="2400" dirty="0" err="1"/>
              <a:t>Tatva</a:t>
            </a:r>
            <a:r>
              <a:rPr lang="en-US" sz="2400" dirty="0"/>
              <a:t>)  and Mahesh (Marginal position between </a:t>
            </a:r>
            <a:r>
              <a:rPr lang="en-US" sz="2400" dirty="0" err="1"/>
              <a:t>Visnu</a:t>
            </a:r>
            <a:r>
              <a:rPr lang="en-US" sz="2400" dirty="0"/>
              <a:t> and </a:t>
            </a:r>
            <a:r>
              <a:rPr lang="en-US" sz="2400" dirty="0" err="1"/>
              <a:t>Jiva</a:t>
            </a:r>
            <a:r>
              <a:rPr lang="en-US" sz="2400" dirty="0"/>
              <a:t>) )</a:t>
            </a:r>
          </a:p>
          <a:p>
            <a:pPr algn="ctr"/>
            <a:endParaRPr lang="en-US" dirty="0"/>
          </a:p>
        </p:txBody>
      </p:sp>
      <p:sp>
        <p:nvSpPr>
          <p:cNvPr id="14" name="Rectangle 13">
            <a:extLst>
              <a:ext uri="{FF2B5EF4-FFF2-40B4-BE49-F238E27FC236}">
                <a16:creationId xmlns:a16="http://schemas.microsoft.com/office/drawing/2014/main" id="{FF7C6019-C131-4205-9BDA-5A200D2F221B}"/>
              </a:ext>
            </a:extLst>
          </p:cNvPr>
          <p:cNvSpPr/>
          <p:nvPr/>
        </p:nvSpPr>
        <p:spPr>
          <a:xfrm>
            <a:off x="94651" y="1504335"/>
            <a:ext cx="2143425" cy="1165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Kāraṇodakaśāyī</a:t>
            </a:r>
            <a:r>
              <a:rPr lang="en-US" sz="2400" dirty="0"/>
              <a:t> </a:t>
            </a:r>
            <a:r>
              <a:rPr lang="en-US" sz="2400" dirty="0" err="1"/>
              <a:t>Viṣṇu</a:t>
            </a:r>
            <a:r>
              <a:rPr lang="en-US" sz="2400" dirty="0"/>
              <a:t> / </a:t>
            </a:r>
            <a:r>
              <a:rPr lang="en-US" sz="2400" dirty="0" err="1"/>
              <a:t>Maha</a:t>
            </a:r>
            <a:r>
              <a:rPr lang="en-US" sz="2400" dirty="0"/>
              <a:t> Vishnu</a:t>
            </a:r>
          </a:p>
        </p:txBody>
      </p:sp>
      <p:sp>
        <p:nvSpPr>
          <p:cNvPr id="16" name="Rectangle 15">
            <a:extLst>
              <a:ext uri="{FF2B5EF4-FFF2-40B4-BE49-F238E27FC236}">
                <a16:creationId xmlns:a16="http://schemas.microsoft.com/office/drawing/2014/main" id="{39AFD738-BBB2-415B-AC13-B132F71C6BB5}"/>
              </a:ext>
            </a:extLst>
          </p:cNvPr>
          <p:cNvSpPr/>
          <p:nvPr/>
        </p:nvSpPr>
        <p:spPr>
          <a:xfrm>
            <a:off x="3633021" y="1504334"/>
            <a:ext cx="2462980" cy="1165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Garbhodakaśāyī</a:t>
            </a:r>
            <a:r>
              <a:rPr lang="en-US" sz="2400" dirty="0"/>
              <a:t> </a:t>
            </a:r>
            <a:r>
              <a:rPr lang="en-US" sz="2400" dirty="0" err="1"/>
              <a:t>Viṣṇu</a:t>
            </a:r>
            <a:endParaRPr lang="en-US" sz="2400" dirty="0"/>
          </a:p>
        </p:txBody>
      </p:sp>
      <p:sp>
        <p:nvSpPr>
          <p:cNvPr id="3" name="Arrow: Down 2">
            <a:extLst>
              <a:ext uri="{FF2B5EF4-FFF2-40B4-BE49-F238E27FC236}">
                <a16:creationId xmlns:a16="http://schemas.microsoft.com/office/drawing/2014/main" id="{2C6829F2-19B7-48D0-AFD6-2ADC57A0E08F}"/>
              </a:ext>
            </a:extLst>
          </p:cNvPr>
          <p:cNvSpPr/>
          <p:nvPr/>
        </p:nvSpPr>
        <p:spPr>
          <a:xfrm>
            <a:off x="9940413" y="2669447"/>
            <a:ext cx="781664" cy="5751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65ACDC80-E035-43B6-9052-0ED0BF2BD0A6}"/>
              </a:ext>
            </a:extLst>
          </p:cNvPr>
          <p:cNvSpPr/>
          <p:nvPr/>
        </p:nvSpPr>
        <p:spPr>
          <a:xfrm>
            <a:off x="6341806" y="1799312"/>
            <a:ext cx="1489588" cy="722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60DBD68-9C08-4C07-9ABE-13A701B07869}"/>
              </a:ext>
            </a:extLst>
          </p:cNvPr>
          <p:cNvSpPr/>
          <p:nvPr/>
        </p:nvSpPr>
        <p:spPr>
          <a:xfrm>
            <a:off x="2286000" y="1799301"/>
            <a:ext cx="1347021" cy="619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851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B2B74D-69EB-40E3-9312-8713627C67AC}"/>
              </a:ext>
            </a:extLst>
          </p:cNvPr>
          <p:cNvSpPr>
            <a:spLocks noGrp="1"/>
          </p:cNvSpPr>
          <p:nvPr>
            <p:ph idx="1"/>
          </p:nvPr>
        </p:nvSpPr>
        <p:spPr>
          <a:xfrm>
            <a:off x="838200" y="257907"/>
            <a:ext cx="10515600" cy="6377355"/>
          </a:xfrm>
        </p:spPr>
        <p:txBody>
          <a:bodyPr>
            <a:normAutofit fontScale="77500" lnSpcReduction="20000"/>
          </a:bodyPr>
          <a:lstStyle/>
          <a:p>
            <a:pPr marL="0" indent="0">
              <a:buNone/>
            </a:pPr>
            <a:r>
              <a:rPr lang="en-US" sz="6000" dirty="0">
                <a:highlight>
                  <a:srgbClr val="FFFF00"/>
                </a:highlight>
              </a:rPr>
              <a:t>WHY DO CREATION  AT ALL</a:t>
            </a:r>
          </a:p>
          <a:p>
            <a:pPr marL="0" indent="0">
              <a:buNone/>
            </a:pPr>
            <a:endParaRPr lang="en-US" sz="6000" dirty="0">
              <a:highlight>
                <a:srgbClr val="FFFF00"/>
              </a:highlight>
            </a:endParaRPr>
          </a:p>
          <a:p>
            <a:pPr marL="0" indent="0">
              <a:buNone/>
            </a:pPr>
            <a:r>
              <a:rPr lang="en-US" sz="6000" dirty="0">
                <a:highlight>
                  <a:srgbClr val="FFFF00"/>
                </a:highlight>
              </a:rPr>
              <a:t>When the </a:t>
            </a:r>
            <a:r>
              <a:rPr lang="en-US" sz="6000" dirty="0" err="1">
                <a:highlight>
                  <a:srgbClr val="FFFF00"/>
                </a:highlight>
              </a:rPr>
              <a:t>ekantatah</a:t>
            </a:r>
            <a:r>
              <a:rPr lang="en-US" sz="6000" dirty="0">
                <a:highlight>
                  <a:srgbClr val="FFFF00"/>
                </a:highlight>
              </a:rPr>
              <a:t> Shreya (SB1.1.9 ultimate good) of people is NOT creation but ….</a:t>
            </a:r>
          </a:p>
          <a:p>
            <a:pPr marL="0" indent="0">
              <a:buNone/>
            </a:pPr>
            <a:endParaRPr lang="en-US" sz="6000" dirty="0">
              <a:highlight>
                <a:srgbClr val="FFFF00"/>
              </a:highlight>
            </a:endParaRPr>
          </a:p>
          <a:p>
            <a:pPr marL="0" indent="0">
              <a:buNone/>
            </a:pPr>
            <a:r>
              <a:rPr lang="en-US" sz="6000" dirty="0">
                <a:highlight>
                  <a:srgbClr val="FFFF00"/>
                </a:highlight>
              </a:rPr>
              <a:t>SB 1.2.6 : (as advised by </a:t>
            </a:r>
            <a:r>
              <a:rPr lang="en-US" sz="6000" dirty="0" err="1">
                <a:highlight>
                  <a:srgbClr val="FFFF00"/>
                </a:highlight>
              </a:rPr>
              <a:t>Suta</a:t>
            </a:r>
            <a:r>
              <a:rPr lang="en-US" sz="6000" dirty="0">
                <a:highlight>
                  <a:srgbClr val="FFFF00"/>
                </a:highlight>
              </a:rPr>
              <a:t> Goswami)</a:t>
            </a:r>
          </a:p>
          <a:p>
            <a:pPr marL="0" indent="0">
              <a:buNone/>
            </a:pPr>
            <a:r>
              <a:rPr lang="en-US" sz="6000" dirty="0">
                <a:highlight>
                  <a:srgbClr val="FFFF00"/>
                </a:highlight>
              </a:rPr>
              <a:t>  </a:t>
            </a:r>
          </a:p>
          <a:p>
            <a:pPr marL="0" indent="0">
              <a:buNone/>
            </a:pPr>
            <a:r>
              <a:rPr lang="en-US" sz="6000" b="1" i="1" dirty="0">
                <a:solidFill>
                  <a:schemeClr val="accent1"/>
                </a:solidFill>
                <a:highlight>
                  <a:srgbClr val="FFFF00"/>
                </a:highlight>
              </a:rPr>
              <a:t>Sa </a:t>
            </a:r>
            <a:r>
              <a:rPr lang="en-US" sz="6000" b="1" i="1" dirty="0" err="1">
                <a:solidFill>
                  <a:schemeClr val="accent1"/>
                </a:solidFill>
                <a:highlight>
                  <a:srgbClr val="FFFF00"/>
                </a:highlight>
              </a:rPr>
              <a:t>Vai</a:t>
            </a:r>
            <a:r>
              <a:rPr lang="en-US" sz="6000" b="1" i="1" dirty="0">
                <a:solidFill>
                  <a:schemeClr val="accent1"/>
                </a:solidFill>
                <a:highlight>
                  <a:srgbClr val="FFFF00"/>
                </a:highlight>
              </a:rPr>
              <a:t> </a:t>
            </a:r>
            <a:r>
              <a:rPr lang="en-US" sz="6000" b="1" i="1" dirty="0" err="1">
                <a:solidFill>
                  <a:schemeClr val="accent1"/>
                </a:solidFill>
                <a:highlight>
                  <a:srgbClr val="FFFF00"/>
                </a:highlight>
              </a:rPr>
              <a:t>Pumsam</a:t>
            </a:r>
            <a:r>
              <a:rPr lang="en-US" sz="6000" b="1" i="1" dirty="0">
                <a:solidFill>
                  <a:schemeClr val="accent1"/>
                </a:solidFill>
                <a:highlight>
                  <a:srgbClr val="FFFF00"/>
                </a:highlight>
              </a:rPr>
              <a:t> Paro </a:t>
            </a:r>
            <a:r>
              <a:rPr lang="en-US" sz="6000" b="1" i="1" dirty="0" err="1">
                <a:solidFill>
                  <a:schemeClr val="accent1"/>
                </a:solidFill>
                <a:highlight>
                  <a:srgbClr val="FFFF00"/>
                </a:highlight>
              </a:rPr>
              <a:t>dharmo</a:t>
            </a:r>
            <a:r>
              <a:rPr lang="en-US" sz="6000" b="1" i="1" dirty="0">
                <a:solidFill>
                  <a:schemeClr val="accent1"/>
                </a:solidFill>
                <a:highlight>
                  <a:srgbClr val="FFFF00"/>
                </a:highlight>
              </a:rPr>
              <a:t> , </a:t>
            </a:r>
            <a:r>
              <a:rPr lang="en-US" sz="6000" b="1" i="1" dirty="0" err="1">
                <a:solidFill>
                  <a:schemeClr val="accent1"/>
                </a:solidFill>
                <a:highlight>
                  <a:srgbClr val="FFFF00"/>
                </a:highlight>
              </a:rPr>
              <a:t>Yato</a:t>
            </a:r>
            <a:r>
              <a:rPr lang="en-US" sz="6000" b="1" i="1" dirty="0">
                <a:solidFill>
                  <a:schemeClr val="accent1"/>
                </a:solidFill>
                <a:highlight>
                  <a:srgbClr val="FFFF00"/>
                </a:highlight>
              </a:rPr>
              <a:t> </a:t>
            </a:r>
            <a:r>
              <a:rPr lang="en-US" sz="6000" b="1" i="1" dirty="0" err="1">
                <a:solidFill>
                  <a:schemeClr val="accent1"/>
                </a:solidFill>
                <a:highlight>
                  <a:srgbClr val="FFFF00"/>
                </a:highlight>
              </a:rPr>
              <a:t>Bhaktir</a:t>
            </a:r>
            <a:r>
              <a:rPr lang="en-US" sz="6000" b="1" i="1" dirty="0">
                <a:solidFill>
                  <a:schemeClr val="accent1"/>
                </a:solidFill>
                <a:highlight>
                  <a:srgbClr val="FFFF00"/>
                </a:highlight>
              </a:rPr>
              <a:t> </a:t>
            </a:r>
            <a:r>
              <a:rPr lang="en-US" sz="6000" b="1" i="1" dirty="0" err="1">
                <a:solidFill>
                  <a:schemeClr val="accent1"/>
                </a:solidFill>
                <a:highlight>
                  <a:srgbClr val="FFFF00"/>
                </a:highlight>
              </a:rPr>
              <a:t>Adhokshaje</a:t>
            </a:r>
            <a:r>
              <a:rPr lang="en-US" sz="6000" b="1" i="1" dirty="0">
                <a:solidFill>
                  <a:schemeClr val="accent1"/>
                </a:solidFill>
                <a:highlight>
                  <a:srgbClr val="FFFF00"/>
                </a:highlight>
              </a:rPr>
              <a:t> , </a:t>
            </a:r>
            <a:r>
              <a:rPr lang="en-US" sz="6000" b="1" i="1" dirty="0" err="1">
                <a:solidFill>
                  <a:schemeClr val="accent1"/>
                </a:solidFill>
                <a:highlight>
                  <a:srgbClr val="FFFF00"/>
                </a:highlight>
              </a:rPr>
              <a:t>Aihetuki</a:t>
            </a:r>
            <a:r>
              <a:rPr lang="en-US" sz="6000" b="1" i="1" dirty="0">
                <a:solidFill>
                  <a:schemeClr val="accent1"/>
                </a:solidFill>
                <a:highlight>
                  <a:srgbClr val="FFFF00"/>
                </a:highlight>
              </a:rPr>
              <a:t> </a:t>
            </a:r>
            <a:r>
              <a:rPr lang="en-US" sz="6000" b="1" i="1" dirty="0" err="1">
                <a:solidFill>
                  <a:schemeClr val="accent1"/>
                </a:solidFill>
                <a:highlight>
                  <a:srgbClr val="FFFF00"/>
                </a:highlight>
              </a:rPr>
              <a:t>Apratihata</a:t>
            </a:r>
            <a:r>
              <a:rPr lang="en-US" sz="6000" b="1" i="1" dirty="0">
                <a:solidFill>
                  <a:schemeClr val="accent1"/>
                </a:solidFill>
                <a:highlight>
                  <a:srgbClr val="FFFF00"/>
                </a:highlight>
              </a:rPr>
              <a:t> </a:t>
            </a:r>
            <a:r>
              <a:rPr lang="en-US" sz="6000" b="1" i="1" dirty="0" err="1">
                <a:solidFill>
                  <a:schemeClr val="accent1"/>
                </a:solidFill>
                <a:highlight>
                  <a:srgbClr val="FFFF00"/>
                </a:highlight>
              </a:rPr>
              <a:t>Yayatma</a:t>
            </a:r>
            <a:r>
              <a:rPr lang="en-US" sz="6000" b="1" i="1" dirty="0">
                <a:solidFill>
                  <a:schemeClr val="accent1"/>
                </a:solidFill>
                <a:highlight>
                  <a:srgbClr val="FFFF00"/>
                </a:highlight>
              </a:rPr>
              <a:t> </a:t>
            </a:r>
            <a:r>
              <a:rPr lang="en-US" sz="6000" b="1" i="1" dirty="0" err="1">
                <a:solidFill>
                  <a:schemeClr val="accent1"/>
                </a:solidFill>
                <a:highlight>
                  <a:srgbClr val="FFFF00"/>
                </a:highlight>
              </a:rPr>
              <a:t>Suprasidati</a:t>
            </a:r>
            <a:endParaRPr lang="en-US" sz="6000" b="1" i="1" dirty="0">
              <a:solidFill>
                <a:schemeClr val="accent1"/>
              </a:solidFill>
              <a:highlight>
                <a:srgbClr val="FFFF00"/>
              </a:highlight>
            </a:endParaRPr>
          </a:p>
          <a:p>
            <a:pPr marL="0" indent="0">
              <a:buNone/>
            </a:pPr>
            <a:endParaRPr lang="en-US" sz="6000" dirty="0">
              <a:highlight>
                <a:srgbClr val="FFFF00"/>
              </a:highlight>
            </a:endParaRPr>
          </a:p>
          <a:p>
            <a:endParaRPr lang="en-US" dirty="0"/>
          </a:p>
        </p:txBody>
      </p:sp>
    </p:spTree>
    <p:extLst>
      <p:ext uri="{BB962C8B-B14F-4D97-AF65-F5344CB8AC3E}">
        <p14:creationId xmlns:p14="http://schemas.microsoft.com/office/powerpoint/2010/main" val="3456937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1910</Words>
  <Application>Microsoft Office PowerPoint</Application>
  <PresentationFormat>Widescreen</PresentationFormat>
  <Paragraphs>324</Paragraphs>
  <Slides>55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Calibri Light</vt:lpstr>
      <vt:lpstr>gaura times</vt:lpstr>
      <vt:lpstr>inherit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lessons are not taken from the creation the Jiva will be insulted life after life in 84 Lakh Species</vt:lpstr>
      <vt:lpstr>PowerPoint Presentation</vt:lpstr>
      <vt:lpstr>SB 11.7.33-35(brāhmaṇa avadhūta told King Yadu)  </vt:lpstr>
      <vt:lpstr>PowerPoint Presentation</vt:lpstr>
      <vt:lpstr>Mountains teach Aihetuki , Apratihata service hence Krishna worshiped Govardhan </vt:lpstr>
      <vt:lpstr>PowerPoint Presentation</vt:lpstr>
      <vt:lpstr>Trees also teach aihetuki apratihata service &amp; teaches Devotional service </vt:lpstr>
      <vt:lpstr>PowerPoint Presentation</vt:lpstr>
      <vt:lpstr>Learning from WIND</vt:lpstr>
      <vt:lpstr>Learning from WIND</vt:lpstr>
      <vt:lpstr>PowerPoint Presentation</vt:lpstr>
      <vt:lpstr>Learning from wind 11.7.41</vt:lpstr>
      <vt:lpstr>Learning from SKY SB 11.7.42 </vt:lpstr>
      <vt:lpstr>Sb 11.7.43 sky lesson  purport by prabhupad</vt:lpstr>
      <vt:lpstr>SB 11.7.44 Lesson from water</vt:lpstr>
      <vt:lpstr>SB 11.7.45 Lesson from Fire</vt:lpstr>
      <vt:lpstr>SB 11.7.46 lesson from fire</vt:lpstr>
      <vt:lpstr> SB 11.7.48 Lesson from Moon</vt:lpstr>
      <vt:lpstr>SB 11.7.50 Lesson from Sun</vt:lpstr>
      <vt:lpstr>SB 11.7.52 Lessons from pigeon</vt:lpstr>
      <vt:lpstr>Instruction from Python</vt:lpstr>
      <vt:lpstr>SB 11.8.5 Lesson from Ocean</vt:lpstr>
      <vt:lpstr>SB 11.8.7 lesson from Moth (Patanga)</vt:lpstr>
      <vt:lpstr>Lesson from Honey Bee   vṛttim — the occupation; mādhu-karīm — of the honeybee; muniḥ — a saintly person.</vt:lpstr>
      <vt:lpstr>Lesson 2  from honey Bee take Yat Saaram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Young Girl and the bracelet lesson</vt:lpstr>
      <vt:lpstr>PowerPoint Presentation</vt:lpstr>
      <vt:lpstr>PowerPoint Presentation</vt:lpstr>
      <vt:lpstr>PowerPoint Presentation</vt:lpstr>
      <vt:lpstr>PowerPoint Presentation</vt:lpstr>
      <vt:lpstr>PowerPoint Presentation</vt:lpstr>
      <vt:lpstr>1 Vs 24 Gurus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 Bhargava</dc:creator>
  <cp:lastModifiedBy>Rahul Bhargava</cp:lastModifiedBy>
  <cp:revision>6</cp:revision>
  <dcterms:created xsi:type="dcterms:W3CDTF">2019-06-01T20:19:23Z</dcterms:created>
  <dcterms:modified xsi:type="dcterms:W3CDTF">2019-06-01T20:46:01Z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be4e5-f9bb-4a7a-99c6-8245ec416874_Enabled">
    <vt:lpwstr>True</vt:lpwstr>
  </property>
  <property fmtid="{D5CDD505-2E9C-101B-9397-08002B2CF9AE}" pid="3" name="MSIP_Label_981be4e5-f9bb-4a7a-99c6-8245ec416874_SiteId">
    <vt:lpwstr>1f9b09b4-197c-4f1c-b0c5-571a6ccc96c8</vt:lpwstr>
  </property>
  <property fmtid="{D5CDD505-2E9C-101B-9397-08002B2CF9AE}" pid="4" name="MSIP_Label_981be4e5-f9bb-4a7a-99c6-8245ec416874_Owner">
    <vt:lpwstr>rahul.bhargava@landmarkgroup.com</vt:lpwstr>
  </property>
  <property fmtid="{D5CDD505-2E9C-101B-9397-08002B2CF9AE}" pid="5" name="MSIP_Label_981be4e5-f9bb-4a7a-99c6-8245ec416874_SetDate">
    <vt:lpwstr>2019-06-01T20:24:13.8880046Z</vt:lpwstr>
  </property>
  <property fmtid="{D5CDD505-2E9C-101B-9397-08002B2CF9AE}" pid="6" name="MSIP_Label_981be4e5-f9bb-4a7a-99c6-8245ec416874_Name">
    <vt:lpwstr>Public</vt:lpwstr>
  </property>
  <property fmtid="{D5CDD505-2E9C-101B-9397-08002B2CF9AE}" pid="7" name="MSIP_Label_981be4e5-f9bb-4a7a-99c6-8245ec416874_Application">
    <vt:lpwstr>Microsoft Azure Information Protection</vt:lpwstr>
  </property>
  <property fmtid="{D5CDD505-2E9C-101B-9397-08002B2CF9AE}" pid="8" name="MSIP_Label_981be4e5-f9bb-4a7a-99c6-8245ec416874_ActionId">
    <vt:lpwstr>ce9da8c4-087b-4a90-b736-f4681f6aec6b</vt:lpwstr>
  </property>
  <property fmtid="{D5CDD505-2E9C-101B-9397-08002B2CF9AE}" pid="9" name="MSIP_Label_981be4e5-f9bb-4a7a-99c6-8245ec416874_Extended_MSFT_Method">
    <vt:lpwstr>Manual</vt:lpwstr>
  </property>
  <property fmtid="{D5CDD505-2E9C-101B-9397-08002B2CF9AE}" pid="10" name="Sensitivity">
    <vt:lpwstr>Public</vt:lpwstr>
  </property>
</Properties>
</file>