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315" r:id="rId3"/>
    <p:sldId id="316" r:id="rId4"/>
    <p:sldId id="302" r:id="rId5"/>
    <p:sldId id="318" r:id="rId6"/>
    <p:sldId id="257" r:id="rId7"/>
    <p:sldId id="285" r:id="rId8"/>
    <p:sldId id="258" r:id="rId9"/>
    <p:sldId id="260" r:id="rId10"/>
    <p:sldId id="259" r:id="rId11"/>
    <p:sldId id="314" r:id="rId12"/>
    <p:sldId id="313" r:id="rId13"/>
    <p:sldId id="261" r:id="rId14"/>
    <p:sldId id="262" r:id="rId15"/>
    <p:sldId id="265" r:id="rId16"/>
    <p:sldId id="319" r:id="rId17"/>
    <p:sldId id="263" r:id="rId18"/>
    <p:sldId id="266" r:id="rId19"/>
    <p:sldId id="267" r:id="rId20"/>
    <p:sldId id="273" r:id="rId21"/>
    <p:sldId id="290" r:id="rId22"/>
    <p:sldId id="269" r:id="rId23"/>
    <p:sldId id="278" r:id="rId24"/>
    <p:sldId id="271" r:id="rId25"/>
    <p:sldId id="291" r:id="rId26"/>
    <p:sldId id="272" r:id="rId27"/>
    <p:sldId id="276" r:id="rId28"/>
    <p:sldId id="274" r:id="rId29"/>
    <p:sldId id="275" r:id="rId30"/>
    <p:sldId id="277" r:id="rId31"/>
    <p:sldId id="283" r:id="rId32"/>
    <p:sldId id="282" r:id="rId33"/>
    <p:sldId id="292" r:id="rId34"/>
    <p:sldId id="279" r:id="rId35"/>
    <p:sldId id="280" r:id="rId36"/>
    <p:sldId id="281" r:id="rId37"/>
    <p:sldId id="293" r:id="rId38"/>
    <p:sldId id="284" r:id="rId39"/>
    <p:sldId id="286" r:id="rId40"/>
    <p:sldId id="287" r:id="rId41"/>
    <p:sldId id="294" r:id="rId42"/>
    <p:sldId id="288" r:id="rId43"/>
    <p:sldId id="295" r:id="rId44"/>
    <p:sldId id="296" r:id="rId45"/>
    <p:sldId id="297" r:id="rId46"/>
    <p:sldId id="298" r:id="rId47"/>
    <p:sldId id="299" r:id="rId48"/>
    <p:sldId id="300" r:id="rId49"/>
    <p:sldId id="310" r:id="rId50"/>
    <p:sldId id="301" r:id="rId51"/>
    <p:sldId id="303" r:id="rId52"/>
    <p:sldId id="304" r:id="rId53"/>
    <p:sldId id="305" r:id="rId54"/>
    <p:sldId id="309" r:id="rId55"/>
    <p:sldId id="306" r:id="rId56"/>
    <p:sldId id="307" r:id="rId57"/>
    <p:sldId id="308" r:id="rId58"/>
    <p:sldId id="311" r:id="rId59"/>
    <p:sldId id="289"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77933C"/>
    <a:srgbClr val="800000"/>
    <a:srgbClr val="0033CC"/>
    <a:srgbClr val="660033"/>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581" y="-72"/>
      </p:cViewPr>
      <p:guideLst>
        <p:guide orient="horz" pos="2160"/>
        <p:guide pos="2880"/>
      </p:guideLst>
    </p:cSldViewPr>
  </p:slideViewPr>
  <p:notesTextViewPr>
    <p:cViewPr>
      <p:scale>
        <a:sx n="100" d="100"/>
        <a:sy n="100" d="100"/>
      </p:scale>
      <p:origin x="0" y="0"/>
    </p:cViewPr>
  </p:notesTextViewPr>
  <p:sorterViewPr>
    <p:cViewPr>
      <p:scale>
        <a:sx n="68" d="100"/>
        <a:sy n="68" d="100"/>
      </p:scale>
      <p:origin x="0" y="330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1.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4791E-1C5B-4454-A613-98F6C8522051}" type="doc">
      <dgm:prSet loTypeId="urn:microsoft.com/office/officeart/2005/8/layout/hList2" loCatId="relationship" qsTypeId="urn:microsoft.com/office/officeart/2005/8/quickstyle/simple4" qsCatId="simple" csTypeId="urn:microsoft.com/office/officeart/2005/8/colors/accent1_2" csCatId="accent1" phldr="1"/>
      <dgm:spPr/>
      <dgm:t>
        <a:bodyPr/>
        <a:lstStyle/>
        <a:p>
          <a:endParaRPr lang="en-US"/>
        </a:p>
      </dgm:t>
    </dgm:pt>
    <dgm:pt modelId="{4E678E96-93D6-4583-93BB-0D4079F15B2E}">
      <dgm:prSet phldrT="[Text]"/>
      <dgm:spPr/>
      <dgm:t>
        <a:bodyPr/>
        <a:lstStyle/>
        <a:p>
          <a:r>
            <a:rPr lang="en-US" b="1" dirty="0" smtClean="0">
              <a:solidFill>
                <a:srgbClr val="800000"/>
              </a:solidFill>
            </a:rPr>
            <a:t>KNOWLEDGE</a:t>
          </a:r>
          <a:endParaRPr lang="en-US" b="1" dirty="0">
            <a:solidFill>
              <a:srgbClr val="800000"/>
            </a:solidFill>
          </a:endParaRPr>
        </a:p>
      </dgm:t>
    </dgm:pt>
    <dgm:pt modelId="{F85A08DB-E836-4F5F-BC65-0E4492E29996}" type="parTrans" cxnId="{BD8B9B03-CBA4-45DA-B1F9-AF76E7FD7D8B}">
      <dgm:prSet/>
      <dgm:spPr/>
      <dgm:t>
        <a:bodyPr/>
        <a:lstStyle/>
        <a:p>
          <a:endParaRPr lang="en-US"/>
        </a:p>
      </dgm:t>
    </dgm:pt>
    <dgm:pt modelId="{A14C776C-2854-45F6-BB8F-718A8781F8F0}" type="sibTrans" cxnId="{BD8B9B03-CBA4-45DA-B1F9-AF76E7FD7D8B}">
      <dgm:prSet/>
      <dgm:spPr/>
      <dgm:t>
        <a:bodyPr/>
        <a:lstStyle/>
        <a:p>
          <a:endParaRPr lang="en-US"/>
        </a:p>
      </dgm:t>
    </dgm:pt>
    <dgm:pt modelId="{3D7C9BD3-451F-4D3A-9398-14437C5C95E8}">
      <dgm:prSet phldrT="[Text]"/>
      <dgm:spPr/>
      <dgm:t>
        <a:bodyPr/>
        <a:lstStyle/>
        <a:p>
          <a:r>
            <a:rPr lang="en-US" b="1" dirty="0" smtClean="0"/>
            <a:t>Knowledge (memory and recall)</a:t>
          </a:r>
          <a:endParaRPr lang="en-US" b="1" dirty="0"/>
        </a:p>
      </dgm:t>
    </dgm:pt>
    <dgm:pt modelId="{1FBA224F-072A-4237-9867-71318A3C5ED9}" type="parTrans" cxnId="{70C4AB79-A949-400D-A581-C5266A9F87C1}">
      <dgm:prSet/>
      <dgm:spPr/>
      <dgm:t>
        <a:bodyPr/>
        <a:lstStyle/>
        <a:p>
          <a:endParaRPr lang="en-US"/>
        </a:p>
      </dgm:t>
    </dgm:pt>
    <dgm:pt modelId="{F7BE0224-5DE6-4F11-B1C8-C8F669EFAB21}" type="sibTrans" cxnId="{70C4AB79-A949-400D-A581-C5266A9F87C1}">
      <dgm:prSet/>
      <dgm:spPr/>
      <dgm:t>
        <a:bodyPr/>
        <a:lstStyle/>
        <a:p>
          <a:endParaRPr lang="en-US"/>
        </a:p>
      </dgm:t>
    </dgm:pt>
    <dgm:pt modelId="{CE51F8F1-3271-4AD4-BCC6-56E0200A456C}">
      <dgm:prSet phldrT="[Text]"/>
      <dgm:spPr/>
      <dgm:t>
        <a:bodyPr/>
        <a:lstStyle/>
        <a:p>
          <a:r>
            <a:rPr lang="en-US" b="1" dirty="0" smtClean="0"/>
            <a:t>Understanding</a:t>
          </a:r>
          <a:endParaRPr lang="en-US" b="1" dirty="0"/>
        </a:p>
      </dgm:t>
    </dgm:pt>
    <dgm:pt modelId="{444F5939-8087-4DBF-ADAC-0E58D71510CA}" type="parTrans" cxnId="{53F338DE-B4ED-42EF-85DB-DEF5ED67F437}">
      <dgm:prSet/>
      <dgm:spPr/>
      <dgm:t>
        <a:bodyPr/>
        <a:lstStyle/>
        <a:p>
          <a:endParaRPr lang="en-US"/>
        </a:p>
      </dgm:t>
    </dgm:pt>
    <dgm:pt modelId="{CA9B6B27-E74F-484B-9A36-32448EB82103}" type="sibTrans" cxnId="{53F338DE-B4ED-42EF-85DB-DEF5ED67F437}">
      <dgm:prSet/>
      <dgm:spPr/>
      <dgm:t>
        <a:bodyPr/>
        <a:lstStyle/>
        <a:p>
          <a:endParaRPr lang="en-US"/>
        </a:p>
      </dgm:t>
    </dgm:pt>
    <dgm:pt modelId="{EB44BEEE-B86B-4E66-A506-5889E5CFFDCA}">
      <dgm:prSet phldrT="[Text]"/>
      <dgm:spPr/>
      <dgm:t>
        <a:bodyPr/>
        <a:lstStyle/>
        <a:p>
          <a:r>
            <a:rPr lang="en-US" b="1" dirty="0" smtClean="0">
              <a:solidFill>
                <a:srgbClr val="800000"/>
              </a:solidFill>
            </a:rPr>
            <a:t>SKILLS</a:t>
          </a:r>
          <a:endParaRPr lang="en-US" b="1" dirty="0">
            <a:solidFill>
              <a:srgbClr val="800000"/>
            </a:solidFill>
          </a:endParaRPr>
        </a:p>
      </dgm:t>
    </dgm:pt>
    <dgm:pt modelId="{782F9A14-9E18-44AB-AB0C-58F60F6AB092}" type="parTrans" cxnId="{44F9042D-A0B8-4890-84F5-A9B67A34DC85}">
      <dgm:prSet/>
      <dgm:spPr/>
      <dgm:t>
        <a:bodyPr/>
        <a:lstStyle/>
        <a:p>
          <a:endParaRPr lang="en-US"/>
        </a:p>
      </dgm:t>
    </dgm:pt>
    <dgm:pt modelId="{922E315D-4FF2-4B9C-98D5-8525FCE4E8E0}" type="sibTrans" cxnId="{44F9042D-A0B8-4890-84F5-A9B67A34DC85}">
      <dgm:prSet/>
      <dgm:spPr/>
      <dgm:t>
        <a:bodyPr/>
        <a:lstStyle/>
        <a:p>
          <a:endParaRPr lang="en-US"/>
        </a:p>
      </dgm:t>
    </dgm:pt>
    <dgm:pt modelId="{C1100692-9B33-4B8B-94BF-4A8176E69E47}">
      <dgm:prSet phldrT="[Text]"/>
      <dgm:spPr/>
      <dgm:t>
        <a:bodyPr/>
        <a:lstStyle/>
        <a:p>
          <a:r>
            <a:rPr lang="en-US" b="1" dirty="0" smtClean="0"/>
            <a:t>Personal application</a:t>
          </a:r>
          <a:endParaRPr lang="en-US" b="1" dirty="0"/>
        </a:p>
      </dgm:t>
    </dgm:pt>
    <dgm:pt modelId="{9D768366-6733-4B1C-9330-B7B4C73C2134}" type="parTrans" cxnId="{E37FBBC2-8C75-40F9-99C8-F1DB16FFA28A}">
      <dgm:prSet/>
      <dgm:spPr/>
      <dgm:t>
        <a:bodyPr/>
        <a:lstStyle/>
        <a:p>
          <a:endParaRPr lang="en-US"/>
        </a:p>
      </dgm:t>
    </dgm:pt>
    <dgm:pt modelId="{B624ACE2-A87F-4EA6-8087-14EFA17F8738}" type="sibTrans" cxnId="{E37FBBC2-8C75-40F9-99C8-F1DB16FFA28A}">
      <dgm:prSet/>
      <dgm:spPr/>
      <dgm:t>
        <a:bodyPr/>
        <a:lstStyle/>
        <a:p>
          <a:endParaRPr lang="en-US"/>
        </a:p>
      </dgm:t>
    </dgm:pt>
    <dgm:pt modelId="{873A8903-0B57-4D97-9E84-E7E87382497E}">
      <dgm:prSet phldrT="[Text]"/>
      <dgm:spPr/>
      <dgm:t>
        <a:bodyPr/>
        <a:lstStyle/>
        <a:p>
          <a:r>
            <a:rPr lang="en-US" b="1" dirty="0" smtClean="0"/>
            <a:t>Theological application</a:t>
          </a:r>
          <a:endParaRPr lang="en-US" b="1" dirty="0"/>
        </a:p>
      </dgm:t>
    </dgm:pt>
    <dgm:pt modelId="{CC7FA474-D6B8-4B18-91A9-8E7C9D592FE5}" type="parTrans" cxnId="{9BD94EDD-408D-4A96-9848-A4AF8302BDAD}">
      <dgm:prSet/>
      <dgm:spPr/>
      <dgm:t>
        <a:bodyPr/>
        <a:lstStyle/>
        <a:p>
          <a:endParaRPr lang="en-US"/>
        </a:p>
      </dgm:t>
    </dgm:pt>
    <dgm:pt modelId="{64A7B18A-3EC4-4249-9BA7-0EF9FC22A0E7}" type="sibTrans" cxnId="{9BD94EDD-408D-4A96-9848-A4AF8302BDAD}">
      <dgm:prSet/>
      <dgm:spPr/>
      <dgm:t>
        <a:bodyPr/>
        <a:lstStyle/>
        <a:p>
          <a:endParaRPr lang="en-US"/>
        </a:p>
      </dgm:t>
    </dgm:pt>
    <dgm:pt modelId="{EF6CA4C7-CC98-43C5-8B1A-39757D51E9B6}">
      <dgm:prSet phldrT="[Text]"/>
      <dgm:spPr/>
      <dgm:t>
        <a:bodyPr/>
        <a:lstStyle/>
        <a:p>
          <a:r>
            <a:rPr lang="en-US" b="1" dirty="0" smtClean="0">
              <a:solidFill>
                <a:srgbClr val="800000"/>
              </a:solidFill>
            </a:rPr>
            <a:t>VALUES AND ATTITUDES</a:t>
          </a:r>
          <a:endParaRPr lang="en-US" b="1" dirty="0">
            <a:solidFill>
              <a:srgbClr val="800000"/>
            </a:solidFill>
          </a:endParaRPr>
        </a:p>
      </dgm:t>
    </dgm:pt>
    <dgm:pt modelId="{3E4590AF-6376-4BE4-8406-B33911101061}" type="parTrans" cxnId="{C67AFF3C-4B59-4D2D-AAA8-BC95B4E37BDF}">
      <dgm:prSet/>
      <dgm:spPr/>
      <dgm:t>
        <a:bodyPr/>
        <a:lstStyle/>
        <a:p>
          <a:endParaRPr lang="en-US"/>
        </a:p>
      </dgm:t>
    </dgm:pt>
    <dgm:pt modelId="{B7EC98E5-DEBE-4DDE-8A80-217FA7EF7AB9}" type="sibTrans" cxnId="{C67AFF3C-4B59-4D2D-AAA8-BC95B4E37BDF}">
      <dgm:prSet/>
      <dgm:spPr/>
      <dgm:t>
        <a:bodyPr/>
        <a:lstStyle/>
        <a:p>
          <a:endParaRPr lang="en-US"/>
        </a:p>
      </dgm:t>
    </dgm:pt>
    <dgm:pt modelId="{7E90C73A-94DC-4401-BF6F-11E4794A238A}">
      <dgm:prSet phldrT="[Text]"/>
      <dgm:spPr/>
      <dgm:t>
        <a:bodyPr/>
        <a:lstStyle/>
        <a:p>
          <a:r>
            <a:rPr lang="en-US" b="1" dirty="0" smtClean="0"/>
            <a:t>Faith and conviction</a:t>
          </a:r>
          <a:endParaRPr lang="en-US" b="1" dirty="0"/>
        </a:p>
      </dgm:t>
    </dgm:pt>
    <dgm:pt modelId="{77A470C5-76C7-4B13-900B-3D977AE13768}" type="parTrans" cxnId="{266D8CCA-B171-4D1C-A23A-B54FC774083F}">
      <dgm:prSet/>
      <dgm:spPr/>
      <dgm:t>
        <a:bodyPr/>
        <a:lstStyle/>
        <a:p>
          <a:endParaRPr lang="en-US"/>
        </a:p>
      </dgm:t>
    </dgm:pt>
    <dgm:pt modelId="{4F2433BA-7945-4DB1-9DF2-93784763DD10}" type="sibTrans" cxnId="{266D8CCA-B171-4D1C-A23A-B54FC774083F}">
      <dgm:prSet/>
      <dgm:spPr/>
      <dgm:t>
        <a:bodyPr/>
        <a:lstStyle/>
        <a:p>
          <a:endParaRPr lang="en-US"/>
        </a:p>
      </dgm:t>
    </dgm:pt>
    <dgm:pt modelId="{8D14406F-B476-4294-959A-919FE0973226}">
      <dgm:prSet phldrT="[Text]"/>
      <dgm:spPr/>
      <dgm:t>
        <a:bodyPr/>
        <a:lstStyle/>
        <a:p>
          <a:r>
            <a:rPr lang="en-US" b="1" dirty="0" smtClean="0"/>
            <a:t>Mood and mission</a:t>
          </a:r>
          <a:endParaRPr lang="en-US" b="1" dirty="0"/>
        </a:p>
      </dgm:t>
    </dgm:pt>
    <dgm:pt modelId="{706B3148-2BA4-44C6-8EE7-F66796D09380}" type="parTrans" cxnId="{D0DFE5BD-8182-4218-9516-5C6AA490A3E6}">
      <dgm:prSet/>
      <dgm:spPr/>
      <dgm:t>
        <a:bodyPr/>
        <a:lstStyle/>
        <a:p>
          <a:endParaRPr lang="en-US"/>
        </a:p>
      </dgm:t>
    </dgm:pt>
    <dgm:pt modelId="{A822D9D6-3958-4A19-98DF-A2C4DCE1DEA5}" type="sibTrans" cxnId="{D0DFE5BD-8182-4218-9516-5C6AA490A3E6}">
      <dgm:prSet/>
      <dgm:spPr/>
      <dgm:t>
        <a:bodyPr/>
        <a:lstStyle/>
        <a:p>
          <a:endParaRPr lang="en-US"/>
        </a:p>
      </dgm:t>
    </dgm:pt>
    <dgm:pt modelId="{9E91702D-3E01-494B-B1BA-FD95E3B8AFF5}">
      <dgm:prSet phldrT="[Text]"/>
      <dgm:spPr/>
      <dgm:t>
        <a:bodyPr/>
        <a:lstStyle/>
        <a:p>
          <a:r>
            <a:rPr lang="en-US" b="1" dirty="0" smtClean="0"/>
            <a:t>Realization </a:t>
          </a:r>
          <a:endParaRPr lang="en-US" b="1" dirty="0"/>
        </a:p>
      </dgm:t>
    </dgm:pt>
    <dgm:pt modelId="{FFBF30CD-AEFD-48F9-9C61-E4FBEF265875}" type="parTrans" cxnId="{BC8DAC2F-BEAD-42F2-AF9C-7DDB912B691B}">
      <dgm:prSet/>
      <dgm:spPr/>
      <dgm:t>
        <a:bodyPr/>
        <a:lstStyle/>
        <a:p>
          <a:endParaRPr lang="en-US"/>
        </a:p>
      </dgm:t>
    </dgm:pt>
    <dgm:pt modelId="{A4F644F7-0CE6-46F0-BDF3-E3D75B931619}" type="sibTrans" cxnId="{BC8DAC2F-BEAD-42F2-AF9C-7DDB912B691B}">
      <dgm:prSet/>
      <dgm:spPr/>
      <dgm:t>
        <a:bodyPr/>
        <a:lstStyle/>
        <a:p>
          <a:endParaRPr lang="en-US"/>
        </a:p>
      </dgm:t>
    </dgm:pt>
    <dgm:pt modelId="{EB45A89D-6A73-47B1-BAAB-5F575B9DDB57}">
      <dgm:prSet phldrT="[Text]"/>
      <dgm:spPr/>
      <dgm:t>
        <a:bodyPr/>
        <a:lstStyle/>
        <a:p>
          <a:r>
            <a:rPr lang="en-US" b="1" dirty="0" smtClean="0"/>
            <a:t>Preaching application</a:t>
          </a:r>
          <a:endParaRPr lang="en-US" b="1" dirty="0"/>
        </a:p>
      </dgm:t>
    </dgm:pt>
    <dgm:pt modelId="{D3F0F3C9-BF7B-4578-892E-D011A2A71094}" type="parTrans" cxnId="{240F71EB-97FE-4806-9126-0B8F9C04DC92}">
      <dgm:prSet/>
      <dgm:spPr/>
      <dgm:t>
        <a:bodyPr/>
        <a:lstStyle/>
        <a:p>
          <a:endParaRPr lang="en-US"/>
        </a:p>
      </dgm:t>
    </dgm:pt>
    <dgm:pt modelId="{8AFD7B28-2B71-4795-92E6-AF82106912AB}" type="sibTrans" cxnId="{240F71EB-97FE-4806-9126-0B8F9C04DC92}">
      <dgm:prSet/>
      <dgm:spPr/>
      <dgm:t>
        <a:bodyPr/>
        <a:lstStyle/>
        <a:p>
          <a:endParaRPr lang="en-US"/>
        </a:p>
      </dgm:t>
    </dgm:pt>
    <dgm:pt modelId="{614E0411-F3E3-449A-A146-F545C24697B0}">
      <dgm:prSet phldrT="[Text]"/>
      <dgm:spPr/>
      <dgm:t>
        <a:bodyPr/>
        <a:lstStyle/>
        <a:p>
          <a:r>
            <a:rPr lang="en-US" b="1" dirty="0" smtClean="0"/>
            <a:t>Evaluation</a:t>
          </a:r>
          <a:endParaRPr lang="en-US" b="1" dirty="0"/>
        </a:p>
      </dgm:t>
    </dgm:pt>
    <dgm:pt modelId="{4034E779-3D58-4699-BCAD-1EE96DC51FAB}" type="parTrans" cxnId="{2D5C53CA-86AF-45E4-BCCB-25801E50A45E}">
      <dgm:prSet/>
      <dgm:spPr/>
      <dgm:t>
        <a:bodyPr/>
        <a:lstStyle/>
        <a:p>
          <a:endParaRPr lang="en-US"/>
        </a:p>
      </dgm:t>
    </dgm:pt>
    <dgm:pt modelId="{FD5AD19D-5DAE-4919-A94A-C6B4DC7E622A}" type="sibTrans" cxnId="{2D5C53CA-86AF-45E4-BCCB-25801E50A45E}">
      <dgm:prSet/>
      <dgm:spPr/>
      <dgm:t>
        <a:bodyPr/>
        <a:lstStyle/>
        <a:p>
          <a:endParaRPr lang="en-US"/>
        </a:p>
      </dgm:t>
    </dgm:pt>
    <dgm:pt modelId="{55192125-9195-4622-ADF1-62A194CA19E0}">
      <dgm:prSet phldrT="[Text]"/>
      <dgm:spPr/>
      <dgm:t>
        <a:bodyPr/>
        <a:lstStyle/>
        <a:p>
          <a:r>
            <a:rPr lang="en-US" b="1" dirty="0" smtClean="0"/>
            <a:t>Authority</a:t>
          </a:r>
          <a:endParaRPr lang="en-US" b="1" dirty="0"/>
        </a:p>
      </dgm:t>
    </dgm:pt>
    <dgm:pt modelId="{F2A2AF94-9B00-4D9C-A572-BF4979F3A0B8}" type="parTrans" cxnId="{B84002A1-4447-449E-9C87-D8FA79294930}">
      <dgm:prSet/>
      <dgm:spPr/>
      <dgm:t>
        <a:bodyPr/>
        <a:lstStyle/>
        <a:p>
          <a:endParaRPr lang="en-US"/>
        </a:p>
      </dgm:t>
    </dgm:pt>
    <dgm:pt modelId="{CDF30473-A986-49C8-9D04-D6A0012375F1}" type="sibTrans" cxnId="{B84002A1-4447-449E-9C87-D8FA79294930}">
      <dgm:prSet/>
      <dgm:spPr/>
      <dgm:t>
        <a:bodyPr/>
        <a:lstStyle/>
        <a:p>
          <a:endParaRPr lang="en-US"/>
        </a:p>
      </dgm:t>
    </dgm:pt>
    <dgm:pt modelId="{8F7F33F7-2374-4357-9081-DB99EFF43317}">
      <dgm:prSet phldrT="[Text]"/>
      <dgm:spPr/>
      <dgm:t>
        <a:bodyPr/>
        <a:lstStyle/>
        <a:p>
          <a:r>
            <a:rPr lang="en-US" b="1" dirty="0" smtClean="0"/>
            <a:t>Academic and moral integrity</a:t>
          </a:r>
          <a:endParaRPr lang="en-US" b="1" dirty="0"/>
        </a:p>
      </dgm:t>
    </dgm:pt>
    <dgm:pt modelId="{6B35067B-5ED8-4DBF-B0F0-2D7601CCB660}" type="parTrans" cxnId="{49481CCE-2358-4965-8EFD-AD1033635282}">
      <dgm:prSet/>
      <dgm:spPr/>
      <dgm:t>
        <a:bodyPr/>
        <a:lstStyle/>
        <a:p>
          <a:endParaRPr lang="en-US"/>
        </a:p>
      </dgm:t>
    </dgm:pt>
    <dgm:pt modelId="{950E0E87-E7EA-4BA6-AC09-55BF2653A1E8}" type="sibTrans" cxnId="{49481CCE-2358-4965-8EFD-AD1033635282}">
      <dgm:prSet/>
      <dgm:spPr/>
      <dgm:t>
        <a:bodyPr/>
        <a:lstStyle/>
        <a:p>
          <a:endParaRPr lang="en-US"/>
        </a:p>
      </dgm:t>
    </dgm:pt>
    <dgm:pt modelId="{CBB2AF6E-1B03-45E3-82F5-611F6EC7FEEB}">
      <dgm:prSet phldrT="[Text]"/>
      <dgm:spPr/>
      <dgm:t>
        <a:bodyPr/>
        <a:lstStyle/>
        <a:p>
          <a:r>
            <a:rPr lang="en-US" b="1" dirty="0" smtClean="0"/>
            <a:t>Responsibility for learning</a:t>
          </a:r>
          <a:endParaRPr lang="en-US" b="1" dirty="0"/>
        </a:p>
      </dgm:t>
    </dgm:pt>
    <dgm:pt modelId="{996EF035-FF41-477E-AAA5-C16BC5EDE720}" type="parTrans" cxnId="{A79B2CD1-A8EF-4E18-9F83-83AB48CCC41B}">
      <dgm:prSet/>
      <dgm:spPr/>
      <dgm:t>
        <a:bodyPr/>
        <a:lstStyle/>
        <a:p>
          <a:endParaRPr lang="en-US"/>
        </a:p>
      </dgm:t>
    </dgm:pt>
    <dgm:pt modelId="{4531BA82-061F-443E-BD37-320B58D2F917}" type="sibTrans" cxnId="{A79B2CD1-A8EF-4E18-9F83-83AB48CCC41B}">
      <dgm:prSet/>
      <dgm:spPr/>
      <dgm:t>
        <a:bodyPr/>
        <a:lstStyle/>
        <a:p>
          <a:endParaRPr lang="en-US"/>
        </a:p>
      </dgm:t>
    </dgm:pt>
    <dgm:pt modelId="{16D6438B-1C80-4904-ABAB-6FF242E3683F}">
      <dgm:prSet phldrT="[Text]"/>
      <dgm:spPr/>
      <dgm:t>
        <a:bodyPr/>
        <a:lstStyle/>
        <a:p>
          <a:endParaRPr lang="en-US" dirty="0"/>
        </a:p>
      </dgm:t>
    </dgm:pt>
    <dgm:pt modelId="{443AEBC5-AE0A-44E5-979E-5C970BB3E290}" type="parTrans" cxnId="{9B10C09E-DBC0-44B8-AF35-D43260677319}">
      <dgm:prSet/>
      <dgm:spPr/>
      <dgm:t>
        <a:bodyPr/>
        <a:lstStyle/>
        <a:p>
          <a:endParaRPr lang="en-US"/>
        </a:p>
      </dgm:t>
    </dgm:pt>
    <dgm:pt modelId="{C46855A5-A57E-412D-88CE-29EB7A09B22D}" type="sibTrans" cxnId="{9B10C09E-DBC0-44B8-AF35-D43260677319}">
      <dgm:prSet/>
      <dgm:spPr/>
      <dgm:t>
        <a:bodyPr/>
        <a:lstStyle/>
        <a:p>
          <a:endParaRPr lang="en-US"/>
        </a:p>
      </dgm:t>
    </dgm:pt>
    <dgm:pt modelId="{BDD34557-368F-46E0-B27E-A5295DE18D68}">
      <dgm:prSet phldrT="[Text]"/>
      <dgm:spPr/>
      <dgm:t>
        <a:bodyPr/>
        <a:lstStyle/>
        <a:p>
          <a:endParaRPr lang="en-US" b="1" dirty="0"/>
        </a:p>
      </dgm:t>
    </dgm:pt>
    <dgm:pt modelId="{A96B2767-B8F3-4995-88A7-B038CE349C08}" type="parTrans" cxnId="{1B3DAD4A-0216-41CE-951E-3CE6752075DC}">
      <dgm:prSet/>
      <dgm:spPr/>
    </dgm:pt>
    <dgm:pt modelId="{5714EE3A-575B-4FC6-89DC-9B6676CF56E7}" type="sibTrans" cxnId="{1B3DAD4A-0216-41CE-951E-3CE6752075DC}">
      <dgm:prSet/>
      <dgm:spPr/>
    </dgm:pt>
    <dgm:pt modelId="{3F7DBBC6-72EA-4D22-B8ED-68FD23123706}">
      <dgm:prSet phldrT="[Text]"/>
      <dgm:spPr/>
      <dgm:t>
        <a:bodyPr/>
        <a:lstStyle/>
        <a:p>
          <a:endParaRPr lang="en-US" b="1" dirty="0"/>
        </a:p>
      </dgm:t>
    </dgm:pt>
    <dgm:pt modelId="{E68F667B-872B-429B-B1C8-7BC57F5F53B8}" type="parTrans" cxnId="{53850944-5AF0-4E68-B047-4E6C29E93934}">
      <dgm:prSet/>
      <dgm:spPr/>
    </dgm:pt>
    <dgm:pt modelId="{FADFDBE8-C4B1-4678-B049-3CC8954F5EE1}" type="sibTrans" cxnId="{53850944-5AF0-4E68-B047-4E6C29E93934}">
      <dgm:prSet/>
      <dgm:spPr/>
    </dgm:pt>
    <dgm:pt modelId="{0AD8E084-41F9-4DD1-B2C0-DF4337DA409A}">
      <dgm:prSet phldrT="[Text]"/>
      <dgm:spPr/>
      <dgm:t>
        <a:bodyPr/>
        <a:lstStyle/>
        <a:p>
          <a:endParaRPr lang="en-US" b="1" dirty="0"/>
        </a:p>
      </dgm:t>
    </dgm:pt>
    <dgm:pt modelId="{4846A788-13EA-43CD-984B-58BA9B1D3558}" type="parTrans" cxnId="{BC535CA4-9DFA-46C2-A943-FDA879471531}">
      <dgm:prSet/>
      <dgm:spPr/>
    </dgm:pt>
    <dgm:pt modelId="{7E8FBA0D-8AA3-435A-A7DA-510019A859B8}" type="sibTrans" cxnId="{BC535CA4-9DFA-46C2-A943-FDA879471531}">
      <dgm:prSet/>
      <dgm:spPr/>
    </dgm:pt>
    <dgm:pt modelId="{7CCE053E-6820-41DC-BACA-C587B9211CD4}">
      <dgm:prSet phldrT="[Text]"/>
      <dgm:spPr/>
      <dgm:t>
        <a:bodyPr/>
        <a:lstStyle/>
        <a:p>
          <a:endParaRPr lang="en-US" b="1" dirty="0"/>
        </a:p>
      </dgm:t>
    </dgm:pt>
    <dgm:pt modelId="{69541261-58A7-4079-B4F7-7B340BE85A4F}" type="parTrans" cxnId="{8718C026-76A1-476C-B179-AD2943E600BD}">
      <dgm:prSet/>
      <dgm:spPr/>
    </dgm:pt>
    <dgm:pt modelId="{93AB802A-9365-44B7-845D-6AC8418A91DF}" type="sibTrans" cxnId="{8718C026-76A1-476C-B179-AD2943E600BD}">
      <dgm:prSet/>
      <dgm:spPr/>
    </dgm:pt>
    <dgm:pt modelId="{FA1A67C6-73FA-4D9D-B13A-A57C9EAEC78A}">
      <dgm:prSet phldrT="[Text]"/>
      <dgm:spPr/>
      <dgm:t>
        <a:bodyPr/>
        <a:lstStyle/>
        <a:p>
          <a:endParaRPr lang="en-US" b="1" dirty="0"/>
        </a:p>
      </dgm:t>
    </dgm:pt>
    <dgm:pt modelId="{DCBEEA7E-B593-4B82-8FC7-B83550D03591}" type="parTrans" cxnId="{F6E1FA53-C2F4-438F-918D-8B4DF70C7A6B}">
      <dgm:prSet/>
      <dgm:spPr/>
    </dgm:pt>
    <dgm:pt modelId="{94CAF9C8-5BDA-4F73-BB34-AEBCEC5E8B19}" type="sibTrans" cxnId="{F6E1FA53-C2F4-438F-918D-8B4DF70C7A6B}">
      <dgm:prSet/>
      <dgm:spPr/>
    </dgm:pt>
    <dgm:pt modelId="{6C0CF271-88BF-43C4-A3FB-AEC24E23D714}">
      <dgm:prSet phldrT="[Text]"/>
      <dgm:spPr/>
      <dgm:t>
        <a:bodyPr/>
        <a:lstStyle/>
        <a:p>
          <a:endParaRPr lang="en-US" b="1" dirty="0"/>
        </a:p>
      </dgm:t>
    </dgm:pt>
    <dgm:pt modelId="{9F257011-24D9-4428-84D4-718D1C6B53ED}" type="parTrans" cxnId="{E8CC0535-F128-470A-8666-0B6EE11BC34B}">
      <dgm:prSet/>
      <dgm:spPr/>
    </dgm:pt>
    <dgm:pt modelId="{F96D714E-FCF3-4AED-9B3A-11C4AB919505}" type="sibTrans" cxnId="{E8CC0535-F128-470A-8666-0B6EE11BC34B}">
      <dgm:prSet/>
      <dgm:spPr/>
    </dgm:pt>
    <dgm:pt modelId="{0586B6B2-0433-4499-937C-A6D54BD0B398}">
      <dgm:prSet phldrT="[Text]"/>
      <dgm:spPr/>
      <dgm:t>
        <a:bodyPr/>
        <a:lstStyle/>
        <a:p>
          <a:endParaRPr lang="en-US" b="1" dirty="0"/>
        </a:p>
      </dgm:t>
    </dgm:pt>
    <dgm:pt modelId="{F91CF759-5218-4DA5-BDFC-48D19016A8BB}" type="parTrans" cxnId="{E71D6AC1-0181-421F-8722-9714B1E9E05F}">
      <dgm:prSet/>
      <dgm:spPr/>
    </dgm:pt>
    <dgm:pt modelId="{A7521FC9-ACBD-4B55-9DE2-259EC358CA0C}" type="sibTrans" cxnId="{E71D6AC1-0181-421F-8722-9714B1E9E05F}">
      <dgm:prSet/>
      <dgm:spPr/>
    </dgm:pt>
    <dgm:pt modelId="{7AC6FA20-C1DE-44E2-9F25-84D5A9627710}">
      <dgm:prSet phldrT="[Text]"/>
      <dgm:spPr/>
      <dgm:t>
        <a:bodyPr/>
        <a:lstStyle/>
        <a:p>
          <a:endParaRPr lang="en-US" b="1" dirty="0"/>
        </a:p>
      </dgm:t>
    </dgm:pt>
    <dgm:pt modelId="{8FDD2E62-CB54-4659-856C-0D7ABFAF1E01}" type="parTrans" cxnId="{2309BF33-210F-48AA-AE90-F3601654D494}">
      <dgm:prSet/>
      <dgm:spPr/>
    </dgm:pt>
    <dgm:pt modelId="{840F87AA-8F16-46AF-BFBB-F1D2E702760E}" type="sibTrans" cxnId="{2309BF33-210F-48AA-AE90-F3601654D494}">
      <dgm:prSet/>
      <dgm:spPr/>
    </dgm:pt>
    <dgm:pt modelId="{0ED3A0AE-BD95-496A-A0DE-E9898CA48B95}">
      <dgm:prSet phldrT="[Text]"/>
      <dgm:spPr/>
      <dgm:t>
        <a:bodyPr/>
        <a:lstStyle/>
        <a:p>
          <a:endParaRPr lang="en-US" b="1" dirty="0"/>
        </a:p>
      </dgm:t>
    </dgm:pt>
    <dgm:pt modelId="{6A5A4278-CD7C-4ECD-A1F1-84A6B2FA815A}" type="parTrans" cxnId="{28DD4BF8-8639-4E82-B172-EA7F7663BDFF}">
      <dgm:prSet/>
      <dgm:spPr/>
    </dgm:pt>
    <dgm:pt modelId="{DCB077F3-F7C7-4A26-95F1-B49DAF0E2293}" type="sibTrans" cxnId="{28DD4BF8-8639-4E82-B172-EA7F7663BDFF}">
      <dgm:prSet/>
      <dgm:spPr/>
    </dgm:pt>
    <dgm:pt modelId="{090A1E42-14E1-4AC8-B7CA-7E0119E48F60}" type="pres">
      <dgm:prSet presAssocID="{8BB4791E-1C5B-4454-A613-98F6C8522051}" presName="linearFlow" presStyleCnt="0">
        <dgm:presLayoutVars>
          <dgm:dir/>
          <dgm:animLvl val="lvl"/>
          <dgm:resizeHandles/>
        </dgm:presLayoutVars>
      </dgm:prSet>
      <dgm:spPr/>
      <dgm:t>
        <a:bodyPr/>
        <a:lstStyle/>
        <a:p>
          <a:endParaRPr lang="en-US"/>
        </a:p>
      </dgm:t>
    </dgm:pt>
    <dgm:pt modelId="{216A9259-32EE-438C-A613-BD0B743684C0}" type="pres">
      <dgm:prSet presAssocID="{4E678E96-93D6-4583-93BB-0D4079F15B2E}" presName="compositeNode" presStyleCnt="0">
        <dgm:presLayoutVars>
          <dgm:bulletEnabled val="1"/>
        </dgm:presLayoutVars>
      </dgm:prSet>
      <dgm:spPr/>
    </dgm:pt>
    <dgm:pt modelId="{F82F54F9-5860-4CE9-94C6-91AF6E348CFD}" type="pres">
      <dgm:prSet presAssocID="{4E678E96-93D6-4583-93BB-0D4079F15B2E}" presName="image" presStyleLbl="fgImgPlace1" presStyleIdx="0" presStyleCnt="3"/>
      <dgm:spPr>
        <a:blipFill rotWithShape="0">
          <a:blip xmlns:r="http://schemas.openxmlformats.org/officeDocument/2006/relationships" r:embed="rId1"/>
          <a:stretch>
            <a:fillRect/>
          </a:stretch>
        </a:blipFill>
      </dgm:spPr>
    </dgm:pt>
    <dgm:pt modelId="{0AE6F506-B196-4FAA-9E23-6A3612A6CBC2}" type="pres">
      <dgm:prSet presAssocID="{4E678E96-93D6-4583-93BB-0D4079F15B2E}" presName="childNode" presStyleLbl="node1" presStyleIdx="0" presStyleCnt="3" custScaleX="109240" custScaleY="109824" custLinFactNeighborX="16874" custLinFactNeighborY="5601">
        <dgm:presLayoutVars>
          <dgm:bulletEnabled val="1"/>
        </dgm:presLayoutVars>
      </dgm:prSet>
      <dgm:spPr/>
      <dgm:t>
        <a:bodyPr/>
        <a:lstStyle/>
        <a:p>
          <a:endParaRPr lang="en-US"/>
        </a:p>
      </dgm:t>
    </dgm:pt>
    <dgm:pt modelId="{B92B970F-0554-47E7-AC46-92ADD5547E59}" type="pres">
      <dgm:prSet presAssocID="{4E678E96-93D6-4583-93BB-0D4079F15B2E}" presName="parentNode" presStyleLbl="revTx" presStyleIdx="0" presStyleCnt="3">
        <dgm:presLayoutVars>
          <dgm:chMax val="0"/>
          <dgm:bulletEnabled val="1"/>
        </dgm:presLayoutVars>
      </dgm:prSet>
      <dgm:spPr/>
      <dgm:t>
        <a:bodyPr/>
        <a:lstStyle/>
        <a:p>
          <a:endParaRPr lang="en-US"/>
        </a:p>
      </dgm:t>
    </dgm:pt>
    <dgm:pt modelId="{6DCC23DE-56F7-462C-B9DA-F1A89458CA76}" type="pres">
      <dgm:prSet presAssocID="{A14C776C-2854-45F6-BB8F-718A8781F8F0}" presName="sibTrans" presStyleCnt="0"/>
      <dgm:spPr/>
    </dgm:pt>
    <dgm:pt modelId="{A9E2B6FF-4A2F-48F8-9FCB-A51CC8F0A363}" type="pres">
      <dgm:prSet presAssocID="{EB44BEEE-B86B-4E66-A506-5889E5CFFDCA}" presName="compositeNode" presStyleCnt="0">
        <dgm:presLayoutVars>
          <dgm:bulletEnabled val="1"/>
        </dgm:presLayoutVars>
      </dgm:prSet>
      <dgm:spPr/>
    </dgm:pt>
    <dgm:pt modelId="{178B27A0-610F-4FC2-A72A-097B1AE9ADFE}" type="pres">
      <dgm:prSet presAssocID="{EB44BEEE-B86B-4E66-A506-5889E5CFFDCA}" presName="image" presStyleLbl="fgImgPlace1" presStyleIdx="1" presStyleCnt="3"/>
      <dgm:spPr>
        <a:blipFill rotWithShape="0">
          <a:blip xmlns:r="http://schemas.openxmlformats.org/officeDocument/2006/relationships" r:embed="rId2"/>
          <a:stretch>
            <a:fillRect/>
          </a:stretch>
        </a:blipFill>
      </dgm:spPr>
    </dgm:pt>
    <dgm:pt modelId="{08380C1A-D527-4CF8-B043-3422E8ABE629}" type="pres">
      <dgm:prSet presAssocID="{EB44BEEE-B86B-4E66-A506-5889E5CFFDCA}" presName="childNode" presStyleLbl="node1" presStyleIdx="1" presStyleCnt="3" custScaleY="111085" custLinFactNeighborY="4835">
        <dgm:presLayoutVars>
          <dgm:bulletEnabled val="1"/>
        </dgm:presLayoutVars>
      </dgm:prSet>
      <dgm:spPr/>
      <dgm:t>
        <a:bodyPr/>
        <a:lstStyle/>
        <a:p>
          <a:endParaRPr lang="en-US"/>
        </a:p>
      </dgm:t>
    </dgm:pt>
    <dgm:pt modelId="{A806202A-1D9C-41BB-BBC2-12825149E933}" type="pres">
      <dgm:prSet presAssocID="{EB44BEEE-B86B-4E66-A506-5889E5CFFDCA}" presName="parentNode" presStyleLbl="revTx" presStyleIdx="1" presStyleCnt="3">
        <dgm:presLayoutVars>
          <dgm:chMax val="0"/>
          <dgm:bulletEnabled val="1"/>
        </dgm:presLayoutVars>
      </dgm:prSet>
      <dgm:spPr/>
      <dgm:t>
        <a:bodyPr/>
        <a:lstStyle/>
        <a:p>
          <a:endParaRPr lang="en-US"/>
        </a:p>
      </dgm:t>
    </dgm:pt>
    <dgm:pt modelId="{FCA76653-669B-47E2-9EE9-5FB706448041}" type="pres">
      <dgm:prSet presAssocID="{922E315D-4FF2-4B9C-98D5-8525FCE4E8E0}" presName="sibTrans" presStyleCnt="0"/>
      <dgm:spPr/>
    </dgm:pt>
    <dgm:pt modelId="{63E2B85E-A291-49B1-B5F0-D10996A594A5}" type="pres">
      <dgm:prSet presAssocID="{EF6CA4C7-CC98-43C5-8B1A-39757D51E9B6}" presName="compositeNode" presStyleCnt="0">
        <dgm:presLayoutVars>
          <dgm:bulletEnabled val="1"/>
        </dgm:presLayoutVars>
      </dgm:prSet>
      <dgm:spPr/>
    </dgm:pt>
    <dgm:pt modelId="{FE5CF3EA-9A11-4706-9C7B-0F5B682EC72B}" type="pres">
      <dgm:prSet presAssocID="{EF6CA4C7-CC98-43C5-8B1A-39757D51E9B6}" presName="image" presStyleLbl="fgImgPlace1" presStyleIdx="2" presStyleCnt="3"/>
      <dgm:spPr>
        <a:blipFill rotWithShape="0">
          <a:blip xmlns:r="http://schemas.openxmlformats.org/officeDocument/2006/relationships" r:embed="rId3"/>
          <a:stretch>
            <a:fillRect/>
          </a:stretch>
        </a:blipFill>
      </dgm:spPr>
    </dgm:pt>
    <dgm:pt modelId="{121EB5C9-A21A-43CE-98F4-E3A56014B654}" type="pres">
      <dgm:prSet presAssocID="{EF6CA4C7-CC98-43C5-8B1A-39757D51E9B6}" presName="childNode" presStyleLbl="node1" presStyleIdx="2" presStyleCnt="3" custScaleY="110944" custLinFactNeighborY="5553">
        <dgm:presLayoutVars>
          <dgm:bulletEnabled val="1"/>
        </dgm:presLayoutVars>
      </dgm:prSet>
      <dgm:spPr/>
      <dgm:t>
        <a:bodyPr/>
        <a:lstStyle/>
        <a:p>
          <a:endParaRPr lang="en-US"/>
        </a:p>
      </dgm:t>
    </dgm:pt>
    <dgm:pt modelId="{ECA91257-8AF7-482D-80B3-3066EBF9468F}" type="pres">
      <dgm:prSet presAssocID="{EF6CA4C7-CC98-43C5-8B1A-39757D51E9B6}" presName="parentNode" presStyleLbl="revTx" presStyleIdx="2" presStyleCnt="3">
        <dgm:presLayoutVars>
          <dgm:chMax val="0"/>
          <dgm:bulletEnabled val="1"/>
        </dgm:presLayoutVars>
      </dgm:prSet>
      <dgm:spPr/>
      <dgm:t>
        <a:bodyPr/>
        <a:lstStyle/>
        <a:p>
          <a:endParaRPr lang="en-US"/>
        </a:p>
      </dgm:t>
    </dgm:pt>
  </dgm:ptLst>
  <dgm:cxnLst>
    <dgm:cxn modelId="{BD8B9B03-CBA4-45DA-B1F9-AF76E7FD7D8B}" srcId="{8BB4791E-1C5B-4454-A613-98F6C8522051}" destId="{4E678E96-93D6-4583-93BB-0D4079F15B2E}" srcOrd="0" destOrd="0" parTransId="{F85A08DB-E836-4F5F-BC65-0E4492E29996}" sibTransId="{A14C776C-2854-45F6-BB8F-718A8781F8F0}"/>
    <dgm:cxn modelId="{A757F81F-137D-42A2-8B83-593C2617AB67}" type="presOf" srcId="{9E91702D-3E01-494B-B1BA-FD95E3B8AFF5}" destId="{0AE6F506-B196-4FAA-9E23-6A3612A6CBC2}" srcOrd="0" destOrd="4" presId="urn:microsoft.com/office/officeart/2005/8/layout/hList2"/>
    <dgm:cxn modelId="{E367419A-CFF7-42C4-9FEF-CAD80B0129E0}" type="presOf" srcId="{8BB4791E-1C5B-4454-A613-98F6C8522051}" destId="{090A1E42-14E1-4AC8-B7CA-7E0119E48F60}" srcOrd="0" destOrd="0" presId="urn:microsoft.com/office/officeart/2005/8/layout/hList2"/>
    <dgm:cxn modelId="{83FAED44-2D16-416E-8B37-F2F3BAE69841}" type="presOf" srcId="{0586B6B2-0433-4499-937C-A6D54BD0B398}" destId="{121EB5C9-A21A-43CE-98F4-E3A56014B654}" srcOrd="0" destOrd="5" presId="urn:microsoft.com/office/officeart/2005/8/layout/hList2"/>
    <dgm:cxn modelId="{144C33A1-C927-4406-AB09-FB2A287EDC45}" type="presOf" srcId="{7AC6FA20-C1DE-44E2-9F25-84D5A9627710}" destId="{121EB5C9-A21A-43CE-98F4-E3A56014B654}" srcOrd="0" destOrd="7" presId="urn:microsoft.com/office/officeart/2005/8/layout/hList2"/>
    <dgm:cxn modelId="{53850944-5AF0-4E68-B047-4E6C29E93934}" srcId="{4E678E96-93D6-4583-93BB-0D4079F15B2E}" destId="{3F7DBBC6-72EA-4D22-B8ED-68FD23123706}" srcOrd="3" destOrd="0" parTransId="{E68F667B-872B-429B-B1C8-7BC57F5F53B8}" sibTransId="{FADFDBE8-C4B1-4678-B049-3CC8954F5EE1}"/>
    <dgm:cxn modelId="{D592B1F6-AF23-480F-9A0D-014DDFBFAA4B}" type="presOf" srcId="{EF6CA4C7-CC98-43C5-8B1A-39757D51E9B6}" destId="{ECA91257-8AF7-482D-80B3-3066EBF9468F}" srcOrd="0" destOrd="0" presId="urn:microsoft.com/office/officeart/2005/8/layout/hList2"/>
    <dgm:cxn modelId="{44FEC330-DBF0-44AD-AD7F-7E3541549824}" type="presOf" srcId="{614E0411-F3E3-449A-A146-F545C24697B0}" destId="{121EB5C9-A21A-43CE-98F4-E3A56014B654}" srcOrd="0" destOrd="4" presId="urn:microsoft.com/office/officeart/2005/8/layout/hList2"/>
    <dgm:cxn modelId="{B2F0D716-27E5-4148-AF50-B8C7536A9D3B}" type="presOf" srcId="{4E678E96-93D6-4583-93BB-0D4079F15B2E}" destId="{B92B970F-0554-47E7-AC46-92ADD5547E59}" srcOrd="0" destOrd="0" presId="urn:microsoft.com/office/officeart/2005/8/layout/hList2"/>
    <dgm:cxn modelId="{BC535CA4-9DFA-46C2-A943-FDA879471531}" srcId="{EB44BEEE-B86B-4E66-A506-5889E5CFFDCA}" destId="{0AD8E084-41F9-4DD1-B2C0-DF4337DA409A}" srcOrd="1" destOrd="0" parTransId="{4846A788-13EA-43CD-984B-58BA9B1D3558}" sibTransId="{7E8FBA0D-8AA3-435A-A7DA-510019A859B8}"/>
    <dgm:cxn modelId="{9085C667-0121-47B0-B75A-505A38EA40EC}" type="presOf" srcId="{55192125-9195-4622-ADF1-62A194CA19E0}" destId="{121EB5C9-A21A-43CE-98F4-E3A56014B654}" srcOrd="0" destOrd="6" presId="urn:microsoft.com/office/officeart/2005/8/layout/hList2"/>
    <dgm:cxn modelId="{1892D697-1839-4633-91C6-48DC5348B32A}" type="presOf" srcId="{C1100692-9B33-4B8B-94BF-4A8176E69E47}" destId="{08380C1A-D527-4CF8-B043-3422E8ABE629}" srcOrd="0" destOrd="0" presId="urn:microsoft.com/office/officeart/2005/8/layout/hList2"/>
    <dgm:cxn modelId="{240F71EB-97FE-4806-9126-0B8F9C04DC92}" srcId="{EB44BEEE-B86B-4E66-A506-5889E5CFFDCA}" destId="{EB45A89D-6A73-47B1-BAAB-5F575B9DDB57}" srcOrd="2" destOrd="0" parTransId="{D3F0F3C9-BF7B-4578-892E-D011A2A71094}" sibTransId="{8AFD7B28-2B71-4795-92E6-AF82106912AB}"/>
    <dgm:cxn modelId="{44F9042D-A0B8-4890-84F5-A9B67A34DC85}" srcId="{8BB4791E-1C5B-4454-A613-98F6C8522051}" destId="{EB44BEEE-B86B-4E66-A506-5889E5CFFDCA}" srcOrd="1" destOrd="0" parTransId="{782F9A14-9E18-44AB-AB0C-58F60F6AB092}" sibTransId="{922E315D-4FF2-4B9C-98D5-8525FCE4E8E0}"/>
    <dgm:cxn modelId="{B84002A1-4447-449E-9C87-D8FA79294930}" srcId="{EF6CA4C7-CC98-43C5-8B1A-39757D51E9B6}" destId="{55192125-9195-4622-ADF1-62A194CA19E0}" srcOrd="6" destOrd="0" parTransId="{F2A2AF94-9B00-4D9C-A572-BF4979F3A0B8}" sibTransId="{CDF30473-A986-49C8-9D04-D6A0012375F1}"/>
    <dgm:cxn modelId="{8718C026-76A1-476C-B179-AD2943E600BD}" srcId="{EB44BEEE-B86B-4E66-A506-5889E5CFFDCA}" destId="{7CCE053E-6820-41DC-BACA-C587B9211CD4}" srcOrd="3" destOrd="0" parTransId="{69541261-58A7-4079-B4F7-7B340BE85A4F}" sibTransId="{93AB802A-9365-44B7-845D-6AC8418A91DF}"/>
    <dgm:cxn modelId="{49481CCE-2358-4965-8EFD-AD1033635282}" srcId="{EF6CA4C7-CC98-43C5-8B1A-39757D51E9B6}" destId="{8F7F33F7-2374-4357-9081-DB99EFF43317}" srcOrd="8" destOrd="0" parTransId="{6B35067B-5ED8-4DBF-B0F0-2D7601CCB660}" sibTransId="{950E0E87-E7EA-4BA6-AC09-55BF2653A1E8}"/>
    <dgm:cxn modelId="{73792F2E-6B4E-42D9-971C-51722F08B6DE}" type="presOf" srcId="{FA1A67C6-73FA-4D9D-B13A-A57C9EAEC78A}" destId="{121EB5C9-A21A-43CE-98F4-E3A56014B654}" srcOrd="0" destOrd="1" presId="urn:microsoft.com/office/officeart/2005/8/layout/hList2"/>
    <dgm:cxn modelId="{CF16E88E-05A9-4419-9DAA-ABB979B5D264}" type="presOf" srcId="{8D14406F-B476-4294-959A-919FE0973226}" destId="{121EB5C9-A21A-43CE-98F4-E3A56014B654}" srcOrd="0" destOrd="2" presId="urn:microsoft.com/office/officeart/2005/8/layout/hList2"/>
    <dgm:cxn modelId="{70C4AB79-A949-400D-A581-C5266A9F87C1}" srcId="{4E678E96-93D6-4583-93BB-0D4079F15B2E}" destId="{3D7C9BD3-451F-4D3A-9398-14437C5C95E8}" srcOrd="0" destOrd="0" parTransId="{1FBA224F-072A-4237-9867-71318A3C5ED9}" sibTransId="{F7BE0224-5DE6-4F11-B1C8-C8F669EFAB21}"/>
    <dgm:cxn modelId="{62C3DFA8-96D7-4782-984D-C1D554AB59D2}" type="presOf" srcId="{8F7F33F7-2374-4357-9081-DB99EFF43317}" destId="{121EB5C9-A21A-43CE-98F4-E3A56014B654}" srcOrd="0" destOrd="8" presId="urn:microsoft.com/office/officeart/2005/8/layout/hList2"/>
    <dgm:cxn modelId="{C67AFF3C-4B59-4D2D-AAA8-BC95B4E37BDF}" srcId="{8BB4791E-1C5B-4454-A613-98F6C8522051}" destId="{EF6CA4C7-CC98-43C5-8B1A-39757D51E9B6}" srcOrd="2" destOrd="0" parTransId="{3E4590AF-6376-4BE4-8406-B33911101061}" sibTransId="{B7EC98E5-DEBE-4DDE-8A80-217FA7EF7AB9}"/>
    <dgm:cxn modelId="{4249A685-A087-4B64-AD5D-5BA3CB4733EB}" type="presOf" srcId="{CE51F8F1-3271-4AD4-BCC6-56E0200A456C}" destId="{0AE6F506-B196-4FAA-9E23-6A3612A6CBC2}" srcOrd="0" destOrd="2" presId="urn:microsoft.com/office/officeart/2005/8/layout/hList2"/>
    <dgm:cxn modelId="{2309BF33-210F-48AA-AE90-F3601654D494}" srcId="{EF6CA4C7-CC98-43C5-8B1A-39757D51E9B6}" destId="{7AC6FA20-C1DE-44E2-9F25-84D5A9627710}" srcOrd="7" destOrd="0" parTransId="{8FDD2E62-CB54-4659-856C-0D7ABFAF1E01}" sibTransId="{840F87AA-8F16-46AF-BFBB-F1D2E702760E}"/>
    <dgm:cxn modelId="{1B3DAD4A-0216-41CE-951E-3CE6752075DC}" srcId="{4E678E96-93D6-4583-93BB-0D4079F15B2E}" destId="{BDD34557-368F-46E0-B27E-A5295DE18D68}" srcOrd="1" destOrd="0" parTransId="{A96B2767-B8F3-4995-88A7-B038CE349C08}" sibTransId="{5714EE3A-575B-4FC6-89DC-9B6676CF56E7}"/>
    <dgm:cxn modelId="{E71D6AC1-0181-421F-8722-9714B1E9E05F}" srcId="{EF6CA4C7-CC98-43C5-8B1A-39757D51E9B6}" destId="{0586B6B2-0433-4499-937C-A6D54BD0B398}" srcOrd="5" destOrd="0" parTransId="{F91CF759-5218-4DA5-BDFC-48D19016A8BB}" sibTransId="{A7521FC9-ACBD-4B55-9DE2-259EC358CA0C}"/>
    <dgm:cxn modelId="{E37FBBC2-8C75-40F9-99C8-F1DB16FFA28A}" srcId="{EB44BEEE-B86B-4E66-A506-5889E5CFFDCA}" destId="{C1100692-9B33-4B8B-94BF-4A8176E69E47}" srcOrd="0" destOrd="0" parTransId="{9D768366-6733-4B1C-9330-B7B4C73C2134}" sibTransId="{B624ACE2-A87F-4EA6-8087-14EFA17F8738}"/>
    <dgm:cxn modelId="{266D8CCA-B171-4D1C-A23A-B54FC774083F}" srcId="{EF6CA4C7-CC98-43C5-8B1A-39757D51E9B6}" destId="{7E90C73A-94DC-4401-BF6F-11E4794A238A}" srcOrd="0" destOrd="0" parTransId="{77A470C5-76C7-4B13-900B-3D977AE13768}" sibTransId="{4F2433BA-7945-4DB1-9DF2-93784763DD10}"/>
    <dgm:cxn modelId="{BFA78FE7-7297-4970-AE07-957CB325E8A7}" type="presOf" srcId="{3F7DBBC6-72EA-4D22-B8ED-68FD23123706}" destId="{0AE6F506-B196-4FAA-9E23-6A3612A6CBC2}" srcOrd="0" destOrd="3" presId="urn:microsoft.com/office/officeart/2005/8/layout/hList2"/>
    <dgm:cxn modelId="{8B52D0C7-8FB5-436A-9DA0-6DD7BF3E012E}" type="presOf" srcId="{0ED3A0AE-BD95-496A-A0DE-E9898CA48B95}" destId="{121EB5C9-A21A-43CE-98F4-E3A56014B654}" srcOrd="0" destOrd="9" presId="urn:microsoft.com/office/officeart/2005/8/layout/hList2"/>
    <dgm:cxn modelId="{D0DFE5BD-8182-4218-9516-5C6AA490A3E6}" srcId="{EF6CA4C7-CC98-43C5-8B1A-39757D51E9B6}" destId="{8D14406F-B476-4294-959A-919FE0973226}" srcOrd="2" destOrd="0" parTransId="{706B3148-2BA4-44C6-8EE7-F66796D09380}" sibTransId="{A822D9D6-3958-4A19-98DF-A2C4DCE1DEA5}"/>
    <dgm:cxn modelId="{CEEF9421-9728-4A2D-B69A-93B706A86B90}" type="presOf" srcId="{7E90C73A-94DC-4401-BF6F-11E4794A238A}" destId="{121EB5C9-A21A-43CE-98F4-E3A56014B654}" srcOrd="0" destOrd="0" presId="urn:microsoft.com/office/officeart/2005/8/layout/hList2"/>
    <dgm:cxn modelId="{D359AA76-59ED-44DD-B5DC-152B37D3664B}" type="presOf" srcId="{6C0CF271-88BF-43C4-A3FB-AEC24E23D714}" destId="{121EB5C9-A21A-43CE-98F4-E3A56014B654}" srcOrd="0" destOrd="3" presId="urn:microsoft.com/office/officeart/2005/8/layout/hList2"/>
    <dgm:cxn modelId="{9BD94EDD-408D-4A96-9848-A4AF8302BDAD}" srcId="{EB44BEEE-B86B-4E66-A506-5889E5CFFDCA}" destId="{873A8903-0B57-4D97-9E84-E7E87382497E}" srcOrd="4" destOrd="0" parTransId="{CC7FA474-D6B8-4B18-91A9-8E7C9D592FE5}" sibTransId="{64A7B18A-3EC4-4249-9BA7-0EF9FC22A0E7}"/>
    <dgm:cxn modelId="{BCFDB51F-E92A-4405-A7E1-B05E6E9B6616}" type="presOf" srcId="{BDD34557-368F-46E0-B27E-A5295DE18D68}" destId="{0AE6F506-B196-4FAA-9E23-6A3612A6CBC2}" srcOrd="0" destOrd="1" presId="urn:microsoft.com/office/officeart/2005/8/layout/hList2"/>
    <dgm:cxn modelId="{227AED64-04AF-4F60-A93F-F947E085D854}" type="presOf" srcId="{3D7C9BD3-451F-4D3A-9398-14437C5C95E8}" destId="{0AE6F506-B196-4FAA-9E23-6A3612A6CBC2}" srcOrd="0" destOrd="0" presId="urn:microsoft.com/office/officeart/2005/8/layout/hList2"/>
    <dgm:cxn modelId="{98DA5B30-6723-41D5-819E-D37A94AD2AED}" type="presOf" srcId="{CBB2AF6E-1B03-45E3-82F5-611F6EC7FEEB}" destId="{121EB5C9-A21A-43CE-98F4-E3A56014B654}" srcOrd="0" destOrd="10" presId="urn:microsoft.com/office/officeart/2005/8/layout/hList2"/>
    <dgm:cxn modelId="{635699C6-54AB-4C9B-8529-231BACD7C4CB}" type="presOf" srcId="{EB44BEEE-B86B-4E66-A506-5889E5CFFDCA}" destId="{A806202A-1D9C-41BB-BBC2-12825149E933}" srcOrd="0" destOrd="0" presId="urn:microsoft.com/office/officeart/2005/8/layout/hList2"/>
    <dgm:cxn modelId="{F6E1FA53-C2F4-438F-918D-8B4DF70C7A6B}" srcId="{EF6CA4C7-CC98-43C5-8B1A-39757D51E9B6}" destId="{FA1A67C6-73FA-4D9D-B13A-A57C9EAEC78A}" srcOrd="1" destOrd="0" parTransId="{DCBEEA7E-B593-4B82-8FC7-B83550D03591}" sibTransId="{94CAF9C8-5BDA-4F73-BB34-AEBCEC5E8B19}"/>
    <dgm:cxn modelId="{BEC6204A-3C74-4182-BBE5-08B5A0B9052E}" type="presOf" srcId="{0AD8E084-41F9-4DD1-B2C0-DF4337DA409A}" destId="{08380C1A-D527-4CF8-B043-3422E8ABE629}" srcOrd="0" destOrd="1" presId="urn:microsoft.com/office/officeart/2005/8/layout/hList2"/>
    <dgm:cxn modelId="{633EA202-D783-4E77-8C67-5415C0304437}" type="presOf" srcId="{7CCE053E-6820-41DC-BACA-C587B9211CD4}" destId="{08380C1A-D527-4CF8-B043-3422E8ABE629}" srcOrd="0" destOrd="3" presId="urn:microsoft.com/office/officeart/2005/8/layout/hList2"/>
    <dgm:cxn modelId="{27DC57C1-21E7-40CC-A961-4AB092700E4F}" type="presOf" srcId="{873A8903-0B57-4D97-9E84-E7E87382497E}" destId="{08380C1A-D527-4CF8-B043-3422E8ABE629}" srcOrd="0" destOrd="4" presId="urn:microsoft.com/office/officeart/2005/8/layout/hList2"/>
    <dgm:cxn modelId="{C5C8C522-9819-4526-A318-2EEB73C2D8D2}" type="presOf" srcId="{EB45A89D-6A73-47B1-BAAB-5F575B9DDB57}" destId="{08380C1A-D527-4CF8-B043-3422E8ABE629}" srcOrd="0" destOrd="2" presId="urn:microsoft.com/office/officeart/2005/8/layout/hList2"/>
    <dgm:cxn modelId="{9B10C09E-DBC0-44B8-AF35-D43260677319}" srcId="{EF6CA4C7-CC98-43C5-8B1A-39757D51E9B6}" destId="{16D6438B-1C80-4904-ABAB-6FF242E3683F}" srcOrd="11" destOrd="0" parTransId="{443AEBC5-AE0A-44E5-979E-5C970BB3E290}" sibTransId="{C46855A5-A57E-412D-88CE-29EB7A09B22D}"/>
    <dgm:cxn modelId="{A79B2CD1-A8EF-4E18-9F83-83AB48CCC41B}" srcId="{EF6CA4C7-CC98-43C5-8B1A-39757D51E9B6}" destId="{CBB2AF6E-1B03-45E3-82F5-611F6EC7FEEB}" srcOrd="10" destOrd="0" parTransId="{996EF035-FF41-477E-AAA5-C16BC5EDE720}" sibTransId="{4531BA82-061F-443E-BD37-320B58D2F917}"/>
    <dgm:cxn modelId="{2D5C53CA-86AF-45E4-BCCB-25801E50A45E}" srcId="{EF6CA4C7-CC98-43C5-8B1A-39757D51E9B6}" destId="{614E0411-F3E3-449A-A146-F545C24697B0}" srcOrd="4" destOrd="0" parTransId="{4034E779-3D58-4699-BCAD-1EE96DC51FAB}" sibTransId="{FD5AD19D-5DAE-4919-A94A-C6B4DC7E622A}"/>
    <dgm:cxn modelId="{E8CC0535-F128-470A-8666-0B6EE11BC34B}" srcId="{EF6CA4C7-CC98-43C5-8B1A-39757D51E9B6}" destId="{6C0CF271-88BF-43C4-A3FB-AEC24E23D714}" srcOrd="3" destOrd="0" parTransId="{9F257011-24D9-4428-84D4-718D1C6B53ED}" sibTransId="{F96D714E-FCF3-4AED-9B3A-11C4AB919505}"/>
    <dgm:cxn modelId="{D12AD4F4-10D1-4069-B702-55F52F2D3376}" type="presOf" srcId="{16D6438B-1C80-4904-ABAB-6FF242E3683F}" destId="{121EB5C9-A21A-43CE-98F4-E3A56014B654}" srcOrd="0" destOrd="11" presId="urn:microsoft.com/office/officeart/2005/8/layout/hList2"/>
    <dgm:cxn modelId="{BC8DAC2F-BEAD-42F2-AF9C-7DDB912B691B}" srcId="{4E678E96-93D6-4583-93BB-0D4079F15B2E}" destId="{9E91702D-3E01-494B-B1BA-FD95E3B8AFF5}" srcOrd="4" destOrd="0" parTransId="{FFBF30CD-AEFD-48F9-9C61-E4FBEF265875}" sibTransId="{A4F644F7-0CE6-46F0-BDF3-E3D75B931619}"/>
    <dgm:cxn modelId="{28DD4BF8-8639-4E82-B172-EA7F7663BDFF}" srcId="{EF6CA4C7-CC98-43C5-8B1A-39757D51E9B6}" destId="{0ED3A0AE-BD95-496A-A0DE-E9898CA48B95}" srcOrd="9" destOrd="0" parTransId="{6A5A4278-CD7C-4ECD-A1F1-84A6B2FA815A}" sibTransId="{DCB077F3-F7C7-4A26-95F1-B49DAF0E2293}"/>
    <dgm:cxn modelId="{53F338DE-B4ED-42EF-85DB-DEF5ED67F437}" srcId="{4E678E96-93D6-4583-93BB-0D4079F15B2E}" destId="{CE51F8F1-3271-4AD4-BCC6-56E0200A456C}" srcOrd="2" destOrd="0" parTransId="{444F5939-8087-4DBF-ADAC-0E58D71510CA}" sibTransId="{CA9B6B27-E74F-484B-9A36-32448EB82103}"/>
    <dgm:cxn modelId="{83261784-6B69-4EBB-9A35-E802E3ADB0CD}" type="presParOf" srcId="{090A1E42-14E1-4AC8-B7CA-7E0119E48F60}" destId="{216A9259-32EE-438C-A613-BD0B743684C0}" srcOrd="0" destOrd="0" presId="urn:microsoft.com/office/officeart/2005/8/layout/hList2"/>
    <dgm:cxn modelId="{00DB8487-0B81-42C7-A2D7-7172E8A801A2}" type="presParOf" srcId="{216A9259-32EE-438C-A613-BD0B743684C0}" destId="{F82F54F9-5860-4CE9-94C6-91AF6E348CFD}" srcOrd="0" destOrd="0" presId="urn:microsoft.com/office/officeart/2005/8/layout/hList2"/>
    <dgm:cxn modelId="{ED776314-5C0E-49F7-8891-23E0F0D0B6A3}" type="presParOf" srcId="{216A9259-32EE-438C-A613-BD0B743684C0}" destId="{0AE6F506-B196-4FAA-9E23-6A3612A6CBC2}" srcOrd="1" destOrd="0" presId="urn:microsoft.com/office/officeart/2005/8/layout/hList2"/>
    <dgm:cxn modelId="{B8152B71-2FEC-4DF5-8B95-4D06277DAE6F}" type="presParOf" srcId="{216A9259-32EE-438C-A613-BD0B743684C0}" destId="{B92B970F-0554-47E7-AC46-92ADD5547E59}" srcOrd="2" destOrd="0" presId="urn:microsoft.com/office/officeart/2005/8/layout/hList2"/>
    <dgm:cxn modelId="{0979BF5F-56DE-4C2A-A6BE-C290A03FE0C6}" type="presParOf" srcId="{090A1E42-14E1-4AC8-B7CA-7E0119E48F60}" destId="{6DCC23DE-56F7-462C-B9DA-F1A89458CA76}" srcOrd="1" destOrd="0" presId="urn:microsoft.com/office/officeart/2005/8/layout/hList2"/>
    <dgm:cxn modelId="{43B8D2CF-7C77-41CE-BFE4-C903A143FC4D}" type="presParOf" srcId="{090A1E42-14E1-4AC8-B7CA-7E0119E48F60}" destId="{A9E2B6FF-4A2F-48F8-9FCB-A51CC8F0A363}" srcOrd="2" destOrd="0" presId="urn:microsoft.com/office/officeart/2005/8/layout/hList2"/>
    <dgm:cxn modelId="{C0D50FDE-DA72-4092-BD72-4FB6957966F5}" type="presParOf" srcId="{A9E2B6FF-4A2F-48F8-9FCB-A51CC8F0A363}" destId="{178B27A0-610F-4FC2-A72A-097B1AE9ADFE}" srcOrd="0" destOrd="0" presId="urn:microsoft.com/office/officeart/2005/8/layout/hList2"/>
    <dgm:cxn modelId="{AAD93404-9C16-490B-AA84-1DA1B79616A8}" type="presParOf" srcId="{A9E2B6FF-4A2F-48F8-9FCB-A51CC8F0A363}" destId="{08380C1A-D527-4CF8-B043-3422E8ABE629}" srcOrd="1" destOrd="0" presId="urn:microsoft.com/office/officeart/2005/8/layout/hList2"/>
    <dgm:cxn modelId="{405084A0-72BE-46BF-BC65-06CC0D091800}" type="presParOf" srcId="{A9E2B6FF-4A2F-48F8-9FCB-A51CC8F0A363}" destId="{A806202A-1D9C-41BB-BBC2-12825149E933}" srcOrd="2" destOrd="0" presId="urn:microsoft.com/office/officeart/2005/8/layout/hList2"/>
    <dgm:cxn modelId="{54BF4566-C931-4A04-9535-B7E4DDC59DA0}" type="presParOf" srcId="{090A1E42-14E1-4AC8-B7CA-7E0119E48F60}" destId="{FCA76653-669B-47E2-9EE9-5FB706448041}" srcOrd="3" destOrd="0" presId="urn:microsoft.com/office/officeart/2005/8/layout/hList2"/>
    <dgm:cxn modelId="{3C6EE7DA-A20B-4B06-8B46-37BF557B4927}" type="presParOf" srcId="{090A1E42-14E1-4AC8-B7CA-7E0119E48F60}" destId="{63E2B85E-A291-49B1-B5F0-D10996A594A5}" srcOrd="4" destOrd="0" presId="urn:microsoft.com/office/officeart/2005/8/layout/hList2"/>
    <dgm:cxn modelId="{B9141740-AB3A-4B41-AD2C-6B91A9CC5395}" type="presParOf" srcId="{63E2B85E-A291-49B1-B5F0-D10996A594A5}" destId="{FE5CF3EA-9A11-4706-9C7B-0F5B682EC72B}" srcOrd="0" destOrd="0" presId="urn:microsoft.com/office/officeart/2005/8/layout/hList2"/>
    <dgm:cxn modelId="{CF568238-3C3D-4B32-9B2A-2DC68D2E6654}" type="presParOf" srcId="{63E2B85E-A291-49B1-B5F0-D10996A594A5}" destId="{121EB5C9-A21A-43CE-98F4-E3A56014B654}" srcOrd="1" destOrd="0" presId="urn:microsoft.com/office/officeart/2005/8/layout/hList2"/>
    <dgm:cxn modelId="{7BA84CBC-DF6A-49F1-921E-280AEE0D91A9}" type="presParOf" srcId="{63E2B85E-A291-49B1-B5F0-D10996A594A5}" destId="{ECA91257-8AF7-482D-80B3-3066EBF9468F}" srcOrd="2" destOrd="0" presId="urn:microsoft.com/office/officeart/2005/8/layout/h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D4A166-E2DB-4BA7-81E1-3A3EA8A2BD21}" type="doc">
      <dgm:prSet loTypeId="urn:microsoft.com/office/officeart/2005/8/layout/venn1" loCatId="relationship" qsTypeId="urn:microsoft.com/office/officeart/2005/8/quickstyle/simple1" qsCatId="simple" csTypeId="urn:microsoft.com/office/officeart/2005/8/colors/colorful2" csCatId="colorful" phldr="1"/>
      <dgm:spPr/>
    </dgm:pt>
    <dgm:pt modelId="{B46C3340-C6D3-462D-AA91-B5F2FE4D6158}">
      <dgm:prSet phldrT="[Text]" custT="1"/>
      <dgm:spPr/>
      <dgm:t>
        <a:bodyPr/>
        <a:lstStyle/>
        <a:p>
          <a:r>
            <a:rPr lang="en-US" sz="1800" b="1" dirty="0" smtClean="0">
              <a:solidFill>
                <a:schemeClr val="accent2">
                  <a:lumMod val="50000"/>
                </a:schemeClr>
              </a:solidFill>
            </a:rPr>
            <a:t>Demigod worship</a:t>
          </a:r>
          <a:endParaRPr lang="en-US" sz="1800" b="1" dirty="0">
            <a:solidFill>
              <a:schemeClr val="accent2">
                <a:lumMod val="50000"/>
              </a:schemeClr>
            </a:solidFill>
          </a:endParaRPr>
        </a:p>
      </dgm:t>
    </dgm:pt>
    <dgm:pt modelId="{8CE39171-1B3E-4AFF-B92F-12266CD6329C}" type="parTrans" cxnId="{2BEC4135-0101-4706-A248-8428DEBE3693}">
      <dgm:prSet/>
      <dgm:spPr/>
      <dgm:t>
        <a:bodyPr/>
        <a:lstStyle/>
        <a:p>
          <a:endParaRPr lang="en-US"/>
        </a:p>
      </dgm:t>
    </dgm:pt>
    <dgm:pt modelId="{2EFF4A93-7CB0-4EC3-9F6D-6DA1F4D5CF72}" type="sibTrans" cxnId="{2BEC4135-0101-4706-A248-8428DEBE3693}">
      <dgm:prSet/>
      <dgm:spPr/>
      <dgm:t>
        <a:bodyPr/>
        <a:lstStyle/>
        <a:p>
          <a:endParaRPr lang="en-US"/>
        </a:p>
      </dgm:t>
    </dgm:pt>
    <dgm:pt modelId="{75D580F6-D246-47C5-A180-1046834B7E5E}">
      <dgm:prSet phldrT="[Text]" custT="1"/>
      <dgm:spPr/>
      <dgm:t>
        <a:bodyPr/>
        <a:lstStyle/>
        <a:p>
          <a:r>
            <a:rPr lang="en-US" sz="2000" b="1" dirty="0" smtClean="0">
              <a:solidFill>
                <a:schemeClr val="accent2">
                  <a:lumMod val="50000"/>
                </a:schemeClr>
              </a:solidFill>
            </a:rPr>
            <a:t>Personal understanding</a:t>
          </a:r>
          <a:endParaRPr lang="en-US" sz="2000" b="1" dirty="0">
            <a:solidFill>
              <a:schemeClr val="accent2">
                <a:lumMod val="50000"/>
              </a:schemeClr>
            </a:solidFill>
          </a:endParaRPr>
        </a:p>
      </dgm:t>
    </dgm:pt>
    <dgm:pt modelId="{3296A4DA-D96E-43F6-89FA-4402F5D01964}" type="parTrans" cxnId="{FBA23AFB-9C3F-4CD3-92BF-966792E9C7DF}">
      <dgm:prSet/>
      <dgm:spPr/>
      <dgm:t>
        <a:bodyPr/>
        <a:lstStyle/>
        <a:p>
          <a:endParaRPr lang="en-US"/>
        </a:p>
      </dgm:t>
    </dgm:pt>
    <dgm:pt modelId="{669B51A2-4C2E-4ED9-BF46-3D83CBFC9AF5}" type="sibTrans" cxnId="{FBA23AFB-9C3F-4CD3-92BF-966792E9C7DF}">
      <dgm:prSet/>
      <dgm:spPr/>
      <dgm:t>
        <a:bodyPr/>
        <a:lstStyle/>
        <a:p>
          <a:endParaRPr lang="en-US"/>
        </a:p>
      </dgm:t>
    </dgm:pt>
    <dgm:pt modelId="{423FB72F-746F-4067-9896-913679BAA176}">
      <dgm:prSet phldrT="[Text]" custT="1"/>
      <dgm:spPr/>
      <dgm:t>
        <a:bodyPr/>
        <a:lstStyle/>
        <a:p>
          <a:r>
            <a:rPr lang="en-US" sz="2000" b="1" dirty="0" smtClean="0">
              <a:solidFill>
                <a:schemeClr val="accent2">
                  <a:lumMod val="50000"/>
                </a:schemeClr>
              </a:solidFill>
            </a:rPr>
            <a:t>Preaching</a:t>
          </a:r>
        </a:p>
        <a:p>
          <a:r>
            <a:rPr lang="en-US" sz="2000" b="1" dirty="0" smtClean="0">
              <a:solidFill>
                <a:schemeClr val="accent2">
                  <a:lumMod val="50000"/>
                </a:schemeClr>
              </a:solidFill>
            </a:rPr>
            <a:t>understanding</a:t>
          </a:r>
          <a:endParaRPr lang="en-US" sz="2000" b="1" dirty="0">
            <a:solidFill>
              <a:schemeClr val="accent2">
                <a:lumMod val="50000"/>
              </a:schemeClr>
            </a:solidFill>
          </a:endParaRPr>
        </a:p>
      </dgm:t>
    </dgm:pt>
    <dgm:pt modelId="{78F3887B-6A46-4FB4-821C-9CDBF7FE4BD7}" type="parTrans" cxnId="{99FF4E29-2D4D-4AC3-A598-0DCF3FDD129D}">
      <dgm:prSet/>
      <dgm:spPr/>
      <dgm:t>
        <a:bodyPr/>
        <a:lstStyle/>
        <a:p>
          <a:endParaRPr lang="en-US"/>
        </a:p>
      </dgm:t>
    </dgm:pt>
    <dgm:pt modelId="{D8359F61-9FFD-45D3-8FFD-28DC126EF1A2}" type="sibTrans" cxnId="{99FF4E29-2D4D-4AC3-A598-0DCF3FDD129D}">
      <dgm:prSet/>
      <dgm:spPr/>
      <dgm:t>
        <a:bodyPr/>
        <a:lstStyle/>
        <a:p>
          <a:endParaRPr lang="en-US"/>
        </a:p>
      </dgm:t>
    </dgm:pt>
    <dgm:pt modelId="{FB107F02-87B0-48D9-8F3B-C1C4293891EF}" type="pres">
      <dgm:prSet presAssocID="{46D4A166-E2DB-4BA7-81E1-3A3EA8A2BD21}" presName="compositeShape" presStyleCnt="0">
        <dgm:presLayoutVars>
          <dgm:chMax val="7"/>
          <dgm:dir/>
          <dgm:resizeHandles val="exact"/>
        </dgm:presLayoutVars>
      </dgm:prSet>
      <dgm:spPr/>
    </dgm:pt>
    <dgm:pt modelId="{39FAEE99-0B40-4943-B470-F29F29A31C65}" type="pres">
      <dgm:prSet presAssocID="{B46C3340-C6D3-462D-AA91-B5F2FE4D6158}" presName="circ1" presStyleLbl="vennNode1" presStyleIdx="0" presStyleCnt="3" custLinFactNeighborX="-1026" custLinFactNeighborY="11828"/>
      <dgm:spPr/>
    </dgm:pt>
    <dgm:pt modelId="{8D7A7046-9686-4FDB-BEA9-A5AEE5FEAAD5}" type="pres">
      <dgm:prSet presAssocID="{B46C3340-C6D3-462D-AA91-B5F2FE4D6158}" presName="circ1Tx" presStyleLbl="revTx" presStyleIdx="0" presStyleCnt="0">
        <dgm:presLayoutVars>
          <dgm:chMax val="0"/>
          <dgm:chPref val="0"/>
          <dgm:bulletEnabled val="1"/>
        </dgm:presLayoutVars>
      </dgm:prSet>
      <dgm:spPr/>
    </dgm:pt>
    <dgm:pt modelId="{B394490A-7D60-41D7-BF69-CE838213DEF5}" type="pres">
      <dgm:prSet presAssocID="{75D580F6-D246-47C5-A180-1046834B7E5E}" presName="circ2" presStyleLbl="vennNode1" presStyleIdx="1" presStyleCnt="3" custScaleX="158588" custLinFactNeighborX="36370" custLinFactNeighborY="-994"/>
      <dgm:spPr/>
    </dgm:pt>
    <dgm:pt modelId="{F15F0003-C54A-4A1B-BD77-8AB4F02854FE}" type="pres">
      <dgm:prSet presAssocID="{75D580F6-D246-47C5-A180-1046834B7E5E}" presName="circ2Tx" presStyleLbl="revTx" presStyleIdx="0" presStyleCnt="0">
        <dgm:presLayoutVars>
          <dgm:chMax val="0"/>
          <dgm:chPref val="0"/>
          <dgm:bulletEnabled val="1"/>
        </dgm:presLayoutVars>
      </dgm:prSet>
      <dgm:spPr/>
    </dgm:pt>
    <dgm:pt modelId="{E4E4FFAD-26B6-4977-9447-C3BCACC39763}" type="pres">
      <dgm:prSet presAssocID="{423FB72F-746F-4067-9896-913679BAA176}" presName="circ3" presStyleLbl="vennNode1" presStyleIdx="2" presStyleCnt="3" custScaleX="171088" custLinFactNeighborX="-23119" custLinFactNeighborY="3477"/>
      <dgm:spPr/>
      <dgm:t>
        <a:bodyPr/>
        <a:lstStyle/>
        <a:p>
          <a:endParaRPr lang="en-US"/>
        </a:p>
      </dgm:t>
    </dgm:pt>
    <dgm:pt modelId="{92B06747-87D7-4CD9-A7A9-5044C931A863}" type="pres">
      <dgm:prSet presAssocID="{423FB72F-746F-4067-9896-913679BAA176}" presName="circ3Tx" presStyleLbl="revTx" presStyleIdx="0" presStyleCnt="0">
        <dgm:presLayoutVars>
          <dgm:chMax val="0"/>
          <dgm:chPref val="0"/>
          <dgm:bulletEnabled val="1"/>
        </dgm:presLayoutVars>
      </dgm:prSet>
      <dgm:spPr/>
      <dgm:t>
        <a:bodyPr/>
        <a:lstStyle/>
        <a:p>
          <a:endParaRPr lang="en-US"/>
        </a:p>
      </dgm:t>
    </dgm:pt>
  </dgm:ptLst>
  <dgm:cxnLst>
    <dgm:cxn modelId="{8074E1E6-FFCA-4DDD-9F6A-BF57B728ABC5}" type="presOf" srcId="{B46C3340-C6D3-462D-AA91-B5F2FE4D6158}" destId="{8D7A7046-9686-4FDB-BEA9-A5AEE5FEAAD5}" srcOrd="1" destOrd="0" presId="urn:microsoft.com/office/officeart/2005/8/layout/venn1"/>
    <dgm:cxn modelId="{13F000B7-4D85-46D7-A1FB-203E29BE0092}" type="presOf" srcId="{46D4A166-E2DB-4BA7-81E1-3A3EA8A2BD21}" destId="{FB107F02-87B0-48D9-8F3B-C1C4293891EF}" srcOrd="0" destOrd="0" presId="urn:microsoft.com/office/officeart/2005/8/layout/venn1"/>
    <dgm:cxn modelId="{938D7493-7005-424C-BE40-6B03776418A3}" type="presOf" srcId="{B46C3340-C6D3-462D-AA91-B5F2FE4D6158}" destId="{39FAEE99-0B40-4943-B470-F29F29A31C65}" srcOrd="0" destOrd="0" presId="urn:microsoft.com/office/officeart/2005/8/layout/venn1"/>
    <dgm:cxn modelId="{6C900FEA-B661-488F-B90E-4B45792AB59D}" type="presOf" srcId="{423FB72F-746F-4067-9896-913679BAA176}" destId="{E4E4FFAD-26B6-4977-9447-C3BCACC39763}" srcOrd="0" destOrd="0" presId="urn:microsoft.com/office/officeart/2005/8/layout/venn1"/>
    <dgm:cxn modelId="{D04094CA-43FC-48DD-A2DE-52458D52A4D1}" type="presOf" srcId="{75D580F6-D246-47C5-A180-1046834B7E5E}" destId="{F15F0003-C54A-4A1B-BD77-8AB4F02854FE}" srcOrd="1" destOrd="0" presId="urn:microsoft.com/office/officeart/2005/8/layout/venn1"/>
    <dgm:cxn modelId="{99FF4E29-2D4D-4AC3-A598-0DCF3FDD129D}" srcId="{46D4A166-E2DB-4BA7-81E1-3A3EA8A2BD21}" destId="{423FB72F-746F-4067-9896-913679BAA176}" srcOrd="2" destOrd="0" parTransId="{78F3887B-6A46-4FB4-821C-9CDBF7FE4BD7}" sibTransId="{D8359F61-9FFD-45D3-8FFD-28DC126EF1A2}"/>
    <dgm:cxn modelId="{70B30B68-7B45-4CB2-9B30-57A92D723906}" type="presOf" srcId="{423FB72F-746F-4067-9896-913679BAA176}" destId="{92B06747-87D7-4CD9-A7A9-5044C931A863}" srcOrd="1" destOrd="0" presId="urn:microsoft.com/office/officeart/2005/8/layout/venn1"/>
    <dgm:cxn modelId="{FBA23AFB-9C3F-4CD3-92BF-966792E9C7DF}" srcId="{46D4A166-E2DB-4BA7-81E1-3A3EA8A2BD21}" destId="{75D580F6-D246-47C5-A180-1046834B7E5E}" srcOrd="1" destOrd="0" parTransId="{3296A4DA-D96E-43F6-89FA-4402F5D01964}" sibTransId="{669B51A2-4C2E-4ED9-BF46-3D83CBFC9AF5}"/>
    <dgm:cxn modelId="{C05DFF52-09BA-4221-B405-5C15394B4ADB}" type="presOf" srcId="{75D580F6-D246-47C5-A180-1046834B7E5E}" destId="{B394490A-7D60-41D7-BF69-CE838213DEF5}" srcOrd="0" destOrd="0" presId="urn:microsoft.com/office/officeart/2005/8/layout/venn1"/>
    <dgm:cxn modelId="{2BEC4135-0101-4706-A248-8428DEBE3693}" srcId="{46D4A166-E2DB-4BA7-81E1-3A3EA8A2BD21}" destId="{B46C3340-C6D3-462D-AA91-B5F2FE4D6158}" srcOrd="0" destOrd="0" parTransId="{8CE39171-1B3E-4AFF-B92F-12266CD6329C}" sibTransId="{2EFF4A93-7CB0-4EC3-9F6D-6DA1F4D5CF72}"/>
    <dgm:cxn modelId="{4FFD8692-A877-4DDA-B664-233578AB56E3}" type="presParOf" srcId="{FB107F02-87B0-48D9-8F3B-C1C4293891EF}" destId="{39FAEE99-0B40-4943-B470-F29F29A31C65}" srcOrd="0" destOrd="0" presId="urn:microsoft.com/office/officeart/2005/8/layout/venn1"/>
    <dgm:cxn modelId="{2E783EAE-5754-4E1B-BF9A-AD24C8524F70}" type="presParOf" srcId="{FB107F02-87B0-48D9-8F3B-C1C4293891EF}" destId="{8D7A7046-9686-4FDB-BEA9-A5AEE5FEAAD5}" srcOrd="1" destOrd="0" presId="urn:microsoft.com/office/officeart/2005/8/layout/venn1"/>
    <dgm:cxn modelId="{BF976D43-B175-4E89-8EAD-4F31CEAE96CF}" type="presParOf" srcId="{FB107F02-87B0-48D9-8F3B-C1C4293891EF}" destId="{B394490A-7D60-41D7-BF69-CE838213DEF5}" srcOrd="2" destOrd="0" presId="urn:microsoft.com/office/officeart/2005/8/layout/venn1"/>
    <dgm:cxn modelId="{91ECA7ED-EF1E-4EC6-902F-86F12C688D3E}" type="presParOf" srcId="{FB107F02-87B0-48D9-8F3B-C1C4293891EF}" destId="{F15F0003-C54A-4A1B-BD77-8AB4F02854FE}" srcOrd="3" destOrd="0" presId="urn:microsoft.com/office/officeart/2005/8/layout/venn1"/>
    <dgm:cxn modelId="{B1596086-14B0-40A1-B97E-512385C404C7}" type="presParOf" srcId="{FB107F02-87B0-48D9-8F3B-C1C4293891EF}" destId="{E4E4FFAD-26B6-4977-9447-C3BCACC39763}" srcOrd="4" destOrd="0" presId="urn:microsoft.com/office/officeart/2005/8/layout/venn1"/>
    <dgm:cxn modelId="{8417563F-9697-480E-A5EC-35FB7ECC81BC}" type="presParOf" srcId="{FB107F02-87B0-48D9-8F3B-C1C4293891EF}" destId="{92B06747-87D7-4CD9-A7A9-5044C931A863}"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2B970F-0554-47E7-AC46-92ADD5547E59}">
      <dsp:nvSpPr>
        <dsp:cNvPr id="0" name=""/>
        <dsp:cNvSpPr/>
      </dsp:nvSpPr>
      <dsp:spPr>
        <a:xfrm rot="16200000">
          <a:off x="-2157941" y="3015592"/>
          <a:ext cx="4814316" cy="393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768" bIns="0" numCol="1" spcCol="1270" anchor="t" anchorCtr="0">
          <a:noAutofit/>
        </a:bodyPr>
        <a:lstStyle/>
        <a:p>
          <a:pPr lvl="0" algn="r" defTabSz="1333500">
            <a:lnSpc>
              <a:spcPct val="90000"/>
            </a:lnSpc>
            <a:spcBef>
              <a:spcPct val="0"/>
            </a:spcBef>
            <a:spcAft>
              <a:spcPct val="35000"/>
            </a:spcAft>
          </a:pPr>
          <a:r>
            <a:rPr lang="en-US" sz="3000" b="1" kern="1200" dirty="0" smtClean="0">
              <a:solidFill>
                <a:srgbClr val="800000"/>
              </a:solidFill>
            </a:rPr>
            <a:t>KNOWLEDGE</a:t>
          </a:r>
          <a:endParaRPr lang="en-US" sz="3000" b="1" kern="1200" dirty="0">
            <a:solidFill>
              <a:srgbClr val="800000"/>
            </a:solidFill>
          </a:endParaRPr>
        </a:p>
      </dsp:txBody>
      <dsp:txXfrm rot="16200000">
        <a:off x="-2157941" y="3015592"/>
        <a:ext cx="4814316" cy="393185"/>
      </dsp:txXfrm>
    </dsp:sp>
    <dsp:sp modelId="{0AE6F506-B196-4FAA-9E23-6A3612A6CBC2}">
      <dsp:nvSpPr>
        <dsp:cNvPr id="0" name=""/>
        <dsp:cNvSpPr/>
      </dsp:nvSpPr>
      <dsp:spPr>
        <a:xfrm>
          <a:off x="685801" y="838198"/>
          <a:ext cx="2139444" cy="5287274"/>
        </a:xfrm>
        <a:prstGeom prst="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346768"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Knowledge (memory and recall)</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Understanding</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Realization </a:t>
          </a:r>
          <a:endParaRPr lang="en-US" sz="1800" b="1" kern="1200" dirty="0"/>
        </a:p>
      </dsp:txBody>
      <dsp:txXfrm>
        <a:off x="685801" y="838198"/>
        <a:ext cx="2139444" cy="5287274"/>
      </dsp:txXfrm>
    </dsp:sp>
    <dsp:sp modelId="{F82F54F9-5860-4CE9-94C6-91AF6E348CFD}">
      <dsp:nvSpPr>
        <dsp:cNvPr id="0" name=""/>
        <dsp:cNvSpPr/>
      </dsp:nvSpPr>
      <dsp:spPr>
        <a:xfrm>
          <a:off x="52623" y="286022"/>
          <a:ext cx="786370" cy="786370"/>
        </a:xfrm>
        <a:prstGeom prst="rect">
          <a:avLst/>
        </a:prstGeom>
        <a:blipFill rotWithShape="0">
          <a:blip xmlns:r="http://schemas.openxmlformats.org/officeDocument/2006/relationships" r:embed="rId2"/>
          <a:stretch>
            <a:fillRect/>
          </a:stretch>
        </a:blipFill>
        <a:ln>
          <a:noFill/>
        </a:ln>
        <a:effectLst>
          <a:outerShdw blurRad="95000" rotWithShape="0">
            <a:srgbClr val="000000">
              <a:alpha val="50000"/>
            </a:srgbClr>
          </a:outerShdw>
          <a:softEdge rad="12700"/>
        </a:effectLst>
      </dsp:spPr>
      <dsp:style>
        <a:lnRef idx="0">
          <a:scrgbClr r="0" g="0" b="0"/>
        </a:lnRef>
        <a:fillRef idx="1">
          <a:scrgbClr r="0" g="0" b="0"/>
        </a:fillRef>
        <a:effectRef idx="2">
          <a:scrgbClr r="0" g="0" b="0"/>
        </a:effectRef>
        <a:fontRef idx="minor"/>
      </dsp:style>
    </dsp:sp>
    <dsp:sp modelId="{A806202A-1D9C-41BB-BBC2-12825149E933}">
      <dsp:nvSpPr>
        <dsp:cNvPr id="0" name=""/>
        <dsp:cNvSpPr/>
      </dsp:nvSpPr>
      <dsp:spPr>
        <a:xfrm rot="16200000">
          <a:off x="773642" y="3015592"/>
          <a:ext cx="4814316" cy="393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768" bIns="0" numCol="1" spcCol="1270" anchor="t" anchorCtr="0">
          <a:noAutofit/>
        </a:bodyPr>
        <a:lstStyle/>
        <a:p>
          <a:pPr lvl="0" algn="r" defTabSz="1333500">
            <a:lnSpc>
              <a:spcPct val="90000"/>
            </a:lnSpc>
            <a:spcBef>
              <a:spcPct val="0"/>
            </a:spcBef>
            <a:spcAft>
              <a:spcPct val="35000"/>
            </a:spcAft>
          </a:pPr>
          <a:r>
            <a:rPr lang="en-US" sz="3000" b="1" kern="1200" dirty="0" smtClean="0">
              <a:solidFill>
                <a:srgbClr val="800000"/>
              </a:solidFill>
            </a:rPr>
            <a:t>SKILLS</a:t>
          </a:r>
          <a:endParaRPr lang="en-US" sz="3000" b="1" kern="1200" dirty="0">
            <a:solidFill>
              <a:srgbClr val="800000"/>
            </a:solidFill>
          </a:endParaRPr>
        </a:p>
      </dsp:txBody>
      <dsp:txXfrm rot="16200000">
        <a:off x="773642" y="3015592"/>
        <a:ext cx="4814316" cy="393185"/>
      </dsp:txXfrm>
    </dsp:sp>
    <dsp:sp modelId="{08380C1A-D527-4CF8-B043-3422E8ABE629}">
      <dsp:nvSpPr>
        <dsp:cNvPr id="0" name=""/>
        <dsp:cNvSpPr/>
      </dsp:nvSpPr>
      <dsp:spPr>
        <a:xfrm>
          <a:off x="3377393" y="770966"/>
          <a:ext cx="1958480" cy="5347982"/>
        </a:xfrm>
        <a:prstGeom prst="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346768"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Personal application</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Preaching application</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Theological application</a:t>
          </a:r>
          <a:endParaRPr lang="en-US" sz="1800" b="1" kern="1200" dirty="0"/>
        </a:p>
      </dsp:txBody>
      <dsp:txXfrm>
        <a:off x="3377393" y="770966"/>
        <a:ext cx="1958480" cy="5347982"/>
      </dsp:txXfrm>
    </dsp:sp>
    <dsp:sp modelId="{178B27A0-610F-4FC2-A72A-097B1AE9ADFE}">
      <dsp:nvSpPr>
        <dsp:cNvPr id="0" name=""/>
        <dsp:cNvSpPr/>
      </dsp:nvSpPr>
      <dsp:spPr>
        <a:xfrm>
          <a:off x="2984207" y="286022"/>
          <a:ext cx="786370" cy="786370"/>
        </a:xfrm>
        <a:prstGeom prst="rect">
          <a:avLst/>
        </a:prstGeom>
        <a:blipFill rotWithShape="0">
          <a:blip xmlns:r="http://schemas.openxmlformats.org/officeDocument/2006/relationships" r:embed="rId3"/>
          <a:stretch>
            <a:fillRect/>
          </a:stretch>
        </a:blipFill>
        <a:ln>
          <a:noFill/>
        </a:ln>
        <a:effectLst>
          <a:outerShdw blurRad="95000" rotWithShape="0">
            <a:srgbClr val="000000">
              <a:alpha val="50000"/>
            </a:srgbClr>
          </a:outerShdw>
          <a:softEdge rad="12700"/>
        </a:effectLst>
      </dsp:spPr>
      <dsp:style>
        <a:lnRef idx="0">
          <a:scrgbClr r="0" g="0" b="0"/>
        </a:lnRef>
        <a:fillRef idx="1">
          <a:scrgbClr r="0" g="0" b="0"/>
        </a:fillRef>
        <a:effectRef idx="2">
          <a:scrgbClr r="0" g="0" b="0"/>
        </a:effectRef>
        <a:fontRef idx="minor"/>
      </dsp:style>
    </dsp:sp>
    <dsp:sp modelId="{ECA91257-8AF7-482D-80B3-3066EBF9468F}">
      <dsp:nvSpPr>
        <dsp:cNvPr id="0" name=""/>
        <dsp:cNvSpPr/>
      </dsp:nvSpPr>
      <dsp:spPr>
        <a:xfrm rot="16200000">
          <a:off x="3614744" y="3015592"/>
          <a:ext cx="4814316" cy="393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768" bIns="0" numCol="1" spcCol="1270" anchor="t" anchorCtr="0">
          <a:noAutofit/>
        </a:bodyPr>
        <a:lstStyle/>
        <a:p>
          <a:pPr lvl="0" algn="r" defTabSz="1333500">
            <a:lnSpc>
              <a:spcPct val="90000"/>
            </a:lnSpc>
            <a:spcBef>
              <a:spcPct val="0"/>
            </a:spcBef>
            <a:spcAft>
              <a:spcPct val="35000"/>
            </a:spcAft>
          </a:pPr>
          <a:r>
            <a:rPr lang="en-US" sz="3000" b="1" kern="1200" dirty="0" smtClean="0">
              <a:solidFill>
                <a:srgbClr val="800000"/>
              </a:solidFill>
            </a:rPr>
            <a:t>VALUES AND ATTITUDES</a:t>
          </a:r>
          <a:endParaRPr lang="en-US" sz="3000" b="1" kern="1200" dirty="0">
            <a:solidFill>
              <a:srgbClr val="800000"/>
            </a:solidFill>
          </a:endParaRPr>
        </a:p>
      </dsp:txBody>
      <dsp:txXfrm rot="16200000">
        <a:off x="3614744" y="3015592"/>
        <a:ext cx="4814316" cy="393185"/>
      </dsp:txXfrm>
    </dsp:sp>
    <dsp:sp modelId="{121EB5C9-A21A-43CE-98F4-E3A56014B654}">
      <dsp:nvSpPr>
        <dsp:cNvPr id="0" name=""/>
        <dsp:cNvSpPr/>
      </dsp:nvSpPr>
      <dsp:spPr>
        <a:xfrm>
          <a:off x="6218495" y="808927"/>
          <a:ext cx="1958480" cy="5341194"/>
        </a:xfrm>
        <a:prstGeom prst="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346768"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Faith and conviction</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Mood and mission</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Evaluation</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Authority</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Academic and moral integrity</a:t>
          </a:r>
          <a:endParaRPr lang="en-US" sz="1800" b="1"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t>Responsibility for learning</a:t>
          </a:r>
          <a:endParaRPr lang="en-US" sz="1800" b="1" kern="1200" dirty="0"/>
        </a:p>
        <a:p>
          <a:pPr marL="171450" lvl="1" indent="-171450" algn="l" defTabSz="800100">
            <a:lnSpc>
              <a:spcPct val="90000"/>
            </a:lnSpc>
            <a:spcBef>
              <a:spcPct val="0"/>
            </a:spcBef>
            <a:spcAft>
              <a:spcPct val="15000"/>
            </a:spcAft>
            <a:buChar char="••"/>
          </a:pPr>
          <a:endParaRPr lang="en-US" sz="1800" kern="1200" dirty="0"/>
        </a:p>
      </dsp:txBody>
      <dsp:txXfrm>
        <a:off x="6218495" y="808927"/>
        <a:ext cx="1958480" cy="5341194"/>
      </dsp:txXfrm>
    </dsp:sp>
    <dsp:sp modelId="{FE5CF3EA-9A11-4706-9C7B-0F5B682EC72B}">
      <dsp:nvSpPr>
        <dsp:cNvPr id="0" name=""/>
        <dsp:cNvSpPr/>
      </dsp:nvSpPr>
      <dsp:spPr>
        <a:xfrm>
          <a:off x="5825310" y="286022"/>
          <a:ext cx="786370" cy="786370"/>
        </a:xfrm>
        <a:prstGeom prst="rect">
          <a:avLst/>
        </a:prstGeom>
        <a:blipFill rotWithShape="0">
          <a:blip xmlns:r="http://schemas.openxmlformats.org/officeDocument/2006/relationships" r:embed="rId4"/>
          <a:stretch>
            <a:fillRect/>
          </a:stretch>
        </a:blipFill>
        <a:ln>
          <a:noFill/>
        </a:ln>
        <a:effectLst>
          <a:outerShdw blurRad="95000" rotWithShape="0">
            <a:srgbClr val="000000">
              <a:alpha val="50000"/>
            </a:srgbClr>
          </a:outerShdw>
          <a:softEdge rad="12700"/>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FAEE99-0B40-4943-B470-F29F29A31C65}">
      <dsp:nvSpPr>
        <dsp:cNvPr id="0" name=""/>
        <dsp:cNvSpPr/>
      </dsp:nvSpPr>
      <dsp:spPr>
        <a:xfrm>
          <a:off x="1752603" y="304800"/>
          <a:ext cx="1829390" cy="1829390"/>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2">
                  <a:lumMod val="50000"/>
                </a:schemeClr>
              </a:solidFill>
            </a:rPr>
            <a:t>Demigod worship</a:t>
          </a:r>
          <a:endParaRPr lang="en-US" sz="1800" b="1" kern="1200" dirty="0">
            <a:solidFill>
              <a:schemeClr val="accent2">
                <a:lumMod val="50000"/>
              </a:schemeClr>
            </a:solidFill>
          </a:endParaRPr>
        </a:p>
      </dsp:txBody>
      <dsp:txXfrm>
        <a:off x="1996522" y="624944"/>
        <a:ext cx="1341552" cy="823225"/>
      </dsp:txXfrm>
    </dsp:sp>
    <dsp:sp modelId="{B394490A-7D60-41D7-BF69-CE838213DEF5}">
      <dsp:nvSpPr>
        <dsp:cNvPr id="0" name=""/>
        <dsp:cNvSpPr/>
      </dsp:nvSpPr>
      <dsp:spPr>
        <a:xfrm>
          <a:off x="2356606" y="1213605"/>
          <a:ext cx="2901193" cy="1829390"/>
        </a:xfrm>
        <a:prstGeom prst="ellipse">
          <a:avLst/>
        </a:prstGeom>
        <a:solidFill>
          <a:schemeClr val="accent2">
            <a:alpha val="50000"/>
            <a:hueOff val="2340759"/>
            <a:satOff val="-2919"/>
            <a:lumOff val="686"/>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accent2">
                  <a:lumMod val="50000"/>
                </a:schemeClr>
              </a:solidFill>
            </a:rPr>
            <a:t>Personal understanding</a:t>
          </a:r>
          <a:endParaRPr lang="en-US" sz="2000" b="1" kern="1200" dirty="0">
            <a:solidFill>
              <a:schemeClr val="accent2">
                <a:lumMod val="50000"/>
              </a:schemeClr>
            </a:solidFill>
          </a:endParaRPr>
        </a:p>
      </dsp:txBody>
      <dsp:txXfrm>
        <a:off x="3243888" y="1686197"/>
        <a:ext cx="1740715" cy="1006164"/>
      </dsp:txXfrm>
    </dsp:sp>
    <dsp:sp modelId="{E4E4FFAD-26B6-4977-9447-C3BCACC39763}">
      <dsp:nvSpPr>
        <dsp:cNvPr id="0" name=""/>
        <dsp:cNvSpPr/>
      </dsp:nvSpPr>
      <dsp:spPr>
        <a:xfrm>
          <a:off x="38093" y="1295397"/>
          <a:ext cx="3129866" cy="1829390"/>
        </a:xfrm>
        <a:prstGeom prst="ellipse">
          <a:avLst/>
        </a:prstGeom>
        <a:solidFill>
          <a:schemeClr val="accent2">
            <a:alpha val="50000"/>
            <a:hueOff val="4681519"/>
            <a:satOff val="-5839"/>
            <a:lumOff val="137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accent2">
                  <a:lumMod val="50000"/>
                </a:schemeClr>
              </a:solidFill>
            </a:rPr>
            <a:t>Preaching</a:t>
          </a:r>
        </a:p>
        <a:p>
          <a:pPr lvl="0" algn="ctr" defTabSz="889000">
            <a:lnSpc>
              <a:spcPct val="90000"/>
            </a:lnSpc>
            <a:spcBef>
              <a:spcPct val="0"/>
            </a:spcBef>
            <a:spcAft>
              <a:spcPct val="35000"/>
            </a:spcAft>
          </a:pPr>
          <a:r>
            <a:rPr lang="en-US" sz="2000" b="1" kern="1200" dirty="0" smtClean="0">
              <a:solidFill>
                <a:schemeClr val="accent2">
                  <a:lumMod val="50000"/>
                </a:schemeClr>
              </a:solidFill>
            </a:rPr>
            <a:t>understanding</a:t>
          </a:r>
          <a:endParaRPr lang="en-US" sz="2000" b="1" kern="1200" dirty="0">
            <a:solidFill>
              <a:schemeClr val="accent2">
                <a:lumMod val="50000"/>
              </a:schemeClr>
            </a:solidFill>
          </a:endParaRPr>
        </a:p>
      </dsp:txBody>
      <dsp:txXfrm>
        <a:off x="332822" y="1767989"/>
        <a:ext cx="1877920" cy="1006164"/>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12269-190C-4DEF-8322-809AA8A311DC}" type="datetimeFigureOut">
              <a:rPr lang="en-US" smtClean="0"/>
              <a:t>10/1/2010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248B5-C65F-49B9-8F18-021B3CBB600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46D0E46A-F6A4-46DD-8ECD-9A52A64B4053}" type="datetimeFigureOut">
              <a:rPr lang="en-US" smtClean="0"/>
              <a:pPr/>
              <a:t>9/30/2010</a:t>
            </a:fld>
            <a:endParaRPr lang="en-US"/>
          </a:p>
        </p:txBody>
      </p:sp>
      <p:sp>
        <p:nvSpPr>
          <p:cNvPr id="16" name="Slide Number Placeholder 15"/>
          <p:cNvSpPr>
            <a:spLocks noGrp="1"/>
          </p:cNvSpPr>
          <p:nvPr>
            <p:ph type="sldNum" sz="quarter" idx="11"/>
          </p:nvPr>
        </p:nvSpPr>
        <p:spPr/>
        <p:txBody>
          <a:bodyPr/>
          <a:lstStyle/>
          <a:p>
            <a:fld id="{D04FBC54-6A28-4C99-8DDA-CE0B526FC994}"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6D0E46A-F6A4-46DD-8ECD-9A52A64B4053}"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FBC54-6A28-4C99-8DDA-CE0B526FC9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6D0E46A-F6A4-46DD-8ECD-9A52A64B4053}"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FBC54-6A28-4C99-8DDA-CE0B526FC9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46D0E46A-F6A4-46DD-8ECD-9A52A64B4053}" type="datetimeFigureOut">
              <a:rPr lang="en-US" smtClean="0"/>
              <a:pPr/>
              <a:t>9/30/2010</a:t>
            </a:fld>
            <a:endParaRPr lang="en-US"/>
          </a:p>
        </p:txBody>
      </p:sp>
      <p:sp>
        <p:nvSpPr>
          <p:cNvPr id="15" name="Slide Number Placeholder 14"/>
          <p:cNvSpPr>
            <a:spLocks noGrp="1"/>
          </p:cNvSpPr>
          <p:nvPr>
            <p:ph type="sldNum" sz="quarter" idx="15"/>
          </p:nvPr>
        </p:nvSpPr>
        <p:spPr/>
        <p:txBody>
          <a:bodyPr/>
          <a:lstStyle>
            <a:lvl1pPr algn="ctr">
              <a:defRPr/>
            </a:lvl1pPr>
          </a:lstStyle>
          <a:p>
            <a:fld id="{D04FBC54-6A28-4C99-8DDA-CE0B526FC994}"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D0E46A-F6A4-46DD-8ECD-9A52A64B4053}" type="datetimeFigureOut">
              <a:rPr lang="en-US" smtClean="0"/>
              <a:pPr/>
              <a:t>9/30/2010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FBC54-6A28-4C99-8DDA-CE0B526FC994}"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D0E46A-F6A4-46DD-8ECD-9A52A64B4053}" type="datetimeFigureOut">
              <a:rPr lang="en-US" smtClean="0"/>
              <a:pPr/>
              <a:t>9/30/2010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FBC54-6A28-4C99-8DDA-CE0B526FC994}"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04FBC54-6A28-4C99-8DDA-CE0B526FC994}"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46D0E46A-F6A4-46DD-8ECD-9A52A64B4053}" type="datetimeFigureOut">
              <a:rPr lang="en-US" smtClean="0"/>
              <a:pPr/>
              <a:t>9/30/2010</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D0E46A-F6A4-46DD-8ECD-9A52A64B4053}" type="datetimeFigureOut">
              <a:rPr lang="en-US" smtClean="0"/>
              <a:pPr/>
              <a:t>9/30/2010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FBC54-6A28-4C99-8DDA-CE0B526FC994}"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0E46A-F6A4-46DD-8ECD-9A52A64B4053}" type="datetimeFigureOut">
              <a:rPr lang="en-US" smtClean="0"/>
              <a:pPr/>
              <a:t>9/30/2010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4FBC54-6A28-4C99-8DDA-CE0B526FC9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46D0E46A-F6A4-46DD-8ECD-9A52A64B4053}" type="datetimeFigureOut">
              <a:rPr lang="en-US" smtClean="0"/>
              <a:pPr/>
              <a:t>9/30/2010</a:t>
            </a:fld>
            <a:endParaRPr lang="en-US"/>
          </a:p>
        </p:txBody>
      </p:sp>
      <p:sp>
        <p:nvSpPr>
          <p:cNvPr id="9" name="Slide Number Placeholder 8"/>
          <p:cNvSpPr>
            <a:spLocks noGrp="1"/>
          </p:cNvSpPr>
          <p:nvPr>
            <p:ph type="sldNum" sz="quarter" idx="15"/>
          </p:nvPr>
        </p:nvSpPr>
        <p:spPr/>
        <p:txBody>
          <a:bodyPr/>
          <a:lstStyle/>
          <a:p>
            <a:fld id="{D04FBC54-6A28-4C99-8DDA-CE0B526FC994}"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46D0E46A-F6A4-46DD-8ECD-9A52A64B4053}" type="datetimeFigureOut">
              <a:rPr lang="en-US" smtClean="0"/>
              <a:pPr/>
              <a:t>9/30/2010</a:t>
            </a:fld>
            <a:endParaRPr lang="en-US"/>
          </a:p>
        </p:txBody>
      </p:sp>
      <p:sp>
        <p:nvSpPr>
          <p:cNvPr id="9" name="Slide Number Placeholder 8"/>
          <p:cNvSpPr>
            <a:spLocks noGrp="1"/>
          </p:cNvSpPr>
          <p:nvPr>
            <p:ph type="sldNum" sz="quarter" idx="11"/>
          </p:nvPr>
        </p:nvSpPr>
        <p:spPr/>
        <p:txBody>
          <a:bodyPr/>
          <a:lstStyle/>
          <a:p>
            <a:fld id="{D04FBC54-6A28-4C99-8DDA-CE0B526FC994}"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6D0E46A-F6A4-46DD-8ECD-9A52A64B4053}" type="datetimeFigureOut">
              <a:rPr lang="en-US" smtClean="0"/>
              <a:pPr/>
              <a:t>9/30/2010</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04FBC54-6A28-4C99-8DDA-CE0B526FC994}"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4419600"/>
            <a:ext cx="8305800" cy="1143000"/>
          </a:xfrm>
        </p:spPr>
        <p:txBody>
          <a:bodyPr/>
          <a:lstStyle/>
          <a:p>
            <a:r>
              <a:rPr lang="en-US" sz="3200" b="1" dirty="0" smtClean="0">
                <a:solidFill>
                  <a:schemeClr val="bg2">
                    <a:lumMod val="50000"/>
                  </a:schemeClr>
                </a:solidFill>
              </a:rPr>
              <a:t>The 12 aims of Sastric  Study</a:t>
            </a:r>
            <a:endParaRPr lang="en-US" sz="3200" b="1" dirty="0">
              <a:solidFill>
                <a:schemeClr val="bg2">
                  <a:lumMod val="50000"/>
                </a:schemeClr>
              </a:solidFill>
            </a:endParaRPr>
          </a:p>
        </p:txBody>
      </p:sp>
      <p:sp>
        <p:nvSpPr>
          <p:cNvPr id="2" name="Title 1"/>
          <p:cNvSpPr>
            <a:spLocks noGrp="1"/>
          </p:cNvSpPr>
          <p:nvPr>
            <p:ph type="ctrTitle"/>
          </p:nvPr>
        </p:nvSpPr>
        <p:spPr>
          <a:xfrm>
            <a:off x="1981200" y="0"/>
            <a:ext cx="8305800" cy="1981200"/>
          </a:xfrm>
        </p:spPr>
        <p:txBody>
          <a:bodyPr/>
          <a:lstStyle/>
          <a:p>
            <a:r>
              <a:rPr lang="en-US" sz="5400" spc="0" dirty="0" smtClean="0">
                <a:ln>
                  <a:noFill/>
                </a:ln>
                <a:solidFill>
                  <a:srgbClr val="800000"/>
                </a:solidFill>
                <a:effectLst/>
              </a:rPr>
              <a:t>How to study </a:t>
            </a:r>
            <a:r>
              <a:rPr lang="en-US" sz="5400" spc="0" dirty="0" err="1" smtClean="0">
                <a:ln>
                  <a:noFill/>
                </a:ln>
                <a:solidFill>
                  <a:srgbClr val="800000"/>
                </a:solidFill>
                <a:effectLst/>
              </a:rPr>
              <a:t>Sastra</a:t>
            </a:r>
            <a:r>
              <a:rPr lang="en-US" sz="5400" spc="0" dirty="0" smtClean="0">
                <a:ln>
                  <a:noFill/>
                </a:ln>
                <a:solidFill>
                  <a:srgbClr val="800000"/>
                </a:solidFill>
                <a:effectLst/>
              </a:rPr>
              <a:t> </a:t>
            </a:r>
            <a:br>
              <a:rPr lang="en-US" sz="5400" spc="0" dirty="0" smtClean="0">
                <a:ln>
                  <a:noFill/>
                </a:ln>
                <a:solidFill>
                  <a:srgbClr val="800000"/>
                </a:solidFill>
                <a:effectLst/>
              </a:rPr>
            </a:br>
            <a:r>
              <a:rPr lang="en-US" sz="5400" spc="0" dirty="0" smtClean="0">
                <a:ln>
                  <a:noFill/>
                </a:ln>
                <a:solidFill>
                  <a:srgbClr val="800000"/>
                </a:solidFill>
                <a:effectLst/>
              </a:rPr>
              <a:t>more deeply</a:t>
            </a:r>
            <a:endParaRPr lang="en-US" sz="5400" spc="0" dirty="0">
              <a:ln>
                <a:noFill/>
              </a:ln>
              <a:solidFill>
                <a:srgbClr val="800000"/>
              </a:solidFill>
              <a:effectLst/>
            </a:endParaRPr>
          </a:p>
        </p:txBody>
      </p:sp>
      <p:pic>
        <p:nvPicPr>
          <p:cNvPr id="4" name="Picture 3" descr="Prabhupada  looking at Bhagavatam.jpg"/>
          <p:cNvPicPr>
            <a:picLocks noChangeAspect="1"/>
          </p:cNvPicPr>
          <p:nvPr/>
        </p:nvPicPr>
        <p:blipFill>
          <a:blip r:embed="rId2" cstate="print"/>
          <a:stretch>
            <a:fillRect/>
          </a:stretch>
        </p:blipFill>
        <p:spPr>
          <a:xfrm>
            <a:off x="5950925" y="2819400"/>
            <a:ext cx="3193075" cy="4038600"/>
          </a:xfrm>
          <a:prstGeom prst="rect">
            <a:avLst/>
          </a:prstGeom>
        </p:spPr>
      </p:pic>
      <p:pic>
        <p:nvPicPr>
          <p:cNvPr id="5" name="Content Placeholder 3" descr="acbsp reading.gif"/>
          <p:cNvPicPr>
            <a:picLocks noChangeAspect="1"/>
          </p:cNvPicPr>
          <p:nvPr/>
        </p:nvPicPr>
        <p:blipFill>
          <a:blip r:embed="rId3" cstate="print"/>
          <a:stretch>
            <a:fillRect/>
          </a:stretch>
        </p:blipFill>
        <p:spPr>
          <a:xfrm>
            <a:off x="0" y="0"/>
            <a:ext cx="2743200" cy="32575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43000"/>
            <a:ext cx="8534400" cy="4572000"/>
          </a:xfrm>
        </p:spPr>
        <p:txBody>
          <a:bodyPr>
            <a:normAutofit/>
          </a:bodyPr>
          <a:lstStyle/>
          <a:p>
            <a:pPr>
              <a:buNone/>
            </a:pPr>
            <a:r>
              <a:rPr lang="en-US" sz="2800" b="1" dirty="0" smtClean="0">
                <a:solidFill>
                  <a:schemeClr val="bg2">
                    <a:lumMod val="50000"/>
                  </a:schemeClr>
                </a:solidFill>
              </a:rPr>
              <a:t>To deepen understanding of the Krishna consciousness theology, particularly through studying it from a wide range of perspectives and through developing thoughtfulness and introspection.</a:t>
            </a:r>
          </a:p>
          <a:p>
            <a:pPr>
              <a:buNone/>
            </a:pPr>
            <a:endParaRPr lang="en-US" sz="2800" b="1" dirty="0">
              <a:solidFill>
                <a:schemeClr val="bg2">
                  <a:lumMod val="50000"/>
                </a:schemeClr>
              </a:solidFill>
            </a:endParaRPr>
          </a:p>
        </p:txBody>
      </p:sp>
      <p:sp>
        <p:nvSpPr>
          <p:cNvPr id="3" name="Title 2"/>
          <p:cNvSpPr>
            <a:spLocks noGrp="1"/>
          </p:cNvSpPr>
          <p:nvPr>
            <p:ph type="title"/>
          </p:nvPr>
        </p:nvSpPr>
        <p:spPr>
          <a:xfrm>
            <a:off x="457200" y="152400"/>
            <a:ext cx="8229600" cy="990600"/>
          </a:xfrm>
        </p:spPr>
        <p:txBody>
          <a:bodyPr/>
          <a:lstStyle/>
          <a:p>
            <a:pPr algn="ctr"/>
            <a:r>
              <a:rPr lang="en-US" b="1" dirty="0" smtClean="0">
                <a:solidFill>
                  <a:srgbClr val="800000"/>
                </a:solidFill>
              </a:rPr>
              <a:t>UND		Understanding</a:t>
            </a:r>
            <a:endParaRPr lang="en-US" b="1" dirty="0">
              <a:solidFill>
                <a:srgbClr val="800000"/>
              </a:solidFill>
            </a:endParaRPr>
          </a:p>
        </p:txBody>
      </p:sp>
      <p:pic>
        <p:nvPicPr>
          <p:cNvPr id="8" name="Picture 3"/>
          <p:cNvPicPr>
            <a:picLocks noChangeAspect="1" noChangeArrowheads="1"/>
          </p:cNvPicPr>
          <p:nvPr/>
        </p:nvPicPr>
        <p:blipFill>
          <a:blip r:embed="rId2" cstate="print"/>
          <a:srcRect/>
          <a:stretch>
            <a:fillRect/>
          </a:stretch>
        </p:blipFill>
        <p:spPr bwMode="auto">
          <a:xfrm>
            <a:off x="6248400" y="2895600"/>
            <a:ext cx="2514600" cy="375666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3076" name="Picture 4"/>
          <p:cNvPicPr>
            <a:picLocks noChangeAspect="1" noChangeArrowheads="1"/>
          </p:cNvPicPr>
          <p:nvPr/>
        </p:nvPicPr>
        <p:blipFill>
          <a:blip r:embed="rId3" cstate="print"/>
          <a:srcRect/>
          <a:stretch>
            <a:fillRect/>
          </a:stretch>
        </p:blipFill>
        <p:spPr bwMode="auto">
          <a:xfrm>
            <a:off x="533400" y="2908010"/>
            <a:ext cx="5410200" cy="35089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4572000"/>
          </a:xfrm>
        </p:spPr>
        <p:txBody>
          <a:bodyPr>
            <a:normAutofit/>
          </a:bodyPr>
          <a:lstStyle/>
          <a:p>
            <a:pPr>
              <a:buNone/>
            </a:pPr>
            <a:r>
              <a:rPr lang="en-US" sz="4400" b="1" dirty="0" smtClean="0">
                <a:solidFill>
                  <a:schemeClr val="bg2"/>
                </a:solidFill>
                <a:latin typeface="Britannic Bold" pitchFamily="34" charset="0"/>
              </a:rPr>
              <a:t>One who sees inaction in action, and action in inaction, is intelligent among men, and he is in the transcendental position, although engaged in all sorts of activities.</a:t>
            </a:r>
            <a:endParaRPr lang="en-US" sz="4400" b="1" dirty="0">
              <a:solidFill>
                <a:schemeClr val="bg2"/>
              </a:solidFill>
              <a:latin typeface="Britannic Bold"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066800"/>
            <a:ext cx="8229600" cy="4893647"/>
          </a:xfrm>
          <a:prstGeom prst="rect">
            <a:avLst/>
          </a:prstGeom>
          <a:noFill/>
        </p:spPr>
        <p:txBody>
          <a:bodyPr wrap="square" rtlCol="0">
            <a:spAutoFit/>
          </a:bodyPr>
          <a:lstStyle/>
          <a:p>
            <a:r>
              <a:rPr lang="en-GB" sz="2800" dirty="0" smtClean="0">
                <a:solidFill>
                  <a:schemeClr val="bg2"/>
                </a:solidFill>
              </a:rPr>
              <a:t>	</a:t>
            </a:r>
            <a:r>
              <a:rPr lang="en-GB" sz="3600" b="1" dirty="0" smtClean="0">
                <a:solidFill>
                  <a:schemeClr val="bg2"/>
                </a:solidFill>
              </a:rPr>
              <a:t>Choose one verse/passage </a:t>
            </a:r>
            <a:r>
              <a:rPr lang="en-GB" sz="3600" b="1" dirty="0" smtClean="0">
                <a:solidFill>
                  <a:schemeClr val="bg2"/>
                </a:solidFill>
              </a:rPr>
              <a:t>which </a:t>
            </a:r>
            <a:r>
              <a:rPr lang="en-GB" sz="3600" b="1" dirty="0" smtClean="0">
                <a:solidFill>
                  <a:schemeClr val="bg2"/>
                </a:solidFill>
              </a:rPr>
              <a:t>you find difficulty in understanding — examine and explain </a:t>
            </a:r>
            <a:r>
              <a:rPr lang="en-GB" sz="3600" b="1" dirty="0" smtClean="0">
                <a:solidFill>
                  <a:schemeClr val="bg2"/>
                </a:solidFill>
              </a:rPr>
              <a:t>what you don’t understand.   </a:t>
            </a:r>
            <a:endParaRPr lang="en-US" sz="3600" b="1" dirty="0" smtClean="0">
              <a:solidFill>
                <a:schemeClr val="bg2"/>
              </a:solidFill>
            </a:endParaRPr>
          </a:p>
          <a:p>
            <a:r>
              <a:rPr lang="en-US" sz="3600" b="1" dirty="0" smtClean="0">
                <a:solidFill>
                  <a:schemeClr val="bg2"/>
                </a:solidFill>
              </a:rPr>
              <a:t> </a:t>
            </a:r>
          </a:p>
          <a:p>
            <a:r>
              <a:rPr lang="en-GB" sz="3600" b="1" dirty="0" smtClean="0">
                <a:solidFill>
                  <a:schemeClr val="bg2"/>
                </a:solidFill>
              </a:rPr>
              <a:t>	</a:t>
            </a:r>
            <a:r>
              <a:rPr lang="en-GB" sz="3600" b="1" dirty="0" smtClean="0">
                <a:solidFill>
                  <a:schemeClr val="bg2"/>
                </a:solidFill>
              </a:rPr>
              <a:t> </a:t>
            </a:r>
            <a:r>
              <a:rPr lang="en-GB" sz="3600" b="1" dirty="0" smtClean="0">
                <a:solidFill>
                  <a:schemeClr val="bg2"/>
                </a:solidFill>
              </a:rPr>
              <a:t>Identify and write down </a:t>
            </a:r>
            <a:r>
              <a:rPr lang="en-GB" sz="3600" b="1" dirty="0" smtClean="0">
                <a:solidFill>
                  <a:schemeClr val="bg2"/>
                </a:solidFill>
              </a:rPr>
              <a:t>questions </a:t>
            </a:r>
            <a:r>
              <a:rPr lang="en-GB" sz="3600" b="1" dirty="0" smtClean="0">
                <a:solidFill>
                  <a:schemeClr val="bg2"/>
                </a:solidFill>
              </a:rPr>
              <a:t>which, if answered, would help you to better understand the </a:t>
            </a:r>
            <a:r>
              <a:rPr lang="en-GB" sz="3600" b="1" dirty="0" smtClean="0">
                <a:solidFill>
                  <a:schemeClr val="bg2"/>
                </a:solidFill>
              </a:rPr>
              <a:t>subject.</a:t>
            </a:r>
            <a:endParaRPr lang="en-US" sz="3600" b="1" dirty="0" smtClean="0">
              <a:solidFill>
                <a:schemeClr val="bg2"/>
              </a:solidFill>
            </a:endParaRPr>
          </a:p>
          <a:p>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609600"/>
            <a:ext cx="8229600" cy="1828800"/>
          </a:xfrm>
        </p:spPr>
        <p:txBody>
          <a:bodyPr>
            <a:normAutofit fontScale="90000"/>
          </a:bodyPr>
          <a:lstStyle/>
          <a:p>
            <a:r>
              <a:rPr lang="en-US" dirty="0" smtClean="0">
                <a:solidFill>
                  <a:srgbClr val="800000"/>
                </a:solidFill>
              </a:rPr>
              <a:t>Thus I have explained to you knowledge still more confidential. </a:t>
            </a:r>
            <a:r>
              <a:rPr lang="en-US" u="sng" dirty="0" smtClean="0">
                <a:solidFill>
                  <a:srgbClr val="800000"/>
                </a:solidFill>
              </a:rPr>
              <a:t>Deliberate </a:t>
            </a:r>
            <a:r>
              <a:rPr lang="en-US" dirty="0" smtClean="0">
                <a:solidFill>
                  <a:srgbClr val="800000"/>
                </a:solidFill>
              </a:rPr>
              <a:t>on this fully, and then do what you wish to do.  BG 18 :63  </a:t>
            </a:r>
            <a:endParaRPr lang="en-US" dirty="0">
              <a:solidFill>
                <a:srgbClr val="80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2743200" y="2001528"/>
            <a:ext cx="5105400" cy="406589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buNone/>
            </a:pPr>
            <a:r>
              <a:rPr lang="en-US" sz="2800" b="1" dirty="0" smtClean="0">
                <a:solidFill>
                  <a:srgbClr val="800000"/>
                </a:solidFill>
                <a:latin typeface="Balaram" pitchFamily="2" charset="0"/>
              </a:rPr>
              <a:t>The </a:t>
            </a:r>
            <a:r>
              <a:rPr lang="en-US" sz="2800" b="1" dirty="0" err="1" smtClean="0">
                <a:solidFill>
                  <a:srgbClr val="800000"/>
                </a:solidFill>
                <a:latin typeface="Balaram" pitchFamily="2" charset="0"/>
              </a:rPr>
              <a:t>kåpaëas</a:t>
            </a:r>
            <a:r>
              <a:rPr lang="en-US" sz="2800" b="1" dirty="0" smtClean="0">
                <a:solidFill>
                  <a:srgbClr val="800000"/>
                </a:solidFill>
                <a:latin typeface="Balaram" pitchFamily="2" charset="0"/>
              </a:rPr>
              <a:t>, or miserly persons, waste their time in being overly affectionate for family, society, country, etc., in the material conception of life. One is often attached to family life, namely to wife, children and other members, on the basis of "skin disease." The </a:t>
            </a:r>
            <a:r>
              <a:rPr lang="en-US" sz="2800" b="1" dirty="0" err="1" smtClean="0">
                <a:solidFill>
                  <a:srgbClr val="800000"/>
                </a:solidFill>
                <a:latin typeface="Balaram" pitchFamily="2" charset="0"/>
              </a:rPr>
              <a:t>kåpaëa</a:t>
            </a:r>
            <a:r>
              <a:rPr lang="en-US" sz="2800" b="1" dirty="0" smtClean="0">
                <a:solidFill>
                  <a:srgbClr val="800000"/>
                </a:solidFill>
                <a:latin typeface="Balaram" pitchFamily="2" charset="0"/>
              </a:rPr>
              <a:t> thinks that he is able to protect his family members from death; or the </a:t>
            </a:r>
            <a:r>
              <a:rPr lang="en-US" sz="2800" b="1" dirty="0" err="1" smtClean="0">
                <a:solidFill>
                  <a:srgbClr val="800000"/>
                </a:solidFill>
                <a:latin typeface="Balaram" pitchFamily="2" charset="0"/>
              </a:rPr>
              <a:t>kåpaëa</a:t>
            </a:r>
            <a:r>
              <a:rPr lang="en-US" sz="2800" b="1" dirty="0" smtClean="0">
                <a:solidFill>
                  <a:srgbClr val="800000"/>
                </a:solidFill>
                <a:latin typeface="Balaram" pitchFamily="2" charset="0"/>
              </a:rPr>
              <a:t> thinks that his family or society can save him from the verge of death. Such family attachment can be found even in the lower animals, who take care of children also.</a:t>
            </a:r>
            <a:endParaRPr lang="en-US" sz="2800" b="1" dirty="0">
              <a:solidFill>
                <a:srgbClr val="800000"/>
              </a:solidFill>
              <a:latin typeface="Balaram" pitchFamily="2" charset="0"/>
            </a:endParaRPr>
          </a:p>
        </p:txBody>
      </p:sp>
      <p:sp>
        <p:nvSpPr>
          <p:cNvPr id="3" name="Title 2"/>
          <p:cNvSpPr>
            <a:spLocks noGrp="1"/>
          </p:cNvSpPr>
          <p:nvPr>
            <p:ph type="title"/>
          </p:nvPr>
        </p:nvSpPr>
        <p:spPr/>
        <p:txBody>
          <a:bodyPr>
            <a:normAutofit fontScale="90000"/>
          </a:bodyPr>
          <a:lstStyle/>
          <a:p>
            <a:r>
              <a:rPr lang="en-US" sz="4400" dirty="0" smtClean="0">
                <a:solidFill>
                  <a:srgbClr val="800000"/>
                </a:solidFill>
              </a:rPr>
              <a:t>Discussion:</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abhupada Sitting  relaxed.jpg"/>
          <p:cNvPicPr>
            <a:picLocks noChangeAspect="1"/>
          </p:cNvPicPr>
          <p:nvPr/>
        </p:nvPicPr>
        <p:blipFill>
          <a:blip r:embed="rId2" cstate="print"/>
          <a:stretch>
            <a:fillRect/>
          </a:stretch>
        </p:blipFill>
        <p:spPr>
          <a:xfrm>
            <a:off x="4572000" y="457200"/>
            <a:ext cx="4325126" cy="5486400"/>
          </a:xfrm>
          <a:prstGeom prst="rect">
            <a:avLst/>
          </a:prstGeom>
          <a:ln>
            <a:noFill/>
          </a:ln>
          <a:effectLst>
            <a:softEdge rad="112500"/>
          </a:effectLst>
        </p:spPr>
      </p:pic>
      <p:sp>
        <p:nvSpPr>
          <p:cNvPr id="5" name="TextBox 4"/>
          <p:cNvSpPr txBox="1"/>
          <p:nvPr/>
        </p:nvSpPr>
        <p:spPr>
          <a:xfrm>
            <a:off x="609600" y="762000"/>
            <a:ext cx="3657600" cy="4832092"/>
          </a:xfrm>
          <a:prstGeom prst="rect">
            <a:avLst/>
          </a:prstGeom>
          <a:noFill/>
        </p:spPr>
        <p:txBody>
          <a:bodyPr wrap="square" rtlCol="0">
            <a:spAutoFit/>
          </a:bodyPr>
          <a:lstStyle/>
          <a:p>
            <a:r>
              <a:rPr lang="en-US" sz="3600" b="1" dirty="0" smtClean="0">
                <a:solidFill>
                  <a:srgbClr val="800000"/>
                </a:solidFill>
              </a:rPr>
              <a:t>It is not blindly accepted, this Krishna Consciousness.  With considerable deliberation, we take the decision. </a:t>
            </a:r>
          </a:p>
          <a:p>
            <a:r>
              <a:rPr lang="en-US" sz="2800" b="1" dirty="0" smtClean="0">
                <a:solidFill>
                  <a:srgbClr val="800000"/>
                </a:solidFill>
              </a:rPr>
              <a:t>Lecture BG 7 1-3, Dec 14, 1972</a:t>
            </a:r>
            <a:endParaRPr lang="en-US" sz="2800" b="1" dirty="0">
              <a:solidFill>
                <a:srgbClr val="8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800" b="1" dirty="0" smtClean="0">
                <a:solidFill>
                  <a:schemeClr val="bg2">
                    <a:lumMod val="75000"/>
                  </a:schemeClr>
                </a:solidFill>
              </a:rPr>
              <a:t>Men of small intelligence worship the demigods, and their fruits are limited and temporary. Those who worship the demigods go to the planets of the demigods, but My devotees ultimately reach My supreme planet</a:t>
            </a:r>
            <a:r>
              <a:rPr lang="en-US" sz="2800" b="1" dirty="0" smtClean="0">
                <a:solidFill>
                  <a:schemeClr val="bg2">
                    <a:lumMod val="75000"/>
                  </a:schemeClr>
                </a:solidFill>
              </a:rPr>
              <a:t>.  BG 7:23</a:t>
            </a:r>
            <a:endParaRPr lang="en-US" sz="2800" b="1" dirty="0">
              <a:solidFill>
                <a:schemeClr val="bg2">
                  <a:lumMod val="75000"/>
                </a:schemeClr>
              </a:solidFill>
            </a:endParaRPr>
          </a:p>
        </p:txBody>
      </p:sp>
      <p:sp>
        <p:nvSpPr>
          <p:cNvPr id="3" name="Title 2"/>
          <p:cNvSpPr>
            <a:spLocks noGrp="1"/>
          </p:cNvSpPr>
          <p:nvPr>
            <p:ph type="title"/>
          </p:nvPr>
        </p:nvSpPr>
        <p:spPr/>
        <p:txBody>
          <a:bodyPr>
            <a:normAutofit fontScale="90000"/>
          </a:bodyPr>
          <a:lstStyle/>
          <a:p>
            <a:r>
              <a:rPr lang="en-US" dirty="0" smtClean="0">
                <a:solidFill>
                  <a:schemeClr val="accent2">
                    <a:lumMod val="50000"/>
                  </a:schemeClr>
                </a:solidFill>
              </a:rPr>
              <a:t>Understanding can also be in relationship to other aspects of study and application</a:t>
            </a:r>
            <a:endParaRPr lang="en-US" dirty="0">
              <a:solidFill>
                <a:schemeClr val="accent2">
                  <a:lumMod val="50000"/>
                </a:schemeClr>
              </a:solidFill>
            </a:endParaRPr>
          </a:p>
        </p:txBody>
      </p:sp>
      <p:graphicFrame>
        <p:nvGraphicFramePr>
          <p:cNvPr id="9" name="Diagram 8"/>
          <p:cNvGraphicFramePr/>
          <p:nvPr/>
        </p:nvGraphicFramePr>
        <p:xfrm>
          <a:off x="3886200" y="3276600"/>
          <a:ext cx="5257800" cy="314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rishna Balarama during Installation Abhisheka (33).jpg"/>
          <p:cNvPicPr>
            <a:picLocks noChangeAspect="1"/>
          </p:cNvPicPr>
          <p:nvPr/>
        </p:nvPicPr>
        <p:blipFill>
          <a:blip r:embed="rId2" cstate="print"/>
          <a:stretch>
            <a:fillRect/>
          </a:stretch>
        </p:blipFill>
        <p:spPr>
          <a:xfrm>
            <a:off x="914400" y="304800"/>
            <a:ext cx="7086600" cy="6172200"/>
          </a:xfrm>
          <a:prstGeom prst="rect">
            <a:avLst/>
          </a:prstGeom>
          <a:ln w="228600" cap="sq" cmpd="thickThin">
            <a:solidFill>
              <a:srgbClr val="8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bsp reading.gif"/>
          <p:cNvPicPr>
            <a:picLocks noChangeAspect="1"/>
          </p:cNvPicPr>
          <p:nvPr/>
        </p:nvPicPr>
        <p:blipFill>
          <a:blip r:embed="rId2" cstate="print"/>
          <a:stretch>
            <a:fillRect/>
          </a:stretch>
        </p:blipFill>
        <p:spPr>
          <a:xfrm>
            <a:off x="6269083" y="1524000"/>
            <a:ext cx="2854234" cy="4126230"/>
          </a:xfrm>
          <a:prstGeom prst="rect">
            <a:avLst/>
          </a:prstGeom>
          <a:ln>
            <a:noFill/>
          </a:ln>
          <a:effectLst>
            <a:softEdge rad="112500"/>
          </a:effectLst>
        </p:spPr>
      </p:pic>
      <p:sp>
        <p:nvSpPr>
          <p:cNvPr id="2" name="TextBox 1"/>
          <p:cNvSpPr txBox="1"/>
          <p:nvPr/>
        </p:nvSpPr>
        <p:spPr>
          <a:xfrm>
            <a:off x="533400" y="457200"/>
            <a:ext cx="8001000" cy="738664"/>
          </a:xfrm>
          <a:prstGeom prst="rect">
            <a:avLst/>
          </a:prstGeom>
          <a:noFill/>
        </p:spPr>
        <p:txBody>
          <a:bodyPr wrap="square" rtlCol="0">
            <a:spAutoFit/>
          </a:bodyPr>
          <a:lstStyle/>
          <a:p>
            <a:pPr algn="ctr"/>
            <a:r>
              <a:rPr lang="en-US" sz="4200" b="1" dirty="0" err="1" smtClean="0">
                <a:solidFill>
                  <a:srgbClr val="800000"/>
                </a:solidFill>
              </a:rPr>
              <a:t>PeA</a:t>
            </a:r>
            <a:r>
              <a:rPr lang="en-US" sz="4200" b="1" dirty="0" smtClean="0">
                <a:solidFill>
                  <a:srgbClr val="800000"/>
                </a:solidFill>
              </a:rPr>
              <a:t>       Personal Application</a:t>
            </a:r>
          </a:p>
        </p:txBody>
      </p:sp>
      <p:sp>
        <p:nvSpPr>
          <p:cNvPr id="3" name="TextBox 2"/>
          <p:cNvSpPr txBox="1"/>
          <p:nvPr/>
        </p:nvSpPr>
        <p:spPr>
          <a:xfrm>
            <a:off x="381000" y="1219200"/>
            <a:ext cx="5867400" cy="3539430"/>
          </a:xfrm>
          <a:prstGeom prst="rect">
            <a:avLst/>
          </a:prstGeom>
          <a:noFill/>
        </p:spPr>
        <p:txBody>
          <a:bodyPr wrap="square" rtlCol="0">
            <a:spAutoFit/>
          </a:bodyPr>
          <a:lstStyle/>
          <a:p>
            <a:r>
              <a:rPr lang="en-US" sz="2800" b="1" dirty="0" smtClean="0">
                <a:solidFill>
                  <a:srgbClr val="002060"/>
                </a:solidFill>
              </a:rPr>
              <a:t>To apply the Krishna Conscious theology, with reference to:</a:t>
            </a:r>
          </a:p>
          <a:p>
            <a:r>
              <a:rPr lang="en-US" sz="2800" b="1" dirty="0">
                <a:solidFill>
                  <a:srgbClr val="002060"/>
                </a:solidFill>
              </a:rPr>
              <a:t>	</a:t>
            </a:r>
            <a:r>
              <a:rPr lang="en-US" sz="2800" b="1" dirty="0" smtClean="0">
                <a:solidFill>
                  <a:srgbClr val="002060"/>
                </a:solidFill>
              </a:rPr>
              <a:t>External practices  &amp;</a:t>
            </a:r>
          </a:p>
          <a:p>
            <a:r>
              <a:rPr lang="en-US" sz="2800" b="1" dirty="0">
                <a:solidFill>
                  <a:srgbClr val="002060"/>
                </a:solidFill>
              </a:rPr>
              <a:t>	</a:t>
            </a:r>
            <a:r>
              <a:rPr lang="en-US" sz="2800" b="1" dirty="0" smtClean="0">
                <a:solidFill>
                  <a:srgbClr val="002060"/>
                </a:solidFill>
              </a:rPr>
              <a:t>Internal development</a:t>
            </a:r>
          </a:p>
          <a:p>
            <a:r>
              <a:rPr lang="en-US" sz="2800" b="1" dirty="0" smtClean="0">
                <a:solidFill>
                  <a:srgbClr val="002060"/>
                </a:solidFill>
              </a:rPr>
              <a:t>And to develop appropriate </a:t>
            </a:r>
            <a:r>
              <a:rPr lang="en-US" sz="2800" b="1" dirty="0" err="1" smtClean="0">
                <a:solidFill>
                  <a:srgbClr val="002060"/>
                </a:solidFill>
              </a:rPr>
              <a:t>Vaishnava</a:t>
            </a:r>
            <a:r>
              <a:rPr lang="en-US" sz="2800" b="1" dirty="0" smtClean="0">
                <a:solidFill>
                  <a:srgbClr val="002060"/>
                </a:solidFill>
              </a:rPr>
              <a:t> qualities and behavior</a:t>
            </a:r>
          </a:p>
          <a:p>
            <a:endParaRPr lang="en-US" sz="2800" b="1" dirty="0" smtClean="0">
              <a:solidFill>
                <a:srgbClr val="002060"/>
              </a:solidFill>
            </a:endParaRPr>
          </a:p>
          <a:p>
            <a:endParaRPr lang="en-US" sz="2800" b="1" dirty="0">
              <a:solidFill>
                <a:srgbClr val="002060"/>
              </a:solidFill>
            </a:endParaRPr>
          </a:p>
        </p:txBody>
      </p:sp>
      <p:pic>
        <p:nvPicPr>
          <p:cNvPr id="5" name="Picture 4" descr="SP_japa2.jpg"/>
          <p:cNvPicPr>
            <a:picLocks noChangeAspect="1"/>
          </p:cNvPicPr>
          <p:nvPr/>
        </p:nvPicPr>
        <p:blipFill>
          <a:blip r:embed="rId3" cstate="print"/>
          <a:stretch>
            <a:fillRect/>
          </a:stretch>
        </p:blipFill>
        <p:spPr>
          <a:xfrm>
            <a:off x="685800" y="3810000"/>
            <a:ext cx="2057400" cy="27687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0"/>
            <a:ext cx="8153400" cy="707886"/>
          </a:xfrm>
          <a:prstGeom prst="rect">
            <a:avLst/>
          </a:prstGeom>
          <a:noFill/>
        </p:spPr>
        <p:txBody>
          <a:bodyPr wrap="square" rtlCol="0">
            <a:spAutoFit/>
          </a:bodyPr>
          <a:lstStyle/>
          <a:p>
            <a:r>
              <a:rPr lang="en-US" sz="4000" b="1" dirty="0" smtClean="0">
                <a:solidFill>
                  <a:srgbClr val="800000"/>
                </a:solidFill>
              </a:rPr>
              <a:t>Are you able to:</a:t>
            </a:r>
            <a:endParaRPr lang="en-US" sz="4000" b="1" dirty="0">
              <a:solidFill>
                <a:srgbClr val="800000"/>
              </a:solidFill>
            </a:endParaRPr>
          </a:p>
        </p:txBody>
      </p:sp>
      <p:sp>
        <p:nvSpPr>
          <p:cNvPr id="3" name="TextBox 2"/>
          <p:cNvSpPr txBox="1"/>
          <p:nvPr/>
        </p:nvSpPr>
        <p:spPr>
          <a:xfrm>
            <a:off x="228600" y="609600"/>
            <a:ext cx="8915400" cy="6986528"/>
          </a:xfrm>
          <a:prstGeom prst="rect">
            <a:avLst/>
          </a:prstGeom>
          <a:noFill/>
        </p:spPr>
        <p:txBody>
          <a:bodyPr wrap="square" rtlCol="0">
            <a:spAutoFit/>
          </a:bodyPr>
          <a:lstStyle/>
          <a:p>
            <a:pPr marL="514350" indent="-514350">
              <a:buFont typeface="+mj-lt"/>
              <a:buAutoNum type="arabicPeriod"/>
            </a:pPr>
            <a:r>
              <a:rPr lang="en-US" sz="2800" b="1" dirty="0" smtClean="0">
                <a:solidFill>
                  <a:schemeClr val="bg2">
                    <a:lumMod val="50000"/>
                  </a:schemeClr>
                </a:solidFill>
              </a:rPr>
              <a:t>Explain </a:t>
            </a:r>
            <a:r>
              <a:rPr lang="en-US" sz="2800" b="1" dirty="0" smtClean="0">
                <a:solidFill>
                  <a:schemeClr val="bg2">
                    <a:lumMod val="50000"/>
                  </a:schemeClr>
                </a:solidFill>
              </a:rPr>
              <a:t>how </a:t>
            </a:r>
            <a:r>
              <a:rPr lang="en-US" sz="2800" b="1" dirty="0" err="1" smtClean="0">
                <a:solidFill>
                  <a:schemeClr val="bg2">
                    <a:lumMod val="50000"/>
                  </a:schemeClr>
                </a:solidFill>
              </a:rPr>
              <a:t>sastra</a:t>
            </a:r>
            <a:r>
              <a:rPr lang="en-US" sz="2800" b="1" dirty="0" smtClean="0">
                <a:solidFill>
                  <a:schemeClr val="bg2">
                    <a:lumMod val="50000"/>
                  </a:schemeClr>
                </a:solidFill>
              </a:rPr>
              <a:t> applies to your life?  (i.e. Explain, based on </a:t>
            </a:r>
            <a:r>
              <a:rPr lang="en-US" sz="2800" b="1" dirty="0" err="1" smtClean="0">
                <a:solidFill>
                  <a:schemeClr val="bg2">
                    <a:lumMod val="50000"/>
                  </a:schemeClr>
                </a:solidFill>
              </a:rPr>
              <a:t>sastra</a:t>
            </a:r>
            <a:r>
              <a:rPr lang="en-US" sz="2800" b="1" dirty="0" smtClean="0">
                <a:solidFill>
                  <a:schemeClr val="bg2">
                    <a:lumMod val="50000"/>
                  </a:schemeClr>
                </a:solidFill>
              </a:rPr>
              <a:t>, how following the four regulative principles is beneficial for you</a:t>
            </a:r>
            <a:r>
              <a:rPr lang="en-US" sz="2800" b="1" dirty="0" smtClean="0">
                <a:solidFill>
                  <a:schemeClr val="bg2">
                    <a:lumMod val="50000"/>
                  </a:schemeClr>
                </a:solidFill>
              </a:rPr>
              <a:t>. Or apply BG 2:14  when in distress.)</a:t>
            </a:r>
            <a:endParaRPr lang="en-US" sz="2800" b="1" dirty="0" smtClean="0">
              <a:solidFill>
                <a:schemeClr val="bg2">
                  <a:lumMod val="50000"/>
                </a:schemeClr>
              </a:solidFill>
            </a:endParaRPr>
          </a:p>
          <a:p>
            <a:pPr marL="514350" indent="-514350">
              <a:buFont typeface="+mj-lt"/>
              <a:buAutoNum type="arabicPeriod"/>
            </a:pPr>
            <a:r>
              <a:rPr lang="en-US" sz="2800" b="1" dirty="0" smtClean="0">
                <a:solidFill>
                  <a:schemeClr val="bg2">
                    <a:lumMod val="50000"/>
                  </a:schemeClr>
                </a:solidFill>
              </a:rPr>
              <a:t>Identify</a:t>
            </a:r>
            <a:r>
              <a:rPr lang="en-US" sz="2800" b="1" dirty="0" smtClean="0">
                <a:solidFill>
                  <a:schemeClr val="bg2">
                    <a:lumMod val="50000"/>
                  </a:schemeClr>
                </a:solidFill>
              </a:rPr>
              <a:t>, through </a:t>
            </a:r>
            <a:r>
              <a:rPr lang="en-US" sz="2800" b="1" dirty="0" err="1" smtClean="0">
                <a:solidFill>
                  <a:schemeClr val="bg2">
                    <a:lumMod val="50000"/>
                  </a:schemeClr>
                </a:solidFill>
              </a:rPr>
              <a:t>sastra</a:t>
            </a:r>
            <a:r>
              <a:rPr lang="en-US" sz="2800" b="1" dirty="0" smtClean="0">
                <a:solidFill>
                  <a:schemeClr val="bg2">
                    <a:lumMod val="50000"/>
                  </a:schemeClr>
                </a:solidFill>
              </a:rPr>
              <a:t>, your personal level of spiritual advancement and identify which passages apply to you</a:t>
            </a:r>
            <a:r>
              <a:rPr lang="en-US" sz="2800" b="1" dirty="0" smtClean="0">
                <a:solidFill>
                  <a:schemeClr val="bg2">
                    <a:lumMod val="50000"/>
                  </a:schemeClr>
                </a:solidFill>
              </a:rPr>
              <a:t>?</a:t>
            </a:r>
          </a:p>
          <a:p>
            <a:pPr marL="514350" indent="-514350">
              <a:buFont typeface="+mj-lt"/>
              <a:buAutoNum type="arabicPeriod"/>
            </a:pPr>
            <a:r>
              <a:rPr lang="en-US" sz="2800" b="1" dirty="0" smtClean="0">
                <a:solidFill>
                  <a:schemeClr val="bg2">
                    <a:lumMod val="50000"/>
                  </a:schemeClr>
                </a:solidFill>
              </a:rPr>
              <a:t>Change your opinion and behavior on the basis of </a:t>
            </a:r>
            <a:r>
              <a:rPr lang="en-US" sz="2800" b="1" dirty="0" err="1" smtClean="0">
                <a:solidFill>
                  <a:schemeClr val="bg2">
                    <a:lumMod val="50000"/>
                  </a:schemeClr>
                </a:solidFill>
              </a:rPr>
              <a:t>sastra</a:t>
            </a:r>
            <a:r>
              <a:rPr lang="en-US" sz="2800" b="1" dirty="0" smtClean="0">
                <a:solidFill>
                  <a:schemeClr val="bg2">
                    <a:lumMod val="50000"/>
                  </a:schemeClr>
                </a:solidFill>
              </a:rPr>
              <a:t> and give up misconceptions you may have about certain sastric principles and passages</a:t>
            </a:r>
            <a:r>
              <a:rPr lang="en-US" sz="2800" b="1" dirty="0" smtClean="0">
                <a:solidFill>
                  <a:schemeClr val="bg2">
                    <a:lumMod val="50000"/>
                  </a:schemeClr>
                </a:solidFill>
              </a:rPr>
              <a:t>. Realize that there may be more than one way to apply a verse.</a:t>
            </a:r>
          </a:p>
          <a:p>
            <a:pPr marL="514350" indent="-514350">
              <a:buFont typeface="+mj-lt"/>
              <a:buAutoNum type="arabicPeriod"/>
            </a:pPr>
            <a:endParaRPr lang="en-US" sz="2800" b="1" dirty="0" smtClean="0">
              <a:solidFill>
                <a:schemeClr val="bg2">
                  <a:lumMod val="50000"/>
                </a:schemeClr>
              </a:solidFill>
            </a:endParaRPr>
          </a:p>
          <a:p>
            <a:pPr marL="514350" indent="-514350">
              <a:buFont typeface="+mj-lt"/>
              <a:buAutoNum type="arabicPeriod"/>
            </a:pPr>
            <a:r>
              <a:rPr lang="en-US" sz="2800" b="1" dirty="0" smtClean="0">
                <a:solidFill>
                  <a:schemeClr val="bg2">
                    <a:lumMod val="50000"/>
                  </a:schemeClr>
                </a:solidFill>
              </a:rPr>
              <a:t>Identify and express </a:t>
            </a:r>
            <a:r>
              <a:rPr lang="en-US" sz="2800" b="1" dirty="0" smtClean="0">
                <a:solidFill>
                  <a:schemeClr val="bg2">
                    <a:lumMod val="50000"/>
                  </a:schemeClr>
                </a:solidFill>
              </a:rPr>
              <a:t>doubts then seek relevant guidance.  </a:t>
            </a:r>
            <a:endParaRPr lang="en-US" sz="2800" b="1" dirty="0" smtClean="0">
              <a:solidFill>
                <a:schemeClr val="bg2">
                  <a:lumMod val="50000"/>
                </a:schemeClr>
              </a:solidFill>
            </a:endParaRPr>
          </a:p>
          <a:p>
            <a:pPr marL="514350" indent="-514350">
              <a:buFont typeface="+mj-lt"/>
              <a:buAutoNum type="arabicPeriod"/>
            </a:pPr>
            <a:endParaRPr lang="en-US" sz="2800" b="1" dirty="0" smtClean="0">
              <a:solidFill>
                <a:schemeClr val="bg2">
                  <a:lumMod val="50000"/>
                </a:schemeClr>
              </a:solidFill>
            </a:endParaRPr>
          </a:p>
          <a:p>
            <a:pPr marL="514350" indent="-514350">
              <a:buFont typeface="+mj-lt"/>
              <a:buAutoNum type="arabicPeriod"/>
            </a:pPr>
            <a:endParaRPr lang="en-US" sz="2800" b="1" dirty="0" smtClean="0">
              <a:solidFill>
                <a:schemeClr val="bg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0"/>
            <a:ext cx="8305800" cy="7017306"/>
          </a:xfrm>
          <a:prstGeom prst="rect">
            <a:avLst/>
          </a:prstGeom>
          <a:noFill/>
        </p:spPr>
        <p:txBody>
          <a:bodyPr wrap="square" rtlCol="0">
            <a:spAutoFit/>
          </a:bodyPr>
          <a:lstStyle/>
          <a:p>
            <a:r>
              <a:rPr lang="en-US" dirty="0" smtClean="0"/>
              <a:t/>
            </a:r>
            <a:br>
              <a:rPr lang="en-US" dirty="0" smtClean="0"/>
            </a:br>
            <a:r>
              <a:rPr lang="en-US" sz="3600" dirty="0" smtClean="0">
                <a:solidFill>
                  <a:schemeClr val="accent2">
                    <a:lumMod val="75000"/>
                  </a:schemeClr>
                </a:solidFill>
              </a:rPr>
              <a:t>Prabhupada </a:t>
            </a:r>
            <a:r>
              <a:rPr lang="en-US" sz="3600" dirty="0" smtClean="0">
                <a:solidFill>
                  <a:schemeClr val="accent2">
                    <a:lumMod val="75000"/>
                  </a:schemeClr>
                </a:solidFill>
              </a:rPr>
              <a:t>comments: </a:t>
            </a:r>
            <a:r>
              <a:rPr lang="en-US" sz="3600" dirty="0" smtClean="0">
                <a:solidFill>
                  <a:schemeClr val="accent2">
                    <a:lumMod val="75000"/>
                  </a:schemeClr>
                </a:solidFill>
              </a:rPr>
              <a:t>"All the devotees connected with the Krishna consciousness movement must read all the books that have been translated (the </a:t>
            </a:r>
            <a:r>
              <a:rPr lang="en-US" sz="3600" dirty="0" err="1" smtClean="0">
                <a:solidFill>
                  <a:schemeClr val="accent2">
                    <a:lumMod val="75000"/>
                  </a:schemeClr>
                </a:solidFill>
                <a:latin typeface="Balaram" pitchFamily="2" charset="0"/>
              </a:rPr>
              <a:t>Caitanya-caritämrta</a:t>
            </a:r>
            <a:r>
              <a:rPr lang="en-US" sz="3600" dirty="0" smtClean="0">
                <a:solidFill>
                  <a:schemeClr val="accent2">
                    <a:lumMod val="75000"/>
                  </a:schemeClr>
                </a:solidFill>
                <a:latin typeface="Balaram" pitchFamily="2" charset="0"/>
              </a:rPr>
              <a:t>, </a:t>
            </a:r>
            <a:r>
              <a:rPr lang="en-US" sz="3600" dirty="0" err="1" smtClean="0">
                <a:solidFill>
                  <a:schemeClr val="accent2">
                    <a:lumMod val="75000"/>
                  </a:schemeClr>
                </a:solidFill>
                <a:latin typeface="Balaram" pitchFamily="2" charset="0"/>
              </a:rPr>
              <a:t>Srimad-Bhägavatam</a:t>
            </a:r>
            <a:r>
              <a:rPr lang="en-US" sz="3600" dirty="0" smtClean="0">
                <a:solidFill>
                  <a:schemeClr val="accent2">
                    <a:lumMod val="75000"/>
                  </a:schemeClr>
                </a:solidFill>
                <a:latin typeface="Balaram" pitchFamily="2" charset="0"/>
              </a:rPr>
              <a:t>, </a:t>
            </a:r>
            <a:r>
              <a:rPr lang="en-US" sz="3600" dirty="0" err="1" smtClean="0">
                <a:solidFill>
                  <a:schemeClr val="accent2">
                    <a:lumMod val="75000"/>
                  </a:schemeClr>
                </a:solidFill>
                <a:latin typeface="Balaram" pitchFamily="2" charset="0"/>
              </a:rPr>
              <a:t>Bhagavad-gitä</a:t>
            </a:r>
            <a:r>
              <a:rPr lang="en-US" sz="3600" dirty="0" smtClean="0">
                <a:solidFill>
                  <a:schemeClr val="accent2">
                    <a:lumMod val="75000"/>
                  </a:schemeClr>
                </a:solidFill>
                <a:latin typeface="Balaram" pitchFamily="2" charset="0"/>
              </a:rPr>
              <a:t> and others); </a:t>
            </a:r>
            <a:r>
              <a:rPr lang="en-US" sz="3600" dirty="0" smtClean="0">
                <a:solidFill>
                  <a:schemeClr val="accent2">
                    <a:lumMod val="75000"/>
                  </a:schemeClr>
                </a:solidFill>
              </a:rPr>
              <a:t>otherwise, after some time, they will simply eat, sleep and fall down from their position. Thus they will miss the opportunity to attain an eternal, blissful life of transcendental pleasure.“</a:t>
            </a:r>
            <a:r>
              <a:rPr lang="en-US" sz="2000" dirty="0" err="1" smtClean="0">
                <a:solidFill>
                  <a:schemeClr val="accent2">
                    <a:lumMod val="75000"/>
                  </a:schemeClr>
                </a:solidFill>
                <a:latin typeface="Balaram" pitchFamily="2" charset="0"/>
              </a:rPr>
              <a:t>Caitanya-caritämåta</a:t>
            </a:r>
            <a:r>
              <a:rPr lang="en-US" sz="2000" dirty="0" smtClean="0">
                <a:solidFill>
                  <a:schemeClr val="accent2">
                    <a:lumMod val="75000"/>
                  </a:schemeClr>
                </a:solidFill>
                <a:latin typeface="Balaram" pitchFamily="2" charset="0"/>
              </a:rPr>
              <a:t>, Madhya 25.278)</a:t>
            </a:r>
            <a:endParaRPr lang="en-US" dirty="0">
              <a:solidFill>
                <a:schemeClr val="accent2">
                  <a:lumMod val="75000"/>
                </a:schemeClr>
              </a:solidFill>
              <a:latin typeface="Balaram" pitchFamily="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048_SP-CT004_186.jpg"/>
          <p:cNvPicPr>
            <a:picLocks noChangeAspect="1"/>
          </p:cNvPicPr>
          <p:nvPr/>
        </p:nvPicPr>
        <p:blipFill>
          <a:blip r:embed="rId2" cstate="print"/>
          <a:stretch>
            <a:fillRect/>
          </a:stretch>
        </p:blipFill>
        <p:spPr>
          <a:xfrm>
            <a:off x="0" y="0"/>
            <a:ext cx="2514600" cy="3756530"/>
          </a:xfrm>
          <a:prstGeom prst="rect">
            <a:avLst/>
          </a:prstGeom>
        </p:spPr>
      </p:pic>
      <p:sp>
        <p:nvSpPr>
          <p:cNvPr id="4" name="TextBox 3"/>
          <p:cNvSpPr txBox="1"/>
          <p:nvPr/>
        </p:nvSpPr>
        <p:spPr>
          <a:xfrm>
            <a:off x="2895600" y="0"/>
            <a:ext cx="5029200" cy="4832092"/>
          </a:xfrm>
          <a:prstGeom prst="rect">
            <a:avLst/>
          </a:prstGeom>
          <a:noFill/>
        </p:spPr>
        <p:txBody>
          <a:bodyPr wrap="square" rtlCol="0">
            <a:spAutoFit/>
          </a:bodyPr>
          <a:lstStyle/>
          <a:p>
            <a:r>
              <a:rPr lang="en-US" sz="2800" b="1" dirty="0" smtClean="0">
                <a:solidFill>
                  <a:srgbClr val="002060"/>
                </a:solidFill>
                <a:latin typeface="Balaram" pitchFamily="2" charset="0"/>
              </a:rPr>
              <a:t>Simply quoting verses, like a parrot, will not be very much beneficial. One must apply, </a:t>
            </a:r>
            <a:r>
              <a:rPr lang="en-US" sz="2800" b="1" dirty="0" err="1" smtClean="0">
                <a:solidFill>
                  <a:srgbClr val="002060"/>
                </a:solidFill>
                <a:latin typeface="Balaram" pitchFamily="2" charset="0"/>
              </a:rPr>
              <a:t>jïänam</a:t>
            </a:r>
            <a:r>
              <a:rPr lang="en-US" sz="2800" b="1" dirty="0" smtClean="0">
                <a:solidFill>
                  <a:srgbClr val="002060"/>
                </a:solidFill>
                <a:latin typeface="Balaram" pitchFamily="2" charset="0"/>
              </a:rPr>
              <a:t> </a:t>
            </a:r>
            <a:r>
              <a:rPr lang="en-US" sz="2800" b="1" dirty="0" err="1" smtClean="0">
                <a:solidFill>
                  <a:srgbClr val="002060"/>
                </a:solidFill>
                <a:latin typeface="Balaram" pitchFamily="2" charset="0"/>
              </a:rPr>
              <a:t>vijïäna-sahitam</a:t>
            </a:r>
            <a:r>
              <a:rPr lang="en-US" sz="2800" b="1" dirty="0" smtClean="0">
                <a:solidFill>
                  <a:srgbClr val="002060"/>
                </a:solidFill>
                <a:latin typeface="Balaram" pitchFamily="2" charset="0"/>
              </a:rPr>
              <a:t>. </a:t>
            </a:r>
            <a:r>
              <a:rPr lang="en-US" sz="2800" b="1" dirty="0" err="1" smtClean="0">
                <a:solidFill>
                  <a:srgbClr val="002060"/>
                </a:solidFill>
                <a:latin typeface="Balaram" pitchFamily="2" charset="0"/>
              </a:rPr>
              <a:t>Jïäna</a:t>
            </a:r>
            <a:r>
              <a:rPr lang="en-US" sz="2800" b="1" dirty="0" smtClean="0">
                <a:solidFill>
                  <a:srgbClr val="002060"/>
                </a:solidFill>
                <a:latin typeface="Balaram" pitchFamily="2" charset="0"/>
              </a:rPr>
              <a:t> means to know the thing, and </a:t>
            </a:r>
            <a:r>
              <a:rPr lang="en-US" sz="2800" b="1" dirty="0" err="1" smtClean="0">
                <a:solidFill>
                  <a:srgbClr val="002060"/>
                </a:solidFill>
                <a:latin typeface="Balaram" pitchFamily="2" charset="0"/>
              </a:rPr>
              <a:t>vijïäna</a:t>
            </a:r>
            <a:r>
              <a:rPr lang="en-US" sz="2800" b="1" dirty="0" smtClean="0">
                <a:solidFill>
                  <a:srgbClr val="002060"/>
                </a:solidFill>
                <a:latin typeface="Balaram" pitchFamily="2" charset="0"/>
              </a:rPr>
              <a:t> means to apply the things in practical life. </a:t>
            </a:r>
            <a:r>
              <a:rPr lang="en-US" sz="2800" b="1" dirty="0" err="1" smtClean="0">
                <a:solidFill>
                  <a:srgbClr val="002060"/>
                </a:solidFill>
                <a:latin typeface="Balaram" pitchFamily="2" charset="0"/>
              </a:rPr>
              <a:t>Jïänaà</a:t>
            </a:r>
            <a:r>
              <a:rPr lang="en-US" sz="2800" b="1" dirty="0" smtClean="0">
                <a:solidFill>
                  <a:srgbClr val="002060"/>
                </a:solidFill>
                <a:latin typeface="Balaram" pitchFamily="2" charset="0"/>
              </a:rPr>
              <a:t> </a:t>
            </a:r>
            <a:r>
              <a:rPr lang="en-US" sz="2800" b="1" dirty="0" err="1" smtClean="0">
                <a:solidFill>
                  <a:srgbClr val="002060"/>
                </a:solidFill>
                <a:latin typeface="Balaram" pitchFamily="2" charset="0"/>
              </a:rPr>
              <a:t>vijïäna-sahitam</a:t>
            </a:r>
            <a:r>
              <a:rPr lang="en-US" sz="2800" b="1" dirty="0" smtClean="0">
                <a:solidFill>
                  <a:srgbClr val="002060"/>
                </a:solidFill>
                <a:latin typeface="Balaram" pitchFamily="2" charset="0"/>
              </a:rPr>
              <a:t>. So we must know the </a:t>
            </a:r>
            <a:r>
              <a:rPr lang="en-US" sz="2800" b="1" dirty="0" err="1" smtClean="0">
                <a:solidFill>
                  <a:srgbClr val="002060"/>
                </a:solidFill>
                <a:latin typeface="Balaram" pitchFamily="2" charset="0"/>
              </a:rPr>
              <a:t>vijïäna</a:t>
            </a:r>
            <a:r>
              <a:rPr lang="en-US" sz="2800" b="1" dirty="0" smtClean="0">
                <a:solidFill>
                  <a:srgbClr val="002060"/>
                </a:solidFill>
                <a:latin typeface="Balaram" pitchFamily="2" charset="0"/>
              </a:rPr>
              <a:t>, how practically. That is taught by the </a:t>
            </a:r>
            <a:r>
              <a:rPr lang="en-US" sz="2800" b="1" dirty="0" err="1" smtClean="0">
                <a:solidFill>
                  <a:srgbClr val="002060"/>
                </a:solidFill>
                <a:latin typeface="Balaram" pitchFamily="2" charset="0"/>
              </a:rPr>
              <a:t>Gosvämés</a:t>
            </a:r>
            <a:r>
              <a:rPr lang="en-US" sz="2800" b="1" dirty="0" smtClean="0">
                <a:solidFill>
                  <a:srgbClr val="002060"/>
                </a:solidFill>
                <a:latin typeface="Balaram" pitchFamily="2" charset="0"/>
              </a:rPr>
              <a:t>,</a:t>
            </a:r>
            <a:r>
              <a:rPr lang="en-US" sz="2400" dirty="0" smtClean="0">
                <a:solidFill>
                  <a:srgbClr val="002060"/>
                </a:solidFill>
                <a:latin typeface="Balaram" pitchFamily="2" charset="0"/>
              </a:rPr>
              <a:t>  </a:t>
            </a:r>
            <a:r>
              <a:rPr lang="en-US" sz="2400" dirty="0" err="1" smtClean="0">
                <a:solidFill>
                  <a:srgbClr val="002060"/>
                </a:solidFill>
              </a:rPr>
              <a:t>Lec</a:t>
            </a:r>
            <a:r>
              <a:rPr lang="en-US" sz="2400" dirty="0" smtClean="0">
                <a:solidFill>
                  <a:srgbClr val="002060"/>
                </a:solidFill>
              </a:rPr>
              <a:t>. NOD 73</a:t>
            </a:r>
            <a:endParaRPr lang="en-US" sz="2800" dirty="0">
              <a:solidFill>
                <a:srgbClr val="002060"/>
              </a:solidFill>
            </a:endParaRPr>
          </a:p>
        </p:txBody>
      </p:sp>
      <p:pic>
        <p:nvPicPr>
          <p:cNvPr id="7170" name="Picture 2"/>
          <p:cNvPicPr>
            <a:picLocks noChangeAspect="1" noChangeArrowheads="1"/>
          </p:cNvPicPr>
          <p:nvPr/>
        </p:nvPicPr>
        <p:blipFill>
          <a:blip r:embed="rId3" cstate="print"/>
          <a:srcRect/>
          <a:stretch>
            <a:fillRect/>
          </a:stretch>
        </p:blipFill>
        <p:spPr bwMode="auto">
          <a:xfrm>
            <a:off x="304800" y="3810000"/>
            <a:ext cx="2057400" cy="2863977"/>
          </a:xfrm>
          <a:prstGeom prst="rect">
            <a:avLst/>
          </a:prstGeom>
          <a:ln>
            <a:noFill/>
          </a:ln>
          <a:effectLst>
            <a:softEdge rad="31750"/>
          </a:effectLst>
        </p:spPr>
      </p:pic>
      <p:sp>
        <p:nvSpPr>
          <p:cNvPr id="5" name="Oval Callout 4"/>
          <p:cNvSpPr/>
          <p:nvPr/>
        </p:nvSpPr>
        <p:spPr>
          <a:xfrm>
            <a:off x="2057400" y="4953000"/>
            <a:ext cx="6172200" cy="1905000"/>
          </a:xfrm>
          <a:prstGeom prst="wedgeEllipseCallout">
            <a:avLst>
              <a:gd name="adj1" fmla="val -51255"/>
              <a:gd name="adj2" fmla="val -74286"/>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800000"/>
                </a:solidFill>
                <a:latin typeface="Balaram" pitchFamily="2" charset="0"/>
              </a:rPr>
              <a:t>As a person puts on new garments, giving up old ones, the soul similarly accepts new material bodies, giving up the old and useless ones.</a:t>
            </a:r>
            <a:endParaRPr lang="en-US" sz="2400" b="1" dirty="0">
              <a:solidFill>
                <a:srgbClr val="800000"/>
              </a:solidFill>
              <a:latin typeface="Balar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par>
                          <p:cTn id="11" fill="hold">
                            <p:stCondLst>
                              <p:cond delay="2000"/>
                            </p:stCondLst>
                            <p:childTnLst>
                              <p:par>
                                <p:cTn id="12" presetID="22" presetClass="entr" presetSubtype="4" fill="hold" nodeType="afterEffect">
                                  <p:stCondLst>
                                    <p:cond delay="1000"/>
                                  </p:stCondLst>
                                  <p:childTnLst>
                                    <p:set>
                                      <p:cBhvr>
                                        <p:cTn id="13" dur="1" fill="hold">
                                          <p:stCondLst>
                                            <p:cond delay="0"/>
                                          </p:stCondLst>
                                        </p:cTn>
                                        <p:tgtEl>
                                          <p:spTgt spid="7170"/>
                                        </p:tgtEl>
                                        <p:attrNameLst>
                                          <p:attrName>style.visibility</p:attrName>
                                        </p:attrNameLst>
                                      </p:cBhvr>
                                      <p:to>
                                        <p:strVal val="visible"/>
                                      </p:to>
                                    </p:set>
                                    <p:animEffect transition="in" filter="wipe(down)">
                                      <p:cBhvr>
                                        <p:cTn id="14" dur="3000"/>
                                        <p:tgtEl>
                                          <p:spTgt spid="717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110051_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762000"/>
            <a:ext cx="8839200" cy="738664"/>
          </a:xfrm>
          <a:prstGeom prst="rect">
            <a:avLst/>
          </a:prstGeom>
          <a:noFill/>
        </p:spPr>
        <p:txBody>
          <a:bodyPr wrap="square" rtlCol="0">
            <a:spAutoFit/>
          </a:bodyPr>
          <a:lstStyle/>
          <a:p>
            <a:r>
              <a:rPr lang="en-US" sz="4200" b="1" dirty="0" err="1" smtClean="0">
                <a:solidFill>
                  <a:srgbClr val="800000"/>
                </a:solidFill>
              </a:rPr>
              <a:t>PreA</a:t>
            </a:r>
            <a:r>
              <a:rPr lang="en-US" sz="4200" b="1" dirty="0" smtClean="0">
                <a:solidFill>
                  <a:srgbClr val="800000"/>
                </a:solidFill>
              </a:rPr>
              <a:t>			Preaching Application</a:t>
            </a:r>
            <a:endParaRPr lang="en-US" sz="4200" b="1" dirty="0">
              <a:solidFill>
                <a:srgbClr val="800000"/>
              </a:solidFill>
            </a:endParaRPr>
          </a:p>
        </p:txBody>
      </p:sp>
      <p:sp>
        <p:nvSpPr>
          <p:cNvPr id="5" name="TextBox 4"/>
          <p:cNvSpPr txBox="1"/>
          <p:nvPr/>
        </p:nvSpPr>
        <p:spPr>
          <a:xfrm>
            <a:off x="4038600" y="1371600"/>
            <a:ext cx="4800600" cy="1569660"/>
          </a:xfrm>
          <a:prstGeom prst="rect">
            <a:avLst/>
          </a:prstGeom>
          <a:noFill/>
        </p:spPr>
        <p:txBody>
          <a:bodyPr wrap="square" rtlCol="0">
            <a:spAutoFit/>
          </a:bodyPr>
          <a:lstStyle/>
          <a:p>
            <a:r>
              <a:rPr lang="en-US" sz="3200" b="1" dirty="0" smtClean="0">
                <a:solidFill>
                  <a:srgbClr val="002060"/>
                </a:solidFill>
              </a:rPr>
              <a:t>To enhance devotees’ desire and ability to preach effectively</a:t>
            </a:r>
            <a:r>
              <a:rPr lang="en-US" dirty="0" smtClean="0"/>
              <a:t>.</a:t>
            </a:r>
            <a:endParaRPr lang="en-US" dirty="0"/>
          </a:p>
        </p:txBody>
      </p:sp>
      <p:pic>
        <p:nvPicPr>
          <p:cNvPr id="6" name="Picture 5" descr="PrabhupadaChantingInPark1966.jpg"/>
          <p:cNvPicPr>
            <a:picLocks noChangeAspect="1"/>
          </p:cNvPicPr>
          <p:nvPr/>
        </p:nvPicPr>
        <p:blipFill>
          <a:blip r:embed="rId2" cstate="print"/>
          <a:stretch>
            <a:fillRect/>
          </a:stretch>
        </p:blipFill>
        <p:spPr>
          <a:xfrm>
            <a:off x="4800600" y="2971800"/>
            <a:ext cx="3169920" cy="3626761"/>
          </a:xfrm>
          <a:prstGeom prst="rect">
            <a:avLst/>
          </a:prstGeom>
          <a:ln>
            <a:noFill/>
          </a:ln>
          <a:effectLst>
            <a:softEdge rad="112500"/>
          </a:effectLst>
        </p:spPr>
      </p:pic>
      <p:pic>
        <p:nvPicPr>
          <p:cNvPr id="7" name="Picture 2"/>
          <p:cNvPicPr>
            <a:picLocks noChangeAspect="1" noChangeArrowheads="1"/>
          </p:cNvPicPr>
          <p:nvPr/>
        </p:nvPicPr>
        <p:blipFill>
          <a:blip r:embed="rId3" cstate="print"/>
          <a:srcRect/>
          <a:stretch>
            <a:fillRect/>
          </a:stretch>
        </p:blipFill>
        <p:spPr bwMode="auto">
          <a:xfrm>
            <a:off x="304800" y="1524000"/>
            <a:ext cx="3333750"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8153400" cy="5693866"/>
          </a:xfrm>
          <a:prstGeom prst="rect">
            <a:avLst/>
          </a:prstGeom>
          <a:noFill/>
        </p:spPr>
        <p:txBody>
          <a:bodyPr wrap="square" rtlCol="0">
            <a:spAutoFit/>
          </a:bodyPr>
          <a:lstStyle/>
          <a:p>
            <a:r>
              <a:rPr lang="en-US" sz="2800" b="1" dirty="0" smtClean="0">
                <a:solidFill>
                  <a:srgbClr val="800000"/>
                </a:solidFill>
              </a:rPr>
              <a:t>Are you able to:</a:t>
            </a:r>
          </a:p>
          <a:p>
            <a:endParaRPr lang="en-US" sz="2800" dirty="0" smtClean="0"/>
          </a:p>
          <a:p>
            <a:r>
              <a:rPr lang="en-US" sz="2800" b="1" dirty="0" smtClean="0">
                <a:solidFill>
                  <a:srgbClr val="002060"/>
                </a:solidFill>
              </a:rPr>
              <a:t>Choose texts from </a:t>
            </a:r>
            <a:r>
              <a:rPr lang="en-US" sz="2800" b="1" dirty="0" err="1" smtClean="0">
                <a:solidFill>
                  <a:srgbClr val="002060"/>
                </a:solidFill>
              </a:rPr>
              <a:t>Sastra</a:t>
            </a:r>
            <a:r>
              <a:rPr lang="en-US" sz="2800" b="1" dirty="0" smtClean="0">
                <a:solidFill>
                  <a:srgbClr val="002060"/>
                </a:solidFill>
              </a:rPr>
              <a:t> that apply to a particular topic about which you will preach?</a:t>
            </a:r>
          </a:p>
          <a:p>
            <a:endParaRPr lang="en-US" sz="2800" b="1" dirty="0">
              <a:solidFill>
                <a:srgbClr val="002060"/>
              </a:solidFill>
            </a:endParaRPr>
          </a:p>
          <a:p>
            <a:r>
              <a:rPr lang="en-US" sz="2800" b="1" dirty="0" smtClean="0">
                <a:solidFill>
                  <a:srgbClr val="002060"/>
                </a:solidFill>
              </a:rPr>
              <a:t>Express sastric understanding in your own words?</a:t>
            </a:r>
          </a:p>
          <a:p>
            <a:endParaRPr lang="en-US" sz="2800" b="1" dirty="0">
              <a:solidFill>
                <a:srgbClr val="002060"/>
              </a:solidFill>
            </a:endParaRPr>
          </a:p>
          <a:p>
            <a:r>
              <a:rPr lang="en-US" sz="2800" b="1" dirty="0" smtClean="0">
                <a:solidFill>
                  <a:srgbClr val="002060"/>
                </a:solidFill>
              </a:rPr>
              <a:t>Be sensitive to your particular audience</a:t>
            </a:r>
          </a:p>
          <a:p>
            <a:endParaRPr lang="en-US" sz="2800" b="1" dirty="0">
              <a:solidFill>
                <a:srgbClr val="002060"/>
              </a:solidFill>
            </a:endParaRPr>
          </a:p>
          <a:p>
            <a:r>
              <a:rPr lang="en-US" sz="2800" b="1" dirty="0" smtClean="0">
                <a:solidFill>
                  <a:srgbClr val="002060"/>
                </a:solidFill>
              </a:rPr>
              <a:t>Remain faithful to sastric conclusions</a:t>
            </a:r>
          </a:p>
          <a:p>
            <a:endParaRPr lang="en-US" sz="2800" b="1" dirty="0">
              <a:solidFill>
                <a:srgbClr val="002060"/>
              </a:solidFill>
            </a:endParaRPr>
          </a:p>
          <a:p>
            <a:r>
              <a:rPr lang="en-US" sz="2800" b="1" dirty="0" smtClean="0">
                <a:solidFill>
                  <a:srgbClr val="002060"/>
                </a:solidFill>
              </a:rPr>
              <a:t>Present sound, logical arguments and also be tactful and compassionate.</a:t>
            </a:r>
            <a:endParaRPr lang="en-US" sz="2800" b="1" dirty="0">
              <a:solidFill>
                <a:srgbClr val="00206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5105400" cy="5016758"/>
          </a:xfrm>
          <a:prstGeom prst="rect">
            <a:avLst/>
          </a:prstGeom>
          <a:noFill/>
        </p:spPr>
        <p:txBody>
          <a:bodyPr wrap="square" rtlCol="0">
            <a:spAutoFit/>
          </a:bodyPr>
          <a:lstStyle/>
          <a:p>
            <a:r>
              <a:rPr lang="en-US" sz="3200" b="1" dirty="0" smtClean="0">
                <a:solidFill>
                  <a:srgbClr val="800000"/>
                </a:solidFill>
              </a:rPr>
              <a:t>I wish to encourage all my disciples to very carefully learn this philosophy of Krishna consciousness because there are so many preachers who will be required to bring this message to all corners of the earth..Letter LA 7 Feb. 1969</a:t>
            </a:r>
            <a:endParaRPr lang="en-US" sz="3200" b="1" dirty="0">
              <a:solidFill>
                <a:srgbClr val="800000"/>
              </a:solidFill>
            </a:endParaRPr>
          </a:p>
        </p:txBody>
      </p:sp>
      <p:pic>
        <p:nvPicPr>
          <p:cNvPr id="3" name="Picture 2" descr="prabhupada at tompkins sq.jpg"/>
          <p:cNvPicPr>
            <a:picLocks noChangeAspect="1"/>
          </p:cNvPicPr>
          <p:nvPr/>
        </p:nvPicPr>
        <p:blipFill>
          <a:blip r:embed="rId2" cstate="print">
            <a:duotone>
              <a:prstClr val="black"/>
              <a:schemeClr val="accent4">
                <a:tint val="45000"/>
                <a:satMod val="400000"/>
              </a:schemeClr>
            </a:duotone>
          </a:blip>
          <a:stretch>
            <a:fillRect/>
          </a:stretch>
        </p:blipFill>
        <p:spPr>
          <a:xfrm>
            <a:off x="5181600" y="457200"/>
            <a:ext cx="3650306"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7848600" cy="738664"/>
          </a:xfrm>
          <a:prstGeom prst="rect">
            <a:avLst/>
          </a:prstGeom>
          <a:noFill/>
        </p:spPr>
        <p:txBody>
          <a:bodyPr wrap="square" rtlCol="0">
            <a:spAutoFit/>
          </a:bodyPr>
          <a:lstStyle/>
          <a:p>
            <a:r>
              <a:rPr lang="en-US" sz="4200" b="1" dirty="0" smtClean="0">
                <a:solidFill>
                  <a:srgbClr val="800000"/>
                </a:solidFill>
              </a:rPr>
              <a:t>F &amp; C  		Faith and Conviction</a:t>
            </a:r>
            <a:endParaRPr lang="en-US" sz="4200" b="1" dirty="0">
              <a:solidFill>
                <a:srgbClr val="800000"/>
              </a:solidFill>
            </a:endParaRPr>
          </a:p>
        </p:txBody>
      </p:sp>
      <p:sp>
        <p:nvSpPr>
          <p:cNvPr id="3" name="TextBox 2"/>
          <p:cNvSpPr txBox="1"/>
          <p:nvPr/>
        </p:nvSpPr>
        <p:spPr>
          <a:xfrm>
            <a:off x="0" y="1066800"/>
            <a:ext cx="8839200" cy="2062103"/>
          </a:xfrm>
          <a:prstGeom prst="rect">
            <a:avLst/>
          </a:prstGeom>
          <a:noFill/>
        </p:spPr>
        <p:txBody>
          <a:bodyPr wrap="square" rtlCol="0">
            <a:spAutoFit/>
          </a:bodyPr>
          <a:lstStyle/>
          <a:p>
            <a:r>
              <a:rPr lang="en-US" sz="3200" b="1" dirty="0" smtClean="0">
                <a:solidFill>
                  <a:schemeClr val="bg2">
                    <a:lumMod val="50000"/>
                  </a:schemeClr>
                </a:solidFill>
              </a:rPr>
              <a:t>To build and maintain students’ faith and conviction in:</a:t>
            </a:r>
          </a:p>
          <a:p>
            <a:r>
              <a:rPr lang="en-US" sz="3200" b="1" dirty="0">
                <a:solidFill>
                  <a:schemeClr val="bg2">
                    <a:lumMod val="50000"/>
                  </a:schemeClr>
                </a:solidFill>
              </a:rPr>
              <a:t>	</a:t>
            </a:r>
            <a:r>
              <a:rPr lang="en-US" sz="3200" b="1" dirty="0" smtClean="0">
                <a:solidFill>
                  <a:schemeClr val="bg2">
                    <a:lumMod val="50000"/>
                  </a:schemeClr>
                </a:solidFill>
              </a:rPr>
              <a:t>The process of Krishna Consciousness</a:t>
            </a:r>
          </a:p>
          <a:p>
            <a:r>
              <a:rPr lang="en-US" sz="3200" b="1" dirty="0">
                <a:solidFill>
                  <a:schemeClr val="bg2">
                    <a:lumMod val="50000"/>
                  </a:schemeClr>
                </a:solidFill>
              </a:rPr>
              <a:t>	</a:t>
            </a:r>
            <a:r>
              <a:rPr lang="en-US" sz="3200" b="1" dirty="0" smtClean="0">
                <a:solidFill>
                  <a:schemeClr val="bg2">
                    <a:lumMod val="50000"/>
                  </a:schemeClr>
                </a:solidFill>
              </a:rPr>
              <a:t>The </a:t>
            </a:r>
            <a:r>
              <a:rPr lang="en-US" sz="3200" b="1" dirty="0" err="1" smtClean="0">
                <a:solidFill>
                  <a:schemeClr val="bg2">
                    <a:lumMod val="50000"/>
                  </a:schemeClr>
                </a:solidFill>
              </a:rPr>
              <a:t>Sastra</a:t>
            </a:r>
            <a:r>
              <a:rPr lang="en-US" sz="3200" b="1" dirty="0" smtClean="0">
                <a:solidFill>
                  <a:schemeClr val="bg2">
                    <a:lumMod val="50000"/>
                  </a:schemeClr>
                </a:solidFill>
              </a:rPr>
              <a:t> and its foundation</a:t>
            </a:r>
            <a:endParaRPr lang="en-US" sz="3200" b="1" dirty="0">
              <a:solidFill>
                <a:schemeClr val="bg2">
                  <a:lumMod val="50000"/>
                </a:schemeClr>
              </a:solidFill>
            </a:endParaRPr>
          </a:p>
        </p:txBody>
      </p:sp>
      <p:pic>
        <p:nvPicPr>
          <p:cNvPr id="6146" name="Picture 2"/>
          <p:cNvPicPr>
            <a:picLocks noChangeAspect="1" noChangeArrowheads="1"/>
          </p:cNvPicPr>
          <p:nvPr/>
        </p:nvPicPr>
        <p:blipFill>
          <a:blip r:embed="rId2" cstate="print"/>
          <a:srcRect/>
          <a:stretch>
            <a:fillRect/>
          </a:stretch>
        </p:blipFill>
        <p:spPr bwMode="auto">
          <a:xfrm>
            <a:off x="2819400" y="3048000"/>
            <a:ext cx="3581400" cy="35724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cstate="print"/>
          <a:srcRect/>
          <a:stretch>
            <a:fillRect/>
          </a:stretch>
        </p:blipFill>
        <p:spPr bwMode="auto">
          <a:xfrm>
            <a:off x="0" y="1143000"/>
            <a:ext cx="4572000" cy="3352800"/>
          </a:xfrm>
          <a:prstGeom prst="rect">
            <a:avLst/>
          </a:prstGeom>
          <a:noFill/>
          <a:ln w="9525">
            <a:noFill/>
            <a:miter lim="800000"/>
            <a:headEnd/>
            <a:tailEnd/>
          </a:ln>
          <a:effectLst/>
        </p:spPr>
      </p:pic>
      <p:sp>
        <p:nvSpPr>
          <p:cNvPr id="19463" name="WordArt 7"/>
          <p:cNvSpPr>
            <a:spLocks noChangeArrowheads="1" noChangeShapeType="1" noTextEdit="1"/>
          </p:cNvSpPr>
          <p:nvPr/>
        </p:nvSpPr>
        <p:spPr bwMode="auto">
          <a:xfrm>
            <a:off x="685800" y="838200"/>
            <a:ext cx="3200400" cy="2590800"/>
          </a:xfrm>
          <a:prstGeom prst="rect">
            <a:avLst/>
          </a:prstGeom>
        </p:spPr>
        <p:txBody>
          <a:bodyPr spcFirstLastPara="1" wrap="none" fromWordArt="1">
            <a:prstTxWarp prst="textArchUp">
              <a:avLst>
                <a:gd name="adj" fmla="val 11212441"/>
              </a:avLst>
            </a:prstTxWarp>
          </a:bodyPr>
          <a:lstStyle/>
          <a:p>
            <a:pPr algn="ctr"/>
            <a:r>
              <a:rPr lang="en-US" sz="3600" kern="10" dirty="0">
                <a:ln w="9525">
                  <a:solidFill>
                    <a:schemeClr val="tx1"/>
                  </a:solidFill>
                  <a:round/>
                  <a:headEnd/>
                  <a:tailEnd/>
                </a:ln>
                <a:solidFill>
                  <a:srgbClr val="660033"/>
                </a:solidFill>
                <a:latin typeface="Arial Black"/>
              </a:rPr>
              <a:t>Faith</a:t>
            </a:r>
          </a:p>
        </p:txBody>
      </p:sp>
      <p:sp>
        <p:nvSpPr>
          <p:cNvPr id="19464" name="Text Box 8"/>
          <p:cNvSpPr txBox="1">
            <a:spLocks noChangeArrowheads="1"/>
          </p:cNvSpPr>
          <p:nvPr/>
        </p:nvSpPr>
        <p:spPr bwMode="auto">
          <a:xfrm>
            <a:off x="0" y="4575175"/>
            <a:ext cx="9144000" cy="1938992"/>
          </a:xfrm>
          <a:prstGeom prst="rect">
            <a:avLst/>
          </a:prstGeom>
          <a:noFill/>
          <a:ln w="9525">
            <a:noFill/>
            <a:miter lim="800000"/>
            <a:headEnd/>
            <a:tailEnd/>
          </a:ln>
          <a:effectLst/>
        </p:spPr>
        <p:txBody>
          <a:bodyPr>
            <a:spAutoFit/>
          </a:bodyPr>
          <a:lstStyle/>
          <a:p>
            <a:pPr>
              <a:spcBef>
                <a:spcPct val="50000"/>
              </a:spcBef>
            </a:pPr>
            <a:r>
              <a:rPr lang="en-US" sz="2400" b="1" i="0" dirty="0">
                <a:solidFill>
                  <a:srgbClr val="800000"/>
                </a:solidFill>
              </a:rPr>
              <a:t>Faith is the complete conviction that simply by serving the Supreme Lord, Sri </a:t>
            </a:r>
            <a:r>
              <a:rPr lang="en-US" sz="2400" b="1" i="0" dirty="0" err="1">
                <a:solidFill>
                  <a:srgbClr val="800000"/>
                </a:solidFill>
              </a:rPr>
              <a:t>Krsna</a:t>
            </a:r>
            <a:r>
              <a:rPr lang="en-US" sz="2400" b="1" i="0" dirty="0">
                <a:solidFill>
                  <a:srgbClr val="800000"/>
                </a:solidFill>
              </a:rPr>
              <a:t>, one can achieve all perfection.  …After reading </a:t>
            </a:r>
            <a:r>
              <a:rPr lang="en-US" sz="2400" b="1" u="sng" dirty="0" err="1">
                <a:solidFill>
                  <a:srgbClr val="800000"/>
                </a:solidFill>
              </a:rPr>
              <a:t>Bhagavad</a:t>
            </a:r>
            <a:r>
              <a:rPr lang="en-US" sz="2400" b="1" u="sng" dirty="0">
                <a:solidFill>
                  <a:srgbClr val="800000"/>
                </a:solidFill>
              </a:rPr>
              <a:t> </a:t>
            </a:r>
            <a:r>
              <a:rPr lang="en-US" sz="2400" b="1" u="sng" dirty="0" err="1">
                <a:solidFill>
                  <a:srgbClr val="800000"/>
                </a:solidFill>
              </a:rPr>
              <a:t>Gita</a:t>
            </a:r>
            <a:r>
              <a:rPr lang="en-US" sz="2400" b="1" i="0" dirty="0">
                <a:solidFill>
                  <a:srgbClr val="800000"/>
                </a:solidFill>
              </a:rPr>
              <a:t> one should give up all other engagements and adopt the service of the Supreme Lord, </a:t>
            </a:r>
            <a:r>
              <a:rPr lang="en-US" sz="2400" b="1" i="0" dirty="0" err="1">
                <a:solidFill>
                  <a:srgbClr val="800000"/>
                </a:solidFill>
              </a:rPr>
              <a:t>Krsna</a:t>
            </a:r>
            <a:r>
              <a:rPr lang="en-US" sz="2400" b="1" i="0" dirty="0">
                <a:solidFill>
                  <a:srgbClr val="800000"/>
                </a:solidFill>
              </a:rPr>
              <a:t>, …if one is convinced of this philosophy of life, that is FAITH.</a:t>
            </a:r>
          </a:p>
        </p:txBody>
      </p:sp>
      <p:pic>
        <p:nvPicPr>
          <p:cNvPr id="19465" name="Picture 9"/>
          <p:cNvPicPr>
            <a:picLocks noChangeAspect="1" noChangeArrowheads="1"/>
          </p:cNvPicPr>
          <p:nvPr/>
        </p:nvPicPr>
        <p:blipFill>
          <a:blip r:embed="rId3" cstate="print"/>
          <a:srcRect/>
          <a:stretch>
            <a:fillRect/>
          </a:stretch>
        </p:blipFill>
        <p:spPr bwMode="auto">
          <a:xfrm>
            <a:off x="4800600" y="1600200"/>
            <a:ext cx="4343400" cy="2971800"/>
          </a:xfrm>
          <a:prstGeom prst="rect">
            <a:avLst/>
          </a:prstGeom>
          <a:noFill/>
          <a:ln w="9525">
            <a:noFill/>
            <a:miter lim="800000"/>
            <a:headEnd/>
            <a:tailEnd/>
          </a:ln>
          <a:effectLst/>
        </p:spPr>
      </p:pic>
      <p:sp>
        <p:nvSpPr>
          <p:cNvPr id="19466" name="Text Box 10"/>
          <p:cNvSpPr txBox="1">
            <a:spLocks noChangeArrowheads="1"/>
          </p:cNvSpPr>
          <p:nvPr/>
        </p:nvSpPr>
        <p:spPr bwMode="auto">
          <a:xfrm>
            <a:off x="6019800" y="2362200"/>
            <a:ext cx="13716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2060"/>
                </a:solidFill>
                <a:effectLst>
                  <a:glow rad="63500">
                    <a:schemeClr val="accent3">
                      <a:satMod val="175000"/>
                      <a:alpha val="40000"/>
                    </a:schemeClr>
                  </a:glow>
                </a:effectLst>
              </a:rPr>
              <a:t>Faith</a:t>
            </a:r>
          </a:p>
        </p:txBody>
      </p:sp>
      <p:sp>
        <p:nvSpPr>
          <p:cNvPr id="19467" name="Text Box 11"/>
          <p:cNvSpPr txBox="1">
            <a:spLocks noChangeArrowheads="1"/>
          </p:cNvSpPr>
          <p:nvPr/>
        </p:nvSpPr>
        <p:spPr bwMode="auto">
          <a:xfrm>
            <a:off x="5029200" y="0"/>
            <a:ext cx="3733800" cy="1373188"/>
          </a:xfrm>
          <a:prstGeom prst="rect">
            <a:avLst/>
          </a:prstGeom>
          <a:noFill/>
          <a:ln w="9525">
            <a:noFill/>
            <a:miter lim="800000"/>
            <a:headEnd/>
            <a:tailEnd/>
          </a:ln>
          <a:effectLst/>
        </p:spPr>
        <p:txBody>
          <a:bodyPr>
            <a:spAutoFit/>
          </a:bodyPr>
          <a:lstStyle/>
          <a:p>
            <a:pPr>
              <a:spcBef>
                <a:spcPct val="50000"/>
              </a:spcBef>
            </a:pPr>
            <a:r>
              <a:rPr lang="en-US" sz="2800" b="1" dirty="0" smtClean="0">
                <a:solidFill>
                  <a:srgbClr val="800000"/>
                </a:solidFill>
              </a:rPr>
              <a:t>How is faith created </a:t>
            </a:r>
            <a:r>
              <a:rPr lang="en-US" sz="2800" b="1" dirty="0">
                <a:solidFill>
                  <a:srgbClr val="800000"/>
                </a:solidFill>
              </a:rPr>
              <a:t>by association with </a:t>
            </a:r>
            <a:r>
              <a:rPr lang="en-US" sz="2800" b="1" dirty="0" smtClean="0">
                <a:solidFill>
                  <a:srgbClr val="800000"/>
                </a:solidFill>
              </a:rPr>
              <a:t>devotees?</a:t>
            </a:r>
            <a:endParaRPr lang="en-US" sz="2800"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000"/>
                                        <p:tgtEl>
                                          <p:spTgt spid="19460"/>
                                        </p:tgtEl>
                                      </p:cBhvr>
                                    </p:animEffect>
                                    <p:anim calcmode="lin" valueType="num">
                                      <p:cBhvr>
                                        <p:cTn id="8" dur="1000" fill="hold"/>
                                        <p:tgtEl>
                                          <p:spTgt spid="19460"/>
                                        </p:tgtEl>
                                        <p:attrNameLst>
                                          <p:attrName>ppt_x</p:attrName>
                                        </p:attrNameLst>
                                      </p:cBhvr>
                                      <p:tavLst>
                                        <p:tav tm="0">
                                          <p:val>
                                            <p:strVal val="#ppt_x"/>
                                          </p:val>
                                        </p:tav>
                                        <p:tav tm="100000">
                                          <p:val>
                                            <p:strVal val="#ppt_x"/>
                                          </p:val>
                                        </p:tav>
                                      </p:tavLst>
                                    </p:anim>
                                    <p:anim calcmode="lin" valueType="num">
                                      <p:cBhvr>
                                        <p:cTn id="9" dur="1000" fill="hold"/>
                                        <p:tgtEl>
                                          <p:spTgt spid="194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fade">
                                      <p:cBhvr>
                                        <p:cTn id="12" dur="1000"/>
                                        <p:tgtEl>
                                          <p:spTgt spid="19463"/>
                                        </p:tgtEl>
                                      </p:cBhvr>
                                    </p:animEffect>
                                    <p:anim calcmode="lin" valueType="num">
                                      <p:cBhvr>
                                        <p:cTn id="13" dur="1000" fill="hold"/>
                                        <p:tgtEl>
                                          <p:spTgt spid="19463"/>
                                        </p:tgtEl>
                                        <p:attrNameLst>
                                          <p:attrName>ppt_x</p:attrName>
                                        </p:attrNameLst>
                                      </p:cBhvr>
                                      <p:tavLst>
                                        <p:tav tm="0">
                                          <p:val>
                                            <p:strVal val="#ppt_x"/>
                                          </p:val>
                                        </p:tav>
                                        <p:tav tm="100000">
                                          <p:val>
                                            <p:strVal val="#ppt_x"/>
                                          </p:val>
                                        </p:tav>
                                      </p:tavLst>
                                    </p:anim>
                                    <p:anim calcmode="lin" valueType="num">
                                      <p:cBhvr>
                                        <p:cTn id="14" dur="1000" fill="hold"/>
                                        <p:tgtEl>
                                          <p:spTgt spid="19463"/>
                                        </p:tgtEl>
                                        <p:attrNameLst>
                                          <p:attrName>ppt_y</p:attrName>
                                        </p:attrNameLst>
                                      </p:cBhvr>
                                      <p:tavLst>
                                        <p:tav tm="0">
                                          <p:val>
                                            <p:strVal val="#ppt_y+.1"/>
                                          </p:val>
                                        </p:tav>
                                        <p:tav tm="100000">
                                          <p:val>
                                            <p:strVal val="#ppt_y"/>
                                          </p:val>
                                        </p:tav>
                                      </p:tavLst>
                                    </p:anim>
                                  </p:childTnLst>
                                </p:cTn>
                              </p:par>
                              <p:par>
                                <p:cTn id="15" presetID="8" presetClass="entr" presetSubtype="16" fill="hold" nodeType="withEffect">
                                  <p:stCondLst>
                                    <p:cond delay="0"/>
                                  </p:stCondLst>
                                  <p:childTnLst>
                                    <p:set>
                                      <p:cBhvr>
                                        <p:cTn id="16" dur="1" fill="hold">
                                          <p:stCondLst>
                                            <p:cond delay="0"/>
                                          </p:stCondLst>
                                        </p:cTn>
                                        <p:tgtEl>
                                          <p:spTgt spid="19464">
                                            <p:txEl>
                                              <p:pRg st="0" end="0"/>
                                            </p:txEl>
                                          </p:spTgt>
                                        </p:tgtEl>
                                        <p:attrNameLst>
                                          <p:attrName>style.visibility</p:attrName>
                                        </p:attrNameLst>
                                      </p:cBhvr>
                                      <p:to>
                                        <p:strVal val="visible"/>
                                      </p:to>
                                    </p:set>
                                    <p:animEffect transition="in" filter="diamond(in)">
                                      <p:cBhvr>
                                        <p:cTn id="17" dur="2000"/>
                                        <p:tgtEl>
                                          <p:spTgt spid="1946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465"/>
                                        </p:tgtEl>
                                        <p:attrNameLst>
                                          <p:attrName>style.visibility</p:attrName>
                                        </p:attrNameLst>
                                      </p:cBhvr>
                                      <p:to>
                                        <p:strVal val="visible"/>
                                      </p:to>
                                    </p:set>
                                    <p:animEffect transition="in" filter="fade">
                                      <p:cBhvr>
                                        <p:cTn id="22" dur="1000"/>
                                        <p:tgtEl>
                                          <p:spTgt spid="19465"/>
                                        </p:tgtEl>
                                      </p:cBhvr>
                                    </p:animEffect>
                                    <p:anim calcmode="lin" valueType="num">
                                      <p:cBhvr>
                                        <p:cTn id="23" dur="1000" fill="hold"/>
                                        <p:tgtEl>
                                          <p:spTgt spid="19465"/>
                                        </p:tgtEl>
                                        <p:attrNameLst>
                                          <p:attrName>ppt_x</p:attrName>
                                        </p:attrNameLst>
                                      </p:cBhvr>
                                      <p:tavLst>
                                        <p:tav tm="0">
                                          <p:val>
                                            <p:strVal val="#ppt_x"/>
                                          </p:val>
                                        </p:tav>
                                        <p:tav tm="100000">
                                          <p:val>
                                            <p:strVal val="#ppt_x"/>
                                          </p:val>
                                        </p:tav>
                                      </p:tavLst>
                                    </p:anim>
                                    <p:anim calcmode="lin" valueType="num">
                                      <p:cBhvr>
                                        <p:cTn id="24" dur="1000" fill="hold"/>
                                        <p:tgtEl>
                                          <p:spTgt spid="19465"/>
                                        </p:tgtEl>
                                        <p:attrNameLst>
                                          <p:attrName>ppt_y</p:attrName>
                                        </p:attrNameLst>
                                      </p:cBhvr>
                                      <p:tavLst>
                                        <p:tav tm="0">
                                          <p:val>
                                            <p:strVal val="#ppt_y+.1"/>
                                          </p:val>
                                        </p:tav>
                                        <p:tav tm="100000">
                                          <p:val>
                                            <p:strVal val="#ppt_y"/>
                                          </p:val>
                                        </p:tav>
                                      </p:tavLst>
                                    </p:anim>
                                  </p:childTnLst>
                                </p:cTn>
                              </p:par>
                              <p:par>
                                <p:cTn id="25" presetID="55" presetClass="entr" presetSubtype="0" fill="hold" nodeType="withEffect">
                                  <p:stCondLst>
                                    <p:cond delay="0"/>
                                  </p:stCondLst>
                                  <p:childTnLst>
                                    <p:set>
                                      <p:cBhvr>
                                        <p:cTn id="26" dur="1" fill="hold">
                                          <p:stCondLst>
                                            <p:cond delay="0"/>
                                          </p:stCondLst>
                                        </p:cTn>
                                        <p:tgtEl>
                                          <p:spTgt spid="19466">
                                            <p:txEl>
                                              <p:pRg st="0" end="0"/>
                                            </p:txEl>
                                          </p:spTgt>
                                        </p:tgtEl>
                                        <p:attrNameLst>
                                          <p:attrName>style.visibility</p:attrName>
                                        </p:attrNameLst>
                                      </p:cBhvr>
                                      <p:to>
                                        <p:strVal val="visible"/>
                                      </p:to>
                                    </p:set>
                                    <p:anim calcmode="lin" valueType="num">
                                      <p:cBhvr>
                                        <p:cTn id="27" dur="1000" fill="hold"/>
                                        <p:tgtEl>
                                          <p:spTgt spid="19466">
                                            <p:txEl>
                                              <p:pRg st="0" end="0"/>
                                            </p:txEl>
                                          </p:spTgt>
                                        </p:tgtEl>
                                        <p:attrNameLst>
                                          <p:attrName>ppt_w</p:attrName>
                                        </p:attrNameLst>
                                      </p:cBhvr>
                                      <p:tavLst>
                                        <p:tav tm="0">
                                          <p:val>
                                            <p:strVal val="#ppt_w*0.70"/>
                                          </p:val>
                                        </p:tav>
                                        <p:tav tm="100000">
                                          <p:val>
                                            <p:strVal val="#ppt_w"/>
                                          </p:val>
                                        </p:tav>
                                      </p:tavLst>
                                    </p:anim>
                                    <p:anim calcmode="lin" valueType="num">
                                      <p:cBhvr>
                                        <p:cTn id="28" dur="1000" fill="hold"/>
                                        <p:tgtEl>
                                          <p:spTgt spid="19466">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19466">
                                            <p:txEl>
                                              <p:pRg st="0" end="0"/>
                                            </p:txEl>
                                          </p:spTgt>
                                        </p:tgtEl>
                                      </p:cBhvr>
                                    </p:animEffect>
                                  </p:childTnLst>
                                </p:cTn>
                              </p:par>
                            </p:childTnLst>
                          </p:cTn>
                        </p:par>
                        <p:par>
                          <p:cTn id="30" fill="hold">
                            <p:stCondLst>
                              <p:cond delay="1000"/>
                            </p:stCondLst>
                            <p:childTnLst>
                              <p:par>
                                <p:cTn id="31" presetID="42" presetClass="entr" presetSubtype="0" fill="hold" nodeType="afterEffect">
                                  <p:stCondLst>
                                    <p:cond delay="1000"/>
                                  </p:stCondLst>
                                  <p:childTnLst>
                                    <p:set>
                                      <p:cBhvr>
                                        <p:cTn id="32" dur="1" fill="hold">
                                          <p:stCondLst>
                                            <p:cond delay="0"/>
                                          </p:stCondLst>
                                        </p:cTn>
                                        <p:tgtEl>
                                          <p:spTgt spid="19467">
                                            <p:txEl>
                                              <p:pRg st="0" end="0"/>
                                            </p:txEl>
                                          </p:spTgt>
                                        </p:tgtEl>
                                        <p:attrNameLst>
                                          <p:attrName>style.visibility</p:attrName>
                                        </p:attrNameLst>
                                      </p:cBhvr>
                                      <p:to>
                                        <p:strVal val="visible"/>
                                      </p:to>
                                    </p:set>
                                    <p:animEffect transition="in" filter="fade">
                                      <p:cBhvr>
                                        <p:cTn id="33" dur="2000"/>
                                        <p:tgtEl>
                                          <p:spTgt spid="19467">
                                            <p:txEl>
                                              <p:pRg st="0" end="0"/>
                                            </p:txEl>
                                          </p:spTgt>
                                        </p:tgtEl>
                                      </p:cBhvr>
                                    </p:animEffect>
                                    <p:anim calcmode="lin" valueType="num">
                                      <p:cBhvr>
                                        <p:cTn id="34" dur="2000" fill="hold"/>
                                        <p:tgtEl>
                                          <p:spTgt spid="19467">
                                            <p:txEl>
                                              <p:pRg st="0" end="0"/>
                                            </p:txEl>
                                          </p:spTgt>
                                        </p:tgtEl>
                                        <p:attrNameLst>
                                          <p:attrName>ppt_x</p:attrName>
                                        </p:attrNameLst>
                                      </p:cBhvr>
                                      <p:tavLst>
                                        <p:tav tm="0">
                                          <p:val>
                                            <p:strVal val="#ppt_x"/>
                                          </p:val>
                                        </p:tav>
                                        <p:tav tm="100000">
                                          <p:val>
                                            <p:strVal val="#ppt_x"/>
                                          </p:val>
                                        </p:tav>
                                      </p:tavLst>
                                    </p:anim>
                                    <p:anim calcmode="lin" valueType="num">
                                      <p:cBhvr>
                                        <p:cTn id="35" dur="2000" fill="hold"/>
                                        <p:tgtEl>
                                          <p:spTgt spid="194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4724400" cy="4524315"/>
          </a:xfrm>
          <a:prstGeom prst="rect">
            <a:avLst/>
          </a:prstGeom>
          <a:noFill/>
        </p:spPr>
        <p:txBody>
          <a:bodyPr wrap="square" rtlCol="0">
            <a:spAutoFit/>
          </a:bodyPr>
          <a:lstStyle/>
          <a:p>
            <a:r>
              <a:rPr lang="en-US" sz="3200" dirty="0" smtClean="0">
                <a:solidFill>
                  <a:srgbClr val="800000"/>
                </a:solidFill>
              </a:rPr>
              <a:t>Queen </a:t>
            </a:r>
            <a:r>
              <a:rPr lang="en-US" sz="3200" dirty="0" err="1" smtClean="0">
                <a:solidFill>
                  <a:srgbClr val="800000"/>
                </a:solidFill>
              </a:rPr>
              <a:t>Kunti</a:t>
            </a:r>
            <a:r>
              <a:rPr lang="en-US" sz="3200" dirty="0" smtClean="0">
                <a:solidFill>
                  <a:srgbClr val="800000"/>
                </a:solidFill>
              </a:rPr>
              <a:t> Prayed: I wish that all those calamities would happen again and again so that we could see You again and again, for seeing You means that we will no longer see repeated births and deaths.  SB:1:8:25</a:t>
            </a:r>
            <a:endParaRPr lang="en-US" sz="3200" dirty="0">
              <a:solidFill>
                <a:srgbClr val="800000"/>
              </a:solidFill>
            </a:endParaRPr>
          </a:p>
        </p:txBody>
      </p:sp>
      <p:pic>
        <p:nvPicPr>
          <p:cNvPr id="7170" name="Picture 2"/>
          <p:cNvPicPr>
            <a:picLocks noChangeAspect="1" noChangeArrowheads="1"/>
          </p:cNvPicPr>
          <p:nvPr/>
        </p:nvPicPr>
        <p:blipFill>
          <a:blip r:embed="rId2" cstate="print"/>
          <a:srcRect/>
          <a:stretch>
            <a:fillRect/>
          </a:stretch>
        </p:blipFill>
        <p:spPr bwMode="auto">
          <a:xfrm>
            <a:off x="5486400" y="457200"/>
            <a:ext cx="3240314"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04_BTG 19-4 p23.jpg"/>
          <p:cNvPicPr>
            <a:picLocks noChangeAspect="1"/>
          </p:cNvPicPr>
          <p:nvPr/>
        </p:nvPicPr>
        <p:blipFill>
          <a:blip r:embed="rId2" cstate="print"/>
          <a:stretch>
            <a:fillRect/>
          </a:stretch>
        </p:blipFill>
        <p:spPr>
          <a:xfrm>
            <a:off x="5562600" y="457200"/>
            <a:ext cx="3048000" cy="4008120"/>
          </a:xfrm>
          <a:prstGeom prst="rect">
            <a:avLst/>
          </a:prstGeom>
          <a:ln>
            <a:noFill/>
          </a:ln>
          <a:effectLst>
            <a:glow rad="139700">
              <a:schemeClr val="accent2">
                <a:satMod val="175000"/>
                <a:alpha val="40000"/>
              </a:schemeClr>
            </a:glow>
            <a:softEdge rad="112500"/>
          </a:effectLst>
        </p:spPr>
      </p:pic>
      <p:sp>
        <p:nvSpPr>
          <p:cNvPr id="4" name="TextBox 3"/>
          <p:cNvSpPr txBox="1"/>
          <p:nvPr/>
        </p:nvSpPr>
        <p:spPr>
          <a:xfrm>
            <a:off x="228600" y="304800"/>
            <a:ext cx="5181600" cy="6494085"/>
          </a:xfrm>
          <a:prstGeom prst="rect">
            <a:avLst/>
          </a:prstGeom>
          <a:noFill/>
        </p:spPr>
        <p:txBody>
          <a:bodyPr wrap="square" rtlCol="0">
            <a:spAutoFit/>
          </a:bodyPr>
          <a:lstStyle/>
          <a:p>
            <a:r>
              <a:rPr lang="en-US" sz="3200" dirty="0" smtClean="0">
                <a:solidFill>
                  <a:srgbClr val="800000"/>
                </a:solidFill>
              </a:rPr>
              <a:t>Whatever the case, we must have faith in the word of Krishna.  When we purchase a ticket on Pan American or Air India, we have faith that the company will take us to our destination.  Faith is created because the company is authorized.  Our faith should not be blind; therefore we should accept that which is recognized.   Lect. SB Jan. 1974</a:t>
            </a:r>
            <a:endParaRPr lang="en-US" sz="3200" dirty="0">
              <a:solidFill>
                <a:srgbClr val="8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US" sz="3200" b="1" dirty="0" smtClean="0">
                <a:solidFill>
                  <a:schemeClr val="accent2">
                    <a:lumMod val="75000"/>
                  </a:schemeClr>
                </a:solidFill>
              </a:rPr>
              <a:t>Approach the </a:t>
            </a:r>
            <a:r>
              <a:rPr lang="en-US" sz="3200" b="1" dirty="0" err="1" smtClean="0">
                <a:solidFill>
                  <a:schemeClr val="accent2">
                    <a:lumMod val="75000"/>
                  </a:schemeClr>
                </a:solidFill>
              </a:rPr>
              <a:t>sastra</a:t>
            </a:r>
            <a:r>
              <a:rPr lang="en-US" sz="3200" b="1" dirty="0" smtClean="0">
                <a:solidFill>
                  <a:schemeClr val="accent2">
                    <a:lumMod val="75000"/>
                  </a:schemeClr>
                </a:solidFill>
              </a:rPr>
              <a:t> with respect and reverence!!</a:t>
            </a:r>
            <a:endParaRPr lang="en-US" sz="3200" b="1" dirty="0">
              <a:solidFill>
                <a:schemeClr val="accent2">
                  <a:lumMod val="75000"/>
                </a:schemeClr>
              </a:solidFill>
            </a:endParaRPr>
          </a:p>
        </p:txBody>
      </p:sp>
      <p:sp>
        <p:nvSpPr>
          <p:cNvPr id="3" name="TextBox 2"/>
          <p:cNvSpPr txBox="1"/>
          <p:nvPr/>
        </p:nvSpPr>
        <p:spPr>
          <a:xfrm>
            <a:off x="304800" y="762000"/>
            <a:ext cx="8839200" cy="6740307"/>
          </a:xfrm>
          <a:prstGeom prst="rect">
            <a:avLst/>
          </a:prstGeom>
          <a:noFill/>
        </p:spPr>
        <p:txBody>
          <a:bodyPr wrap="square" rtlCol="0">
            <a:spAutoFit/>
          </a:bodyPr>
          <a:lstStyle/>
          <a:p>
            <a:r>
              <a:rPr lang="en-US" sz="2400" b="1" dirty="0" smtClean="0">
                <a:solidFill>
                  <a:schemeClr val="bg2">
                    <a:lumMod val="75000"/>
                  </a:schemeClr>
                </a:solidFill>
              </a:rPr>
              <a:t>Prayers to </a:t>
            </a:r>
            <a:r>
              <a:rPr lang="en-US" sz="2400" b="1" dirty="0" err="1" smtClean="0">
                <a:solidFill>
                  <a:schemeClr val="bg2">
                    <a:lumMod val="75000"/>
                  </a:schemeClr>
                </a:solidFill>
              </a:rPr>
              <a:t>Srimad</a:t>
            </a:r>
            <a:r>
              <a:rPr lang="en-US" sz="2400" b="1" dirty="0" smtClean="0">
                <a:solidFill>
                  <a:schemeClr val="bg2">
                    <a:lumMod val="75000"/>
                  </a:schemeClr>
                </a:solidFill>
              </a:rPr>
              <a:t> </a:t>
            </a:r>
            <a:r>
              <a:rPr lang="en-US" sz="2400" b="1" dirty="0" err="1" smtClean="0">
                <a:solidFill>
                  <a:schemeClr val="bg2">
                    <a:lumMod val="75000"/>
                  </a:schemeClr>
                </a:solidFill>
              </a:rPr>
              <a:t>Bhagavatam</a:t>
            </a:r>
            <a:r>
              <a:rPr lang="en-US" sz="2400" b="1" dirty="0" smtClean="0">
                <a:solidFill>
                  <a:schemeClr val="bg2">
                    <a:lumMod val="75000"/>
                  </a:schemeClr>
                </a:solidFill>
              </a:rPr>
              <a:t/>
            </a:r>
            <a:br>
              <a:rPr lang="en-US" sz="2400" b="1" dirty="0" smtClean="0">
                <a:solidFill>
                  <a:schemeClr val="bg2">
                    <a:lumMod val="75000"/>
                  </a:schemeClr>
                </a:solidFill>
              </a:rPr>
            </a:br>
            <a:r>
              <a:rPr lang="en-US" sz="2400" b="1" dirty="0" smtClean="0">
                <a:solidFill>
                  <a:schemeClr val="bg2">
                    <a:lumMod val="75000"/>
                  </a:schemeClr>
                </a:solidFill>
              </a:rPr>
              <a:t>by </a:t>
            </a:r>
            <a:r>
              <a:rPr lang="en-US" sz="2400" b="1" dirty="0" err="1" smtClean="0">
                <a:solidFill>
                  <a:schemeClr val="bg2">
                    <a:lumMod val="75000"/>
                  </a:schemeClr>
                </a:solidFill>
              </a:rPr>
              <a:t>Sanatan</a:t>
            </a:r>
            <a:r>
              <a:rPr lang="en-US" sz="2400" b="1" dirty="0" smtClean="0">
                <a:solidFill>
                  <a:schemeClr val="bg2">
                    <a:lumMod val="75000"/>
                  </a:schemeClr>
                </a:solidFill>
              </a:rPr>
              <a:t> </a:t>
            </a:r>
            <a:r>
              <a:rPr lang="en-US" sz="2400" b="1" dirty="0" err="1" smtClean="0">
                <a:solidFill>
                  <a:schemeClr val="bg2">
                    <a:lumMod val="75000"/>
                  </a:schemeClr>
                </a:solidFill>
              </a:rPr>
              <a:t>Goswami</a:t>
            </a:r>
            <a:r>
              <a:rPr lang="en-US" sz="2400" b="1" dirty="0" smtClean="0">
                <a:solidFill>
                  <a:schemeClr val="bg2">
                    <a:lumMod val="75000"/>
                  </a:schemeClr>
                </a:solidFill>
              </a:rPr>
              <a:t>  from </a:t>
            </a:r>
            <a:r>
              <a:rPr lang="en-US" sz="2400" b="1" dirty="0" smtClean="0">
                <a:solidFill>
                  <a:schemeClr val="bg2">
                    <a:lumMod val="75000"/>
                  </a:schemeClr>
                </a:solidFill>
              </a:rPr>
              <a:t>Sri Krishna Lila </a:t>
            </a:r>
            <a:r>
              <a:rPr lang="en-US" sz="2400" b="1" dirty="0" err="1" smtClean="0">
                <a:solidFill>
                  <a:schemeClr val="bg2">
                    <a:lumMod val="75000"/>
                  </a:schemeClr>
                </a:solidFill>
              </a:rPr>
              <a:t>Stava</a:t>
            </a:r>
            <a:endParaRPr lang="en-US" sz="2400" b="1" dirty="0" smtClean="0">
              <a:solidFill>
                <a:schemeClr val="bg2">
                  <a:lumMod val="75000"/>
                </a:schemeClr>
              </a:solidFill>
            </a:endParaRPr>
          </a:p>
          <a:p>
            <a:pPr algn="ctr"/>
            <a:r>
              <a:rPr lang="en-US" sz="2400" b="1" dirty="0" err="1" smtClean="0">
                <a:solidFill>
                  <a:schemeClr val="accent2">
                    <a:lumMod val="75000"/>
                  </a:schemeClr>
                </a:solidFill>
                <a:latin typeface="Balaram" pitchFamily="2" charset="0"/>
              </a:rPr>
              <a:t>paramänanda-päöhäya</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prema-varñy-akñaräya</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te</a:t>
            </a:r>
            <a:endParaRPr lang="en-US" sz="2400" b="1" dirty="0" smtClean="0">
              <a:solidFill>
                <a:schemeClr val="accent2">
                  <a:lumMod val="75000"/>
                </a:schemeClr>
              </a:solidFill>
              <a:latin typeface="Balaram" pitchFamily="2" charset="0"/>
            </a:endParaRPr>
          </a:p>
          <a:p>
            <a:pPr algn="ctr"/>
            <a:r>
              <a:rPr lang="en-US" sz="2400" b="1" dirty="0" err="1" smtClean="0">
                <a:solidFill>
                  <a:schemeClr val="accent2">
                    <a:lumMod val="75000"/>
                  </a:schemeClr>
                </a:solidFill>
                <a:latin typeface="Balaram" pitchFamily="2" charset="0"/>
              </a:rPr>
              <a:t>sarvadä</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sarva-sevyäya</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ñré-kåñëäya</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namo</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stu</a:t>
            </a:r>
            <a:r>
              <a:rPr lang="en-US" sz="2400" b="1" dirty="0" smtClean="0">
                <a:solidFill>
                  <a:schemeClr val="accent2">
                    <a:lumMod val="75000"/>
                  </a:schemeClr>
                </a:solidFill>
                <a:latin typeface="Balaram" pitchFamily="2" charset="0"/>
              </a:rPr>
              <a:t> </a:t>
            </a:r>
            <a:r>
              <a:rPr lang="en-US" sz="2400" b="1" dirty="0" smtClean="0">
                <a:solidFill>
                  <a:schemeClr val="accent2">
                    <a:lumMod val="75000"/>
                  </a:schemeClr>
                </a:solidFill>
                <a:latin typeface="Balaram" pitchFamily="2" charset="0"/>
              </a:rPr>
              <a:t>me</a:t>
            </a:r>
          </a:p>
          <a:p>
            <a:pPr algn="ctr"/>
            <a:endParaRPr lang="en-US" sz="2400" b="1" dirty="0" smtClean="0">
              <a:solidFill>
                <a:schemeClr val="accent2">
                  <a:lumMod val="75000"/>
                </a:schemeClr>
              </a:solidFill>
              <a:latin typeface="Balaram" pitchFamily="2" charset="0"/>
            </a:endParaRPr>
          </a:p>
          <a:p>
            <a:r>
              <a:rPr lang="en-US" sz="2400" b="1" dirty="0" smtClean="0">
                <a:solidFill>
                  <a:schemeClr val="accent2">
                    <a:lumMod val="75000"/>
                  </a:schemeClr>
                </a:solidFill>
                <a:latin typeface="Balaram" pitchFamily="2" charset="0"/>
              </a:rPr>
              <a:t>O </a:t>
            </a:r>
            <a:r>
              <a:rPr lang="en-US" sz="2400" b="1" dirty="0" err="1" smtClean="0">
                <a:solidFill>
                  <a:schemeClr val="accent2">
                    <a:lumMod val="75000"/>
                  </a:schemeClr>
                </a:solidFill>
                <a:latin typeface="Balaram" pitchFamily="2" charset="0"/>
              </a:rPr>
              <a:t>Çrémad-Bhägavatam</a:t>
            </a:r>
            <a:r>
              <a:rPr lang="en-US" sz="2400" b="1" dirty="0" smtClean="0">
                <a:solidFill>
                  <a:schemeClr val="accent2">
                    <a:lumMod val="75000"/>
                  </a:schemeClr>
                </a:solidFill>
                <a:latin typeface="Balaram" pitchFamily="2" charset="0"/>
              </a:rPr>
              <a:t>, I offer respectful obeisances unto You. By reading you one attains transcendental bliss, for Your syllables rain pure love of God upon the reader. You are always to be served by everyone, for you are an incarnation of Lord </a:t>
            </a:r>
            <a:r>
              <a:rPr lang="en-US" sz="2400" b="1" dirty="0" err="1" smtClean="0">
                <a:solidFill>
                  <a:schemeClr val="accent2">
                    <a:lumMod val="75000"/>
                  </a:schemeClr>
                </a:solidFill>
                <a:latin typeface="Balaram" pitchFamily="2" charset="0"/>
              </a:rPr>
              <a:t>Kåñëa</a:t>
            </a:r>
            <a:r>
              <a:rPr lang="en-US" sz="2400" b="1" dirty="0" smtClean="0">
                <a:solidFill>
                  <a:schemeClr val="accent2">
                    <a:lumMod val="75000"/>
                  </a:schemeClr>
                </a:solidFill>
                <a:latin typeface="Balaram" pitchFamily="2" charset="0"/>
              </a:rPr>
              <a:t>.</a:t>
            </a:r>
          </a:p>
          <a:p>
            <a:endParaRPr lang="en-US" sz="2400" b="1" dirty="0" smtClean="0">
              <a:solidFill>
                <a:schemeClr val="accent2">
                  <a:lumMod val="75000"/>
                </a:schemeClr>
              </a:solidFill>
              <a:latin typeface="Balaram" pitchFamily="2" charset="0"/>
            </a:endParaRPr>
          </a:p>
          <a:p>
            <a:pPr algn="ctr"/>
            <a:r>
              <a:rPr lang="en-US" sz="2400" b="1" dirty="0" smtClean="0">
                <a:solidFill>
                  <a:schemeClr val="accent2">
                    <a:lumMod val="75000"/>
                  </a:schemeClr>
                </a:solidFill>
                <a:latin typeface="Balaram" pitchFamily="2" charset="0"/>
              </a:rPr>
              <a:t>mad-</a:t>
            </a:r>
            <a:r>
              <a:rPr lang="en-US" sz="2400" b="1" dirty="0" err="1" smtClean="0">
                <a:solidFill>
                  <a:schemeClr val="accent2">
                    <a:lumMod val="75000"/>
                  </a:schemeClr>
                </a:solidFill>
                <a:latin typeface="Balaram" pitchFamily="2" charset="0"/>
              </a:rPr>
              <a:t>eka</a:t>
            </a:r>
            <a:r>
              <a:rPr lang="en-US" sz="2400" b="1" dirty="0" smtClean="0">
                <a:solidFill>
                  <a:schemeClr val="accent2">
                    <a:lumMod val="75000"/>
                  </a:schemeClr>
                </a:solidFill>
                <a:latin typeface="Balaram" pitchFamily="2" charset="0"/>
              </a:rPr>
              <a:t>-</a:t>
            </a:r>
            <a:r>
              <a:rPr lang="en-US" sz="2400" b="1" dirty="0" err="1" smtClean="0">
                <a:solidFill>
                  <a:schemeClr val="accent2">
                    <a:lumMod val="75000"/>
                  </a:schemeClr>
                </a:solidFill>
                <a:latin typeface="Balaram" pitchFamily="2" charset="0"/>
              </a:rPr>
              <a:t>bandho</a:t>
            </a:r>
            <a:r>
              <a:rPr lang="en-US" sz="2400" b="1" dirty="0" smtClean="0">
                <a:solidFill>
                  <a:schemeClr val="accent2">
                    <a:lumMod val="75000"/>
                  </a:schemeClr>
                </a:solidFill>
                <a:latin typeface="Balaram" pitchFamily="2" charset="0"/>
              </a:rPr>
              <a:t> mat-</a:t>
            </a:r>
            <a:r>
              <a:rPr lang="en-US" sz="2400" b="1" dirty="0" err="1" smtClean="0">
                <a:solidFill>
                  <a:schemeClr val="accent2">
                    <a:lumMod val="75000"/>
                  </a:schemeClr>
                </a:solidFill>
                <a:latin typeface="Balaram" pitchFamily="2" charset="0"/>
              </a:rPr>
              <a:t>saëgin</a:t>
            </a:r>
            <a:r>
              <a:rPr lang="en-US" sz="2400" b="1" dirty="0" smtClean="0">
                <a:solidFill>
                  <a:schemeClr val="accent2">
                    <a:lumMod val="75000"/>
                  </a:schemeClr>
                </a:solidFill>
                <a:latin typeface="Balaram" pitchFamily="2" charset="0"/>
              </a:rPr>
              <a:t> mad-</a:t>
            </a:r>
            <a:r>
              <a:rPr lang="en-US" sz="2400" b="1" dirty="0" err="1" smtClean="0">
                <a:solidFill>
                  <a:schemeClr val="accent2">
                    <a:lumMod val="75000"/>
                  </a:schemeClr>
                </a:solidFill>
                <a:latin typeface="Balaram" pitchFamily="2" charset="0"/>
              </a:rPr>
              <a:t>guro</a:t>
            </a:r>
            <a:r>
              <a:rPr lang="en-US" sz="2400" b="1" dirty="0" smtClean="0">
                <a:solidFill>
                  <a:schemeClr val="accent2">
                    <a:lumMod val="75000"/>
                  </a:schemeClr>
                </a:solidFill>
                <a:latin typeface="Balaram" pitchFamily="2" charset="0"/>
              </a:rPr>
              <a:t> man-</a:t>
            </a:r>
            <a:r>
              <a:rPr lang="en-US" sz="2400" b="1" dirty="0" err="1" smtClean="0">
                <a:solidFill>
                  <a:schemeClr val="accent2">
                    <a:lumMod val="75000"/>
                  </a:schemeClr>
                </a:solidFill>
                <a:latin typeface="Balaram" pitchFamily="2" charset="0"/>
              </a:rPr>
              <a:t>mahä</a:t>
            </a:r>
            <a:r>
              <a:rPr lang="en-US" sz="2400" b="1" dirty="0" smtClean="0">
                <a:solidFill>
                  <a:schemeClr val="accent2">
                    <a:lumMod val="75000"/>
                  </a:schemeClr>
                </a:solidFill>
                <a:latin typeface="Balaram" pitchFamily="2" charset="0"/>
              </a:rPr>
              <a:t>-</a:t>
            </a:r>
            <a:r>
              <a:rPr lang="en-US" sz="2400" b="1" dirty="0" err="1" smtClean="0">
                <a:solidFill>
                  <a:schemeClr val="accent2">
                    <a:lumMod val="75000"/>
                  </a:schemeClr>
                </a:solidFill>
                <a:latin typeface="Balaram" pitchFamily="2" charset="0"/>
              </a:rPr>
              <a:t>dhana</a:t>
            </a:r>
            <a:endParaRPr lang="en-US" sz="2400" b="1" dirty="0" smtClean="0">
              <a:solidFill>
                <a:schemeClr val="accent2">
                  <a:lumMod val="75000"/>
                </a:schemeClr>
              </a:solidFill>
              <a:latin typeface="Balaram" pitchFamily="2" charset="0"/>
            </a:endParaRPr>
          </a:p>
          <a:p>
            <a:pPr algn="ctr"/>
            <a:r>
              <a:rPr lang="en-US" sz="2400" b="1" dirty="0" smtClean="0">
                <a:solidFill>
                  <a:schemeClr val="accent2">
                    <a:lumMod val="75000"/>
                  </a:schemeClr>
                </a:solidFill>
                <a:latin typeface="Balaram" pitchFamily="2" charset="0"/>
              </a:rPr>
              <a:t>man-</a:t>
            </a:r>
            <a:r>
              <a:rPr lang="en-US" sz="2400" b="1" dirty="0" err="1" smtClean="0">
                <a:solidFill>
                  <a:schemeClr val="accent2">
                    <a:lumMod val="75000"/>
                  </a:schemeClr>
                </a:solidFill>
                <a:latin typeface="Balaram" pitchFamily="2" charset="0"/>
              </a:rPr>
              <a:t>nistäraka</a:t>
            </a:r>
            <a:r>
              <a:rPr lang="en-US" sz="2400" b="1" dirty="0" smtClean="0">
                <a:solidFill>
                  <a:schemeClr val="accent2">
                    <a:lumMod val="75000"/>
                  </a:schemeClr>
                </a:solidFill>
                <a:latin typeface="Balaram" pitchFamily="2" charset="0"/>
              </a:rPr>
              <a:t> mad-</a:t>
            </a:r>
            <a:r>
              <a:rPr lang="en-US" sz="2400" b="1" dirty="0" err="1" smtClean="0">
                <a:solidFill>
                  <a:schemeClr val="accent2">
                    <a:lumMod val="75000"/>
                  </a:schemeClr>
                </a:solidFill>
                <a:latin typeface="Balaram" pitchFamily="2" charset="0"/>
              </a:rPr>
              <a:t>bhägya</a:t>
            </a:r>
            <a:r>
              <a:rPr lang="en-US" sz="2400" b="1" dirty="0" smtClean="0">
                <a:solidFill>
                  <a:schemeClr val="accent2">
                    <a:lumMod val="75000"/>
                  </a:schemeClr>
                </a:solidFill>
                <a:latin typeface="Balaram" pitchFamily="2" charset="0"/>
              </a:rPr>
              <a:t> mad-</a:t>
            </a:r>
            <a:r>
              <a:rPr lang="en-US" sz="2400" b="1" dirty="0" err="1" smtClean="0">
                <a:solidFill>
                  <a:schemeClr val="accent2">
                    <a:lumMod val="75000"/>
                  </a:schemeClr>
                </a:solidFill>
                <a:latin typeface="Balaram" pitchFamily="2" charset="0"/>
              </a:rPr>
              <a:t>änanda</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namo</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stu</a:t>
            </a:r>
            <a:r>
              <a:rPr lang="en-US" sz="2400" b="1" dirty="0" smtClean="0">
                <a:solidFill>
                  <a:schemeClr val="accent2">
                    <a:lumMod val="75000"/>
                  </a:schemeClr>
                </a:solidFill>
                <a:latin typeface="Balaram" pitchFamily="2" charset="0"/>
              </a:rPr>
              <a:t> </a:t>
            </a:r>
            <a:r>
              <a:rPr lang="en-US" sz="2400" b="1" dirty="0" err="1" smtClean="0">
                <a:solidFill>
                  <a:schemeClr val="accent2">
                    <a:lumMod val="75000"/>
                  </a:schemeClr>
                </a:solidFill>
                <a:latin typeface="Balaram" pitchFamily="2" charset="0"/>
              </a:rPr>
              <a:t>te</a:t>
            </a:r>
            <a:endParaRPr lang="en-US" sz="2400" b="1" dirty="0" smtClean="0">
              <a:solidFill>
                <a:schemeClr val="accent2">
                  <a:lumMod val="75000"/>
                </a:schemeClr>
              </a:solidFill>
              <a:latin typeface="Balaram" pitchFamily="2" charset="0"/>
            </a:endParaRPr>
          </a:p>
          <a:p>
            <a:pPr algn="ctr"/>
            <a:endParaRPr lang="en-US" sz="2400" b="1" dirty="0" smtClean="0">
              <a:solidFill>
                <a:schemeClr val="accent2">
                  <a:lumMod val="75000"/>
                </a:schemeClr>
              </a:solidFill>
              <a:latin typeface="Balaram" pitchFamily="2" charset="0"/>
            </a:endParaRPr>
          </a:p>
          <a:p>
            <a:r>
              <a:rPr lang="en-US" sz="2400" b="1" dirty="0" smtClean="0">
                <a:solidFill>
                  <a:schemeClr val="accent2">
                    <a:lumMod val="75000"/>
                  </a:schemeClr>
                </a:solidFill>
                <a:latin typeface="Balaram" pitchFamily="2" charset="0"/>
              </a:rPr>
              <a:t>O </a:t>
            </a:r>
            <a:r>
              <a:rPr lang="en-US" sz="2400" b="1" dirty="0" err="1" smtClean="0">
                <a:solidFill>
                  <a:schemeClr val="accent2">
                    <a:lumMod val="75000"/>
                  </a:schemeClr>
                </a:solidFill>
                <a:latin typeface="Balaram" pitchFamily="2" charset="0"/>
              </a:rPr>
              <a:t>Çrémad-Bhägavatam</a:t>
            </a:r>
            <a:r>
              <a:rPr lang="en-US" sz="2400" b="1" dirty="0" smtClean="0">
                <a:solidFill>
                  <a:schemeClr val="accent2">
                    <a:lumMod val="75000"/>
                  </a:schemeClr>
                </a:solidFill>
                <a:latin typeface="Balaram" pitchFamily="2" charset="0"/>
              </a:rPr>
              <a:t>, O my only friend, O my companion, O my teacher, O my great wealth, O my deliverer, O my good fortune, O my bliss, I offer respectful obeisances unto you.</a:t>
            </a:r>
          </a:p>
          <a:p>
            <a:r>
              <a:rPr lang="en-US" sz="2400" dirty="0" smtClean="0"/>
              <a:t/>
            </a:r>
            <a:br>
              <a:rPr lang="en-US" sz="2400" dirty="0" smtClean="0"/>
            </a:br>
            <a:endParaRPr lang="en-US" sz="2400" b="1"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0"/>
            <a:ext cx="7467600" cy="738664"/>
          </a:xfrm>
          <a:prstGeom prst="rect">
            <a:avLst/>
          </a:prstGeom>
          <a:noFill/>
        </p:spPr>
        <p:txBody>
          <a:bodyPr wrap="square" rtlCol="0">
            <a:spAutoFit/>
          </a:bodyPr>
          <a:lstStyle/>
          <a:p>
            <a:pPr algn="ctr"/>
            <a:r>
              <a:rPr lang="en-US" sz="4200" b="1" dirty="0" err="1" smtClean="0">
                <a:solidFill>
                  <a:srgbClr val="800000"/>
                </a:solidFill>
              </a:rPr>
              <a:t>Aut</a:t>
            </a:r>
            <a:r>
              <a:rPr lang="en-US" sz="4200" b="1" dirty="0" smtClean="0">
                <a:solidFill>
                  <a:srgbClr val="800000"/>
                </a:solidFill>
              </a:rPr>
              <a:t>			Authority</a:t>
            </a:r>
            <a:endParaRPr lang="en-US" sz="4200" b="1" dirty="0">
              <a:solidFill>
                <a:srgbClr val="800000"/>
              </a:solidFill>
            </a:endParaRPr>
          </a:p>
        </p:txBody>
      </p:sp>
      <p:sp>
        <p:nvSpPr>
          <p:cNvPr id="4" name="TextBox 3"/>
          <p:cNvSpPr txBox="1"/>
          <p:nvPr/>
        </p:nvSpPr>
        <p:spPr>
          <a:xfrm>
            <a:off x="762000" y="1676400"/>
            <a:ext cx="7772400" cy="4031873"/>
          </a:xfrm>
          <a:prstGeom prst="rect">
            <a:avLst/>
          </a:prstGeom>
          <a:noFill/>
        </p:spPr>
        <p:txBody>
          <a:bodyPr wrap="square" rtlCol="0">
            <a:spAutoFit/>
          </a:bodyPr>
          <a:lstStyle/>
          <a:p>
            <a:r>
              <a:rPr lang="en-US" sz="3200" b="1" dirty="0" smtClean="0">
                <a:solidFill>
                  <a:srgbClr val="002060"/>
                </a:solidFill>
              </a:rPr>
              <a:t>To promote the appropriate attitude toward authority, avoiding both a challenging attitude and blind acceptance.</a:t>
            </a:r>
          </a:p>
          <a:p>
            <a:endParaRPr lang="en-US" sz="3200" b="1" dirty="0">
              <a:solidFill>
                <a:srgbClr val="002060"/>
              </a:solidFill>
            </a:endParaRPr>
          </a:p>
          <a:p>
            <a:r>
              <a:rPr lang="en-US" sz="3200" b="1" dirty="0" smtClean="0">
                <a:solidFill>
                  <a:srgbClr val="002060"/>
                </a:solidFill>
              </a:rPr>
              <a:t>Avoiding  fanaticism and speculation/compromise  while maintaining thoughtful acceptance of authority to help develop Krishna Consciousness.</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04_BTG 19-4 p23.jpg"/>
          <p:cNvPicPr>
            <a:picLocks noChangeAspect="1"/>
          </p:cNvPicPr>
          <p:nvPr/>
        </p:nvPicPr>
        <p:blipFill>
          <a:blip r:embed="rId2" cstate="print"/>
          <a:stretch>
            <a:fillRect/>
          </a:stretch>
        </p:blipFill>
        <p:spPr>
          <a:xfrm>
            <a:off x="6096000" y="3276600"/>
            <a:ext cx="2584426" cy="3398520"/>
          </a:xfrm>
          <a:prstGeom prst="rect">
            <a:avLst/>
          </a:prstGeom>
          <a:effectLst>
            <a:glow rad="101600">
              <a:schemeClr val="accent4">
                <a:satMod val="175000"/>
                <a:alpha val="40000"/>
              </a:schemeClr>
            </a:glow>
          </a:effectLst>
        </p:spPr>
      </p:pic>
      <p:sp>
        <p:nvSpPr>
          <p:cNvPr id="2" name="TextBox 1"/>
          <p:cNvSpPr txBox="1"/>
          <p:nvPr/>
        </p:nvSpPr>
        <p:spPr>
          <a:xfrm>
            <a:off x="457200" y="609600"/>
            <a:ext cx="8077200" cy="3539430"/>
          </a:xfrm>
          <a:prstGeom prst="rect">
            <a:avLst/>
          </a:prstGeom>
          <a:noFill/>
        </p:spPr>
        <p:txBody>
          <a:bodyPr wrap="square" rtlCol="0">
            <a:spAutoFit/>
          </a:bodyPr>
          <a:lstStyle/>
          <a:p>
            <a:r>
              <a:rPr lang="en-US" sz="3200" b="1" dirty="0" smtClean="0">
                <a:solidFill>
                  <a:srgbClr val="800000"/>
                </a:solidFill>
              </a:rPr>
              <a:t>One should therefore avoid observing a pure devotee externally, but should try to see the internal features and understand how he is engaged in the transcendental loving service of the Lord.  In this way one can avoid seeing the pure devotee from a material point of view.  </a:t>
            </a:r>
            <a:r>
              <a:rPr lang="en-US" sz="2400" b="1" dirty="0" smtClean="0">
                <a:solidFill>
                  <a:srgbClr val="800000"/>
                </a:solidFill>
              </a:rPr>
              <a:t>NOD Text 6 </a:t>
            </a:r>
            <a:r>
              <a:rPr lang="en-US" sz="2400" b="1" dirty="0" err="1" smtClean="0">
                <a:solidFill>
                  <a:srgbClr val="800000"/>
                </a:solidFill>
              </a:rPr>
              <a:t>Purp</a:t>
            </a:r>
            <a:r>
              <a:rPr lang="en-US" sz="2400" b="1" dirty="0" smtClean="0">
                <a:solidFill>
                  <a:srgbClr val="800000"/>
                </a:solidFill>
              </a:rPr>
              <a:t>.</a:t>
            </a:r>
            <a:endParaRPr lang="en-US" sz="3200" b="1" dirty="0">
              <a:solidFill>
                <a:srgbClr val="800000"/>
              </a:solidFill>
            </a:endParaRPr>
          </a:p>
        </p:txBody>
      </p:sp>
      <p:sp>
        <p:nvSpPr>
          <p:cNvPr id="4" name="TextBox 3"/>
          <p:cNvSpPr txBox="1"/>
          <p:nvPr/>
        </p:nvSpPr>
        <p:spPr>
          <a:xfrm>
            <a:off x="762000" y="5410200"/>
            <a:ext cx="4419600" cy="1200329"/>
          </a:xfrm>
          <a:prstGeom prst="rect">
            <a:avLst/>
          </a:prstGeom>
          <a:noFill/>
        </p:spPr>
        <p:txBody>
          <a:bodyPr wrap="square" rtlCol="0">
            <a:spAutoFit/>
          </a:bodyPr>
          <a:lstStyle/>
          <a:p>
            <a:r>
              <a:rPr lang="en-US" sz="2400" b="1" dirty="0" smtClean="0">
                <a:solidFill>
                  <a:schemeClr val="bg2">
                    <a:lumMod val="50000"/>
                  </a:schemeClr>
                </a:solidFill>
              </a:rPr>
              <a:t>How do we identify a </a:t>
            </a:r>
            <a:r>
              <a:rPr lang="en-US" sz="2400" b="1" dirty="0" err="1" smtClean="0">
                <a:solidFill>
                  <a:schemeClr val="bg2">
                    <a:lumMod val="50000"/>
                  </a:schemeClr>
                </a:solidFill>
              </a:rPr>
              <a:t>sadhu</a:t>
            </a:r>
            <a:r>
              <a:rPr lang="en-US" sz="2400" b="1" dirty="0" smtClean="0">
                <a:solidFill>
                  <a:schemeClr val="bg2">
                    <a:lumMod val="50000"/>
                  </a:schemeClr>
                </a:solidFill>
              </a:rPr>
              <a:t>? What is a pure devotee? Read NOI mantras 5 &amp; 6</a:t>
            </a:r>
            <a:endParaRPr lang="en-US" sz="24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09600"/>
            <a:ext cx="7848600" cy="3046988"/>
          </a:xfrm>
          <a:prstGeom prst="rect">
            <a:avLst/>
          </a:prstGeom>
          <a:noFill/>
        </p:spPr>
        <p:txBody>
          <a:bodyPr wrap="square" rtlCol="0">
            <a:spAutoFit/>
          </a:bodyPr>
          <a:lstStyle/>
          <a:p>
            <a:r>
              <a:rPr lang="en-US" sz="3200" dirty="0" smtClean="0">
                <a:solidFill>
                  <a:srgbClr val="800000"/>
                </a:solidFill>
              </a:rPr>
              <a:t>Just try to learn the truth by approaching a spiritual master. Inquire from him submissively and render service unto him. The self-realized souls can impart knowledge unto you because they have seen the truth.</a:t>
            </a:r>
            <a:endParaRPr lang="en-US" sz="3200" dirty="0">
              <a:solidFill>
                <a:srgbClr val="800000"/>
              </a:solidFill>
            </a:endParaRPr>
          </a:p>
        </p:txBody>
      </p:sp>
      <p:pic>
        <p:nvPicPr>
          <p:cNvPr id="3" name="Picture 2" descr="devotees together painting.jpg"/>
          <p:cNvPicPr>
            <a:picLocks noChangeAspect="1"/>
          </p:cNvPicPr>
          <p:nvPr/>
        </p:nvPicPr>
        <p:blipFill>
          <a:blip r:embed="rId2" cstate="print"/>
          <a:stretch>
            <a:fillRect/>
          </a:stretch>
        </p:blipFill>
        <p:spPr>
          <a:xfrm>
            <a:off x="2997610" y="3200400"/>
            <a:ext cx="2869790" cy="3041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uNit640.jpg"/>
          <p:cNvPicPr>
            <a:picLocks noChangeAspect="1"/>
          </p:cNvPicPr>
          <p:nvPr/>
        </p:nvPicPr>
        <p:blipFill>
          <a:blip r:embed="rId2" cstate="print"/>
          <a:stretch>
            <a:fillRect/>
          </a:stretch>
        </p:blipFill>
        <p:spPr>
          <a:xfrm>
            <a:off x="2284214" y="0"/>
            <a:ext cx="4575572"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8600"/>
            <a:ext cx="7315200" cy="738664"/>
          </a:xfrm>
          <a:prstGeom prst="rect">
            <a:avLst/>
          </a:prstGeom>
          <a:noFill/>
        </p:spPr>
        <p:txBody>
          <a:bodyPr wrap="square" rtlCol="0">
            <a:spAutoFit/>
          </a:bodyPr>
          <a:lstStyle/>
          <a:p>
            <a:r>
              <a:rPr lang="en-US" sz="4200" b="1" dirty="0" err="1" smtClean="0">
                <a:solidFill>
                  <a:srgbClr val="800000"/>
                </a:solidFill>
              </a:rPr>
              <a:t>ThA</a:t>
            </a:r>
            <a:r>
              <a:rPr lang="en-US" sz="4200" b="1" dirty="0" smtClean="0">
                <a:solidFill>
                  <a:srgbClr val="800000"/>
                </a:solidFill>
              </a:rPr>
              <a:t>		Theological Application</a:t>
            </a:r>
            <a:endParaRPr lang="en-US" sz="4200" b="1" dirty="0">
              <a:solidFill>
                <a:srgbClr val="800000"/>
              </a:solidFill>
            </a:endParaRPr>
          </a:p>
        </p:txBody>
      </p:sp>
      <p:sp>
        <p:nvSpPr>
          <p:cNvPr id="3" name="TextBox 2"/>
          <p:cNvSpPr txBox="1"/>
          <p:nvPr/>
        </p:nvSpPr>
        <p:spPr>
          <a:xfrm>
            <a:off x="304800" y="914400"/>
            <a:ext cx="8839200" cy="2554545"/>
          </a:xfrm>
          <a:prstGeom prst="rect">
            <a:avLst/>
          </a:prstGeom>
          <a:noFill/>
        </p:spPr>
        <p:txBody>
          <a:bodyPr wrap="square" rtlCol="0">
            <a:spAutoFit/>
          </a:bodyPr>
          <a:lstStyle/>
          <a:p>
            <a:r>
              <a:rPr lang="en-US" sz="3200" b="1" dirty="0" smtClean="0">
                <a:solidFill>
                  <a:srgbClr val="002060"/>
                </a:solidFill>
              </a:rPr>
              <a:t>To help create learned </a:t>
            </a:r>
            <a:r>
              <a:rPr lang="en-US" sz="3200" b="1" dirty="0" err="1" smtClean="0">
                <a:solidFill>
                  <a:srgbClr val="002060"/>
                </a:solidFill>
              </a:rPr>
              <a:t>Vaishnava</a:t>
            </a:r>
            <a:r>
              <a:rPr lang="en-US" sz="3200" b="1" dirty="0" smtClean="0">
                <a:solidFill>
                  <a:srgbClr val="002060"/>
                </a:solidFill>
              </a:rPr>
              <a:t> theologians who are expert in assisting the Society through application of sastric knowledge to a wide range of personal, social, moral, topical and theological issues.</a:t>
            </a:r>
            <a:endParaRPr lang="en-US" sz="3200" b="1" dirty="0">
              <a:solidFill>
                <a:srgbClr val="002060"/>
              </a:solidFill>
            </a:endParaRPr>
          </a:p>
        </p:txBody>
      </p:sp>
      <p:pic>
        <p:nvPicPr>
          <p:cNvPr id="4" name="Picture 3" descr="x048_SP-CT005_157.jpg"/>
          <p:cNvPicPr>
            <a:picLocks noChangeAspect="1"/>
          </p:cNvPicPr>
          <p:nvPr/>
        </p:nvPicPr>
        <p:blipFill>
          <a:blip r:embed="rId2" cstate="print"/>
          <a:stretch>
            <a:fillRect/>
          </a:stretch>
        </p:blipFill>
        <p:spPr>
          <a:xfrm>
            <a:off x="2819400" y="3200400"/>
            <a:ext cx="4953000" cy="3009900"/>
          </a:xfrm>
          <a:prstGeom prst="rect">
            <a:avLst/>
          </a:prstGeom>
          <a:effectLst>
            <a:glow rad="139700">
              <a:schemeClr val="accent2">
                <a:satMod val="175000"/>
                <a:alpha val="40000"/>
              </a:schemeClr>
            </a:glo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0"/>
            <a:ext cx="8305800" cy="1200329"/>
          </a:xfrm>
          <a:prstGeom prst="rect">
            <a:avLst/>
          </a:prstGeom>
          <a:noFill/>
        </p:spPr>
        <p:txBody>
          <a:bodyPr wrap="square" rtlCol="0">
            <a:spAutoFit/>
          </a:bodyPr>
          <a:lstStyle/>
          <a:p>
            <a:r>
              <a:rPr lang="en-US" sz="3600" dirty="0" smtClean="0">
                <a:solidFill>
                  <a:srgbClr val="800000"/>
                </a:solidFill>
              </a:rPr>
              <a:t>What are “theological issues?” Can you name some that might need clarification?</a:t>
            </a:r>
            <a:endParaRPr lang="en-US" sz="3600" dirty="0">
              <a:solidFill>
                <a:srgbClr val="800000"/>
              </a:solidFill>
            </a:endParaRPr>
          </a:p>
        </p:txBody>
      </p:sp>
      <p:pic>
        <p:nvPicPr>
          <p:cNvPr id="8194" name="Picture 2"/>
          <p:cNvPicPr>
            <a:picLocks noChangeAspect="1" noChangeArrowheads="1"/>
          </p:cNvPicPr>
          <p:nvPr/>
        </p:nvPicPr>
        <p:blipFill>
          <a:blip r:embed="rId2" cstate="print"/>
          <a:srcRect/>
          <a:stretch>
            <a:fillRect/>
          </a:stretch>
        </p:blipFill>
        <p:spPr bwMode="auto">
          <a:xfrm>
            <a:off x="2209800" y="2000250"/>
            <a:ext cx="5410200" cy="3790950"/>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63915"/>
            <a:ext cx="4800600" cy="6494085"/>
          </a:xfrm>
          <a:prstGeom prst="rect">
            <a:avLst/>
          </a:prstGeom>
          <a:noFill/>
        </p:spPr>
        <p:txBody>
          <a:bodyPr wrap="square" rtlCol="0">
            <a:spAutoFit/>
          </a:bodyPr>
          <a:lstStyle/>
          <a:p>
            <a:r>
              <a:rPr lang="en-US" sz="3200" b="1" dirty="0" smtClean="0">
                <a:solidFill>
                  <a:srgbClr val="800000"/>
                </a:solidFill>
              </a:rPr>
              <a:t>The </a:t>
            </a:r>
            <a:r>
              <a:rPr lang="en-US" sz="3200" b="1" u="sng" dirty="0" err="1" smtClean="0">
                <a:solidFill>
                  <a:srgbClr val="800000"/>
                </a:solidFill>
              </a:rPr>
              <a:t>Bhagavad</a:t>
            </a:r>
            <a:r>
              <a:rPr lang="en-US" sz="3200" b="1" u="sng" dirty="0" smtClean="0">
                <a:solidFill>
                  <a:srgbClr val="800000"/>
                </a:solidFill>
              </a:rPr>
              <a:t> </a:t>
            </a:r>
            <a:r>
              <a:rPr lang="en-US" sz="3200" b="1" u="sng" dirty="0" err="1" smtClean="0">
                <a:solidFill>
                  <a:srgbClr val="800000"/>
                </a:solidFill>
              </a:rPr>
              <a:t>Gita</a:t>
            </a:r>
            <a:r>
              <a:rPr lang="en-US" sz="3200" b="1" u="sng" dirty="0" smtClean="0">
                <a:solidFill>
                  <a:srgbClr val="800000"/>
                </a:solidFill>
              </a:rPr>
              <a:t> </a:t>
            </a:r>
            <a:r>
              <a:rPr lang="en-US" sz="3200" b="1" dirty="0" smtClean="0">
                <a:solidFill>
                  <a:srgbClr val="800000"/>
                </a:solidFill>
              </a:rPr>
              <a:t>is spoken by the Lord so that human society can be perfectly </a:t>
            </a:r>
          </a:p>
          <a:p>
            <a:r>
              <a:rPr lang="en-US" sz="3200" b="1" dirty="0" smtClean="0">
                <a:solidFill>
                  <a:srgbClr val="800000"/>
                </a:solidFill>
              </a:rPr>
              <a:t>organized from all angles of vision—politically, socially, economically, philosophically and religiously.  From any point of view, human society can be reformed by the Krishna Consciousness movement.  </a:t>
            </a:r>
            <a:r>
              <a:rPr lang="en-US" sz="2400" b="1" dirty="0" smtClean="0">
                <a:solidFill>
                  <a:srgbClr val="800000"/>
                </a:solidFill>
              </a:rPr>
              <a:t>CC MAD 19. 167</a:t>
            </a:r>
            <a:endParaRPr lang="en-US" sz="3200" b="1" dirty="0">
              <a:solidFill>
                <a:srgbClr val="800000"/>
              </a:solidFill>
            </a:endParaRPr>
          </a:p>
        </p:txBody>
      </p:sp>
      <p:pic>
        <p:nvPicPr>
          <p:cNvPr id="4" name="Picture 3" descr="x051_SP-CT006_141.jpg"/>
          <p:cNvPicPr>
            <a:picLocks noChangeAspect="1"/>
          </p:cNvPicPr>
          <p:nvPr/>
        </p:nvPicPr>
        <p:blipFill>
          <a:blip r:embed="rId2" cstate="print"/>
          <a:stretch>
            <a:fillRect/>
          </a:stretch>
        </p:blipFill>
        <p:spPr>
          <a:xfrm>
            <a:off x="5334000" y="762000"/>
            <a:ext cx="3025140" cy="4396740"/>
          </a:xfrm>
          <a:prstGeom prst="rect">
            <a:avLst/>
          </a:prstGeom>
          <a:ln w="228600" cap="sq" cmpd="thickThin">
            <a:solidFill>
              <a:schemeClr val="accent2">
                <a:lumMod val="50000"/>
              </a:schemeClr>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04_BTG v18 no9 C-2.jpg"/>
          <p:cNvPicPr>
            <a:picLocks noChangeAspect="1"/>
          </p:cNvPicPr>
          <p:nvPr/>
        </p:nvPicPr>
        <p:blipFill>
          <a:blip r:embed="rId2" cstate="print"/>
          <a:stretch>
            <a:fillRect/>
          </a:stretch>
        </p:blipFill>
        <p:spPr>
          <a:xfrm>
            <a:off x="762001" y="457199"/>
            <a:ext cx="7540408" cy="600700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0"/>
            <a:ext cx="7696200" cy="738664"/>
          </a:xfrm>
          <a:prstGeom prst="rect">
            <a:avLst/>
          </a:prstGeom>
          <a:noFill/>
        </p:spPr>
        <p:txBody>
          <a:bodyPr wrap="square" rtlCol="0">
            <a:spAutoFit/>
          </a:bodyPr>
          <a:lstStyle/>
          <a:p>
            <a:pPr algn="ctr"/>
            <a:r>
              <a:rPr lang="en-US" sz="4200" b="1" dirty="0" smtClean="0">
                <a:solidFill>
                  <a:srgbClr val="800000"/>
                </a:solidFill>
              </a:rPr>
              <a:t>Eva		Evaluation</a:t>
            </a:r>
            <a:endParaRPr lang="en-US" sz="4200" b="1" dirty="0">
              <a:solidFill>
                <a:srgbClr val="800000"/>
              </a:solidFill>
            </a:endParaRPr>
          </a:p>
        </p:txBody>
      </p:sp>
      <p:sp>
        <p:nvSpPr>
          <p:cNvPr id="3" name="TextBox 2"/>
          <p:cNvSpPr txBox="1"/>
          <p:nvPr/>
        </p:nvSpPr>
        <p:spPr>
          <a:xfrm>
            <a:off x="228600" y="685800"/>
            <a:ext cx="3429000" cy="6186309"/>
          </a:xfrm>
          <a:prstGeom prst="rect">
            <a:avLst/>
          </a:prstGeom>
          <a:noFill/>
        </p:spPr>
        <p:txBody>
          <a:bodyPr wrap="square" rtlCol="0">
            <a:spAutoFit/>
          </a:bodyPr>
          <a:lstStyle/>
          <a:p>
            <a:r>
              <a:rPr lang="en-US" sz="3600" b="1" dirty="0" smtClean="0">
                <a:solidFill>
                  <a:schemeClr val="bg2">
                    <a:lumMod val="75000"/>
                  </a:schemeClr>
                </a:solidFill>
              </a:rPr>
              <a:t>Developing analytical, interpretative and evaluative skills, particularly in respect to the practical application of sastric knowledge.</a:t>
            </a:r>
            <a:endParaRPr lang="en-US" sz="3600" b="1" dirty="0">
              <a:solidFill>
                <a:schemeClr val="bg2">
                  <a:lumMod val="75000"/>
                </a:schemeClr>
              </a:solidFill>
            </a:endParaRPr>
          </a:p>
        </p:txBody>
      </p:sp>
      <p:pic>
        <p:nvPicPr>
          <p:cNvPr id="10243" name="Picture 3"/>
          <p:cNvPicPr>
            <a:picLocks noChangeAspect="1" noChangeArrowheads="1"/>
          </p:cNvPicPr>
          <p:nvPr/>
        </p:nvPicPr>
        <p:blipFill>
          <a:blip r:embed="rId2" cstate="print"/>
          <a:srcRect/>
          <a:stretch>
            <a:fillRect/>
          </a:stretch>
        </p:blipFill>
        <p:spPr bwMode="auto">
          <a:xfrm>
            <a:off x="3657600" y="1143000"/>
            <a:ext cx="54864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3733800" cy="4762500"/>
          </a:xfrm>
          <a:prstGeom prst="rect">
            <a:avLst/>
          </a:prstGeom>
          <a:noFill/>
          <a:ln w="9525">
            <a:noFill/>
            <a:miter lim="800000"/>
            <a:headEnd/>
            <a:tailEnd/>
          </a:ln>
        </p:spPr>
      </p:pic>
      <p:sp>
        <p:nvSpPr>
          <p:cNvPr id="3" name="TextBox 2"/>
          <p:cNvSpPr txBox="1"/>
          <p:nvPr/>
        </p:nvSpPr>
        <p:spPr>
          <a:xfrm>
            <a:off x="0" y="5103674"/>
            <a:ext cx="4114800" cy="1754326"/>
          </a:xfrm>
          <a:prstGeom prst="rect">
            <a:avLst/>
          </a:prstGeom>
          <a:noFill/>
        </p:spPr>
        <p:txBody>
          <a:bodyPr wrap="square" rtlCol="0">
            <a:spAutoFit/>
          </a:bodyPr>
          <a:lstStyle/>
          <a:p>
            <a:r>
              <a:rPr lang="en-US" sz="3600" b="1" dirty="0" smtClean="0">
                <a:solidFill>
                  <a:schemeClr val="accent3">
                    <a:lumMod val="50000"/>
                  </a:schemeClr>
                </a:solidFill>
              </a:rPr>
              <a:t>Ability to make appropriate choices in personal life</a:t>
            </a:r>
            <a:endParaRPr lang="en-US" sz="3600" b="1" dirty="0">
              <a:solidFill>
                <a:schemeClr val="accent3">
                  <a:lumMod val="50000"/>
                </a:schemeClr>
              </a:solidFill>
            </a:endParaRPr>
          </a:p>
        </p:txBody>
      </p:sp>
      <p:pic>
        <p:nvPicPr>
          <p:cNvPr id="11267" name="Picture 3"/>
          <p:cNvPicPr>
            <a:picLocks noChangeAspect="1" noChangeArrowheads="1"/>
          </p:cNvPicPr>
          <p:nvPr/>
        </p:nvPicPr>
        <p:blipFill>
          <a:blip r:embed="rId3" cstate="print"/>
          <a:srcRect/>
          <a:stretch>
            <a:fillRect/>
          </a:stretch>
        </p:blipFill>
        <p:spPr bwMode="auto">
          <a:xfrm>
            <a:off x="5219700" y="3195320"/>
            <a:ext cx="3924300" cy="3662680"/>
          </a:xfrm>
          <a:prstGeom prst="rect">
            <a:avLst/>
          </a:prstGeom>
          <a:noFill/>
          <a:ln w="9525">
            <a:noFill/>
            <a:miter lim="800000"/>
            <a:headEnd/>
            <a:tailEnd/>
          </a:ln>
        </p:spPr>
      </p:pic>
      <p:sp>
        <p:nvSpPr>
          <p:cNvPr id="5" name="TextBox 4"/>
          <p:cNvSpPr txBox="1"/>
          <p:nvPr/>
        </p:nvSpPr>
        <p:spPr>
          <a:xfrm>
            <a:off x="3962400" y="0"/>
            <a:ext cx="4800600" cy="2862322"/>
          </a:xfrm>
          <a:prstGeom prst="rect">
            <a:avLst/>
          </a:prstGeom>
          <a:noFill/>
        </p:spPr>
        <p:txBody>
          <a:bodyPr wrap="square" rtlCol="0">
            <a:spAutoFit/>
          </a:bodyPr>
          <a:lstStyle/>
          <a:p>
            <a:r>
              <a:rPr lang="en-US" sz="3600" b="1" dirty="0" smtClean="0">
                <a:solidFill>
                  <a:srgbClr val="800000"/>
                </a:solidFill>
              </a:rPr>
              <a:t>Ability to  give advice/counsel etc. that is actually relevant and practically useful to society</a:t>
            </a:r>
            <a:endParaRPr lang="en-US" sz="3600" b="1" dirty="0">
              <a:solidFill>
                <a:srgbClr val="800000"/>
              </a:solidFill>
            </a:endParaRPr>
          </a:p>
        </p:txBody>
      </p:sp>
      <p:pic>
        <p:nvPicPr>
          <p:cNvPr id="6" name="Picture 2"/>
          <p:cNvPicPr>
            <a:picLocks noChangeAspect="1" noChangeArrowheads="1"/>
          </p:cNvPicPr>
          <p:nvPr/>
        </p:nvPicPr>
        <p:blipFill>
          <a:blip r:embed="rId4" cstate="print"/>
          <a:srcRect l="21823" t="15764" r="23621" b="13300"/>
          <a:stretch>
            <a:fillRect/>
          </a:stretch>
        </p:blipFill>
        <p:spPr bwMode="auto">
          <a:xfrm>
            <a:off x="1143000" y="2286000"/>
            <a:ext cx="423333" cy="762000"/>
          </a:xfrm>
          <a:prstGeom prst="rect">
            <a:avLst/>
          </a:prstGeom>
          <a:noFill/>
          <a:ln w="9525">
            <a:noFill/>
            <a:miter lim="800000"/>
            <a:headEnd/>
            <a:tailEnd/>
          </a:ln>
          <a:effectLst>
            <a:reflection blurRad="6350" stA="50000" endA="300" endPos="90000" dist="50800" dir="5400000" sy="-100000" algn="bl" rotWithShape="0"/>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par>
                          <p:cTn id="11" fill="hold">
                            <p:stCondLst>
                              <p:cond delay="2000"/>
                            </p:stCondLst>
                            <p:childTnLst>
                              <p:par>
                                <p:cTn id="12" presetID="8" presetClass="entr" presetSubtype="32"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amond(out)">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2000"/>
                                        <p:tgtEl>
                                          <p:spTgt spid="1126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81000"/>
          <a:ext cx="82296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abhupada Sitting in Garden.jpg"/>
          <p:cNvPicPr>
            <a:picLocks noChangeAspect="1"/>
          </p:cNvPicPr>
          <p:nvPr/>
        </p:nvPicPr>
        <p:blipFill>
          <a:blip r:embed="rId2" cstate="print"/>
          <a:stretch>
            <a:fillRect/>
          </a:stretch>
        </p:blipFill>
        <p:spPr>
          <a:xfrm>
            <a:off x="0" y="0"/>
            <a:ext cx="4092656" cy="5181600"/>
          </a:xfrm>
          <a:prstGeom prst="rect">
            <a:avLst/>
          </a:prstGeom>
        </p:spPr>
      </p:pic>
      <p:sp>
        <p:nvSpPr>
          <p:cNvPr id="4" name="TextBox 3"/>
          <p:cNvSpPr txBox="1"/>
          <p:nvPr/>
        </p:nvSpPr>
        <p:spPr>
          <a:xfrm>
            <a:off x="4267200" y="762000"/>
            <a:ext cx="4800600" cy="5016758"/>
          </a:xfrm>
          <a:prstGeom prst="rect">
            <a:avLst/>
          </a:prstGeom>
          <a:noFill/>
        </p:spPr>
        <p:txBody>
          <a:bodyPr wrap="square" rtlCol="0">
            <a:spAutoFit/>
          </a:bodyPr>
          <a:lstStyle/>
          <a:p>
            <a:r>
              <a:rPr lang="en-US" sz="3200" b="1" dirty="0" smtClean="0">
                <a:solidFill>
                  <a:srgbClr val="800000"/>
                </a:solidFill>
              </a:rPr>
              <a:t>Although Krishna advised </a:t>
            </a:r>
            <a:r>
              <a:rPr lang="en-US" sz="3200" b="1" dirty="0" err="1" smtClean="0">
                <a:solidFill>
                  <a:srgbClr val="800000"/>
                </a:solidFill>
              </a:rPr>
              <a:t>Arjuna</a:t>
            </a:r>
            <a:r>
              <a:rPr lang="en-US" sz="3200" b="1" dirty="0" smtClean="0">
                <a:solidFill>
                  <a:srgbClr val="800000"/>
                </a:solidFill>
              </a:rPr>
              <a:t>, “Kill him,” </a:t>
            </a:r>
            <a:r>
              <a:rPr lang="en-US" sz="3200" b="1" dirty="0" err="1" smtClean="0">
                <a:solidFill>
                  <a:srgbClr val="800000"/>
                </a:solidFill>
              </a:rPr>
              <a:t>Arjuna</a:t>
            </a:r>
            <a:r>
              <a:rPr lang="en-US" sz="3200" b="1" dirty="0" smtClean="0">
                <a:solidFill>
                  <a:srgbClr val="800000"/>
                </a:solidFill>
              </a:rPr>
              <a:t> did not take it…This is consciousness.  Even though there is duty, we have to see what will be the effect of that duty.  Nothing should be done blindly.  This is the nature of a devotee .</a:t>
            </a:r>
            <a:r>
              <a:rPr lang="en-US" sz="2400" b="1" dirty="0" smtClean="0">
                <a:solidFill>
                  <a:srgbClr val="800000"/>
                </a:solidFill>
              </a:rPr>
              <a:t>Lecture SB 1.7.40  </a:t>
            </a:r>
            <a:endParaRPr lang="en-US" sz="3200" b="1" dirty="0">
              <a:solidFill>
                <a:schemeClr val="tx2">
                  <a:lumMod val="10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bhupada Dancing at Bhaktivedanta Manor.jpg"/>
          <p:cNvPicPr>
            <a:picLocks noChangeAspect="1"/>
          </p:cNvPicPr>
          <p:nvPr/>
        </p:nvPicPr>
        <p:blipFill>
          <a:blip r:embed="rId2" cstate="print"/>
          <a:stretch>
            <a:fillRect/>
          </a:stretch>
        </p:blipFill>
        <p:spPr>
          <a:xfrm>
            <a:off x="2180156" y="0"/>
            <a:ext cx="4783688"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33400"/>
            <a:ext cx="6629400" cy="646331"/>
          </a:xfrm>
          <a:prstGeom prst="rect">
            <a:avLst/>
          </a:prstGeom>
          <a:noFill/>
        </p:spPr>
        <p:txBody>
          <a:bodyPr wrap="square" rtlCol="0">
            <a:spAutoFit/>
          </a:bodyPr>
          <a:lstStyle/>
          <a:p>
            <a:r>
              <a:rPr lang="en-US" sz="3600" b="1" dirty="0" smtClean="0">
                <a:solidFill>
                  <a:srgbClr val="800000"/>
                </a:solidFill>
              </a:rPr>
              <a:t>M &amp; M  	Mood and Mission</a:t>
            </a:r>
            <a:endParaRPr lang="en-US" sz="3600" b="1" dirty="0">
              <a:solidFill>
                <a:srgbClr val="800000"/>
              </a:solidFill>
            </a:endParaRPr>
          </a:p>
        </p:txBody>
      </p:sp>
      <p:sp>
        <p:nvSpPr>
          <p:cNvPr id="4" name="TextBox 3"/>
          <p:cNvSpPr txBox="1"/>
          <p:nvPr/>
        </p:nvSpPr>
        <p:spPr>
          <a:xfrm>
            <a:off x="304800" y="1447800"/>
            <a:ext cx="4419600" cy="4862870"/>
          </a:xfrm>
          <a:prstGeom prst="rect">
            <a:avLst/>
          </a:prstGeom>
          <a:noFill/>
        </p:spPr>
        <p:txBody>
          <a:bodyPr wrap="square" rtlCol="0">
            <a:spAutoFit/>
          </a:bodyPr>
          <a:lstStyle/>
          <a:p>
            <a:r>
              <a:rPr lang="en-US" sz="3200" dirty="0" smtClean="0">
                <a:solidFill>
                  <a:srgbClr val="002060"/>
                </a:solidFill>
              </a:rPr>
              <a:t>Understanding  and appreciating the mood and mission of Srila Prabhupada and perpetuating that understanding within the ISKCON Society and its members.</a:t>
            </a:r>
          </a:p>
          <a:p>
            <a:endParaRPr lang="en-US" dirty="0" smtClean="0"/>
          </a:p>
          <a:p>
            <a:endParaRPr lang="en-US" dirty="0" smtClean="0"/>
          </a:p>
          <a:p>
            <a:endParaRPr lang="en-US" dirty="0"/>
          </a:p>
        </p:txBody>
      </p:sp>
      <p:pic>
        <p:nvPicPr>
          <p:cNvPr id="5" name="Picture 4" descr="Prabhupada at Deity Greeting3.jpg"/>
          <p:cNvPicPr>
            <a:picLocks noChangeAspect="1"/>
          </p:cNvPicPr>
          <p:nvPr/>
        </p:nvPicPr>
        <p:blipFill>
          <a:blip r:embed="rId2" cstate="print"/>
          <a:stretch>
            <a:fillRect/>
          </a:stretch>
        </p:blipFill>
        <p:spPr>
          <a:xfrm>
            <a:off x="4908573" y="1143000"/>
            <a:ext cx="4235427" cy="5334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001000" cy="2616101"/>
          </a:xfrm>
          <a:prstGeom prst="rect">
            <a:avLst/>
          </a:prstGeom>
          <a:noFill/>
        </p:spPr>
        <p:txBody>
          <a:bodyPr wrap="square" rtlCol="0">
            <a:spAutoFit/>
          </a:bodyPr>
          <a:lstStyle/>
          <a:p>
            <a:r>
              <a:rPr lang="en-US" sz="3200" dirty="0" smtClean="0">
                <a:solidFill>
                  <a:srgbClr val="800000"/>
                </a:solidFill>
              </a:rPr>
              <a:t>Understanding of Srila Prabhupada’s mood and mission gives you a clear sense of identity and purpose within his society and a balanced sense of one’s  place within ISKCON’s overall mission</a:t>
            </a:r>
            <a:r>
              <a:rPr lang="en-US" sz="3600" dirty="0" smtClean="0">
                <a:solidFill>
                  <a:srgbClr val="800000"/>
                </a:solidFill>
              </a:rPr>
              <a:t>.</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0" y="2590800"/>
            <a:ext cx="2743200" cy="18288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t="6245"/>
          <a:stretch>
            <a:fillRect/>
          </a:stretch>
        </p:blipFill>
        <p:spPr bwMode="auto">
          <a:xfrm>
            <a:off x="5943600" y="2057400"/>
            <a:ext cx="3200400" cy="228790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533400" y="4343400"/>
            <a:ext cx="3162300" cy="25146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6407149" y="4233862"/>
            <a:ext cx="2736851" cy="2624138"/>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3657600" y="2590800"/>
            <a:ext cx="2386012" cy="3113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534400" cy="6155531"/>
          </a:xfrm>
          <a:prstGeom prst="rect">
            <a:avLst/>
          </a:prstGeom>
          <a:noFill/>
        </p:spPr>
        <p:txBody>
          <a:bodyPr wrap="square" rtlCol="0">
            <a:spAutoFit/>
          </a:bodyPr>
          <a:lstStyle/>
          <a:p>
            <a:r>
              <a:rPr lang="en-US" sz="3200" b="1" dirty="0" smtClean="0">
                <a:solidFill>
                  <a:srgbClr val="800000"/>
                </a:solidFill>
              </a:rPr>
              <a:t>Can you:</a:t>
            </a:r>
          </a:p>
          <a:p>
            <a:endParaRPr lang="en-US" sz="3200" b="1" dirty="0" smtClean="0">
              <a:solidFill>
                <a:srgbClr val="800000"/>
              </a:solidFill>
            </a:endParaRPr>
          </a:p>
          <a:p>
            <a:r>
              <a:rPr lang="en-US" sz="3000" dirty="0" smtClean="0">
                <a:solidFill>
                  <a:srgbClr val="002060"/>
                </a:solidFill>
              </a:rPr>
              <a:t>Explain how a verse or statement relates to and/or reflects Srila Prabhupada’s  mood and mission,</a:t>
            </a:r>
          </a:p>
          <a:p>
            <a:endParaRPr lang="en-US" sz="3000" dirty="0" smtClean="0">
              <a:solidFill>
                <a:srgbClr val="002060"/>
              </a:solidFill>
            </a:endParaRPr>
          </a:p>
          <a:p>
            <a:r>
              <a:rPr lang="en-US" sz="3000" dirty="0" smtClean="0">
                <a:solidFill>
                  <a:srgbClr val="002060"/>
                </a:solidFill>
              </a:rPr>
              <a:t>Explain how Srila Prabhupada’s translations and purports give insight into his mission and the mission of ISKCON.</a:t>
            </a:r>
          </a:p>
          <a:p>
            <a:endParaRPr lang="en-US" sz="3000" dirty="0" smtClean="0">
              <a:solidFill>
                <a:srgbClr val="002060"/>
              </a:solidFill>
            </a:endParaRPr>
          </a:p>
          <a:p>
            <a:r>
              <a:rPr lang="en-US" sz="3000" dirty="0" smtClean="0">
                <a:solidFill>
                  <a:srgbClr val="002060"/>
                </a:solidFill>
              </a:rPr>
              <a:t>Evaluate Srila Prabhupada’s conduct and his attitude towards practice (rules and regulations etc.) in the light of traditional </a:t>
            </a:r>
            <a:r>
              <a:rPr lang="en-US" sz="3000" dirty="0" err="1" smtClean="0">
                <a:solidFill>
                  <a:srgbClr val="002060"/>
                </a:solidFill>
              </a:rPr>
              <a:t>Gaudiya</a:t>
            </a:r>
            <a:r>
              <a:rPr lang="en-US" sz="3000" dirty="0" smtClean="0">
                <a:solidFill>
                  <a:srgbClr val="002060"/>
                </a:solidFill>
              </a:rPr>
              <a:t> </a:t>
            </a:r>
            <a:r>
              <a:rPr lang="en-US" sz="3000" dirty="0" err="1" smtClean="0">
                <a:solidFill>
                  <a:srgbClr val="002060"/>
                </a:solidFill>
              </a:rPr>
              <a:t>Vaishnava</a:t>
            </a:r>
            <a:r>
              <a:rPr lang="en-US" sz="3000" dirty="0" smtClean="0">
                <a:solidFill>
                  <a:srgbClr val="002060"/>
                </a:solidFill>
              </a:rPr>
              <a:t> theology.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0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5360"/>
            <a:ext cx="8305800" cy="6832640"/>
          </a:xfrm>
          <a:prstGeom prst="rect">
            <a:avLst/>
          </a:prstGeom>
          <a:noFill/>
        </p:spPr>
        <p:txBody>
          <a:bodyPr wrap="square" rtlCol="0">
            <a:spAutoFit/>
          </a:bodyPr>
          <a:lstStyle/>
          <a:p>
            <a:r>
              <a:rPr lang="en-US" sz="3000" dirty="0" smtClean="0">
                <a:solidFill>
                  <a:srgbClr val="002060"/>
                </a:solidFill>
              </a:rPr>
              <a:t>Identify the main principles upon which Srila Prabhupada’s mission is built and relate these to corresponding scriptural references.</a:t>
            </a:r>
          </a:p>
          <a:p>
            <a:endParaRPr lang="en-US" sz="3000" dirty="0" smtClean="0">
              <a:solidFill>
                <a:srgbClr val="002060"/>
              </a:solidFill>
            </a:endParaRPr>
          </a:p>
          <a:p>
            <a:r>
              <a:rPr lang="en-US" sz="3000" dirty="0" smtClean="0">
                <a:solidFill>
                  <a:srgbClr val="002060"/>
                </a:solidFill>
              </a:rPr>
              <a:t>Apply </a:t>
            </a:r>
            <a:r>
              <a:rPr lang="en-US" sz="3000" dirty="0" err="1" smtClean="0">
                <a:solidFill>
                  <a:srgbClr val="002060"/>
                </a:solidFill>
              </a:rPr>
              <a:t>sastra</a:t>
            </a:r>
            <a:r>
              <a:rPr lang="en-US" sz="3000" dirty="0" smtClean="0">
                <a:solidFill>
                  <a:srgbClr val="002060"/>
                </a:solidFill>
              </a:rPr>
              <a:t> to compare and contrast attitudes and behavior worthy of members of ISKCON and those which are inappropriate.</a:t>
            </a:r>
          </a:p>
          <a:p>
            <a:endParaRPr lang="en-US" sz="3000" dirty="0" smtClean="0">
              <a:solidFill>
                <a:srgbClr val="002060"/>
              </a:solidFill>
            </a:endParaRPr>
          </a:p>
          <a:p>
            <a:r>
              <a:rPr lang="en-US" sz="3000" dirty="0" smtClean="0">
                <a:solidFill>
                  <a:srgbClr val="002060"/>
                </a:solidFill>
              </a:rPr>
              <a:t>Identify how Srila Prabhupada’s personal qualities relate to scripture.</a:t>
            </a:r>
          </a:p>
          <a:p>
            <a:endParaRPr lang="en-US" sz="3000" dirty="0" smtClean="0">
              <a:solidFill>
                <a:srgbClr val="002060"/>
              </a:solidFill>
            </a:endParaRPr>
          </a:p>
          <a:p>
            <a:r>
              <a:rPr lang="en-US" sz="3000" dirty="0" smtClean="0">
                <a:solidFill>
                  <a:srgbClr val="002060"/>
                </a:solidFill>
              </a:rPr>
              <a:t>Determine the role that Srila Prabhupada’s books play in furthering his mission, and in enriching the lives of his followers.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04_BTG 19-4 p23.jpg"/>
          <p:cNvPicPr>
            <a:picLocks noChangeAspect="1"/>
          </p:cNvPicPr>
          <p:nvPr/>
        </p:nvPicPr>
        <p:blipFill>
          <a:blip r:embed="rId2" cstate="print"/>
          <a:stretch>
            <a:fillRect/>
          </a:stretch>
        </p:blipFill>
        <p:spPr>
          <a:xfrm>
            <a:off x="6096000" y="0"/>
            <a:ext cx="3048000" cy="4008120"/>
          </a:xfrm>
          <a:prstGeom prst="rect">
            <a:avLst/>
          </a:prstGeom>
          <a:ln>
            <a:noFill/>
          </a:ln>
          <a:effectLst>
            <a:softEdge rad="112500"/>
          </a:effectLst>
        </p:spPr>
      </p:pic>
      <p:sp>
        <p:nvSpPr>
          <p:cNvPr id="3" name="TextBox 2"/>
          <p:cNvSpPr txBox="1"/>
          <p:nvPr/>
        </p:nvSpPr>
        <p:spPr>
          <a:xfrm>
            <a:off x="0" y="363915"/>
            <a:ext cx="9144000" cy="6494085"/>
          </a:xfrm>
          <a:prstGeom prst="rect">
            <a:avLst/>
          </a:prstGeom>
          <a:noFill/>
        </p:spPr>
        <p:txBody>
          <a:bodyPr wrap="square" rtlCol="0">
            <a:spAutoFit/>
          </a:bodyPr>
          <a:lstStyle/>
          <a:p>
            <a:r>
              <a:rPr lang="en-US" sz="3200" dirty="0" smtClean="0">
                <a:solidFill>
                  <a:srgbClr val="800000"/>
                </a:solidFill>
              </a:rPr>
              <a:t>In conclusion, if a disciple is very </a:t>
            </a:r>
          </a:p>
          <a:p>
            <a:r>
              <a:rPr lang="en-US" sz="3200" dirty="0" smtClean="0">
                <a:solidFill>
                  <a:srgbClr val="800000"/>
                </a:solidFill>
              </a:rPr>
              <a:t>serious to execute the mission of the</a:t>
            </a:r>
          </a:p>
          <a:p>
            <a:r>
              <a:rPr lang="en-US" sz="3200" dirty="0" smtClean="0">
                <a:solidFill>
                  <a:srgbClr val="800000"/>
                </a:solidFill>
              </a:rPr>
              <a:t> spiritual master, he immediately </a:t>
            </a:r>
          </a:p>
          <a:p>
            <a:r>
              <a:rPr lang="en-US" sz="3200" dirty="0" smtClean="0">
                <a:solidFill>
                  <a:srgbClr val="800000"/>
                </a:solidFill>
              </a:rPr>
              <a:t>associates with the supreme </a:t>
            </a:r>
          </a:p>
          <a:p>
            <a:r>
              <a:rPr lang="en-US" sz="3200" dirty="0" smtClean="0">
                <a:solidFill>
                  <a:srgbClr val="800000"/>
                </a:solidFill>
              </a:rPr>
              <a:t>Personality of Godhead by </a:t>
            </a:r>
            <a:r>
              <a:rPr lang="en-US" sz="3200" dirty="0" err="1" smtClean="0">
                <a:solidFill>
                  <a:srgbClr val="800000"/>
                </a:solidFill>
              </a:rPr>
              <a:t>vani</a:t>
            </a:r>
            <a:r>
              <a:rPr lang="en-US" sz="3200" dirty="0" smtClean="0">
                <a:solidFill>
                  <a:srgbClr val="800000"/>
                </a:solidFill>
              </a:rPr>
              <a:t> or </a:t>
            </a:r>
            <a:r>
              <a:rPr lang="en-US" sz="3200" dirty="0" err="1" smtClean="0">
                <a:solidFill>
                  <a:srgbClr val="800000"/>
                </a:solidFill>
              </a:rPr>
              <a:t>vapu</a:t>
            </a:r>
            <a:r>
              <a:rPr lang="en-US" sz="3200" dirty="0" smtClean="0">
                <a:solidFill>
                  <a:srgbClr val="800000"/>
                </a:solidFill>
              </a:rPr>
              <a:t>. </a:t>
            </a:r>
          </a:p>
          <a:p>
            <a:r>
              <a:rPr lang="en-US" sz="3200" dirty="0" smtClean="0">
                <a:solidFill>
                  <a:srgbClr val="800000"/>
                </a:solidFill>
              </a:rPr>
              <a:t> This is the only secret of success in</a:t>
            </a:r>
          </a:p>
          <a:p>
            <a:r>
              <a:rPr lang="en-US" sz="3200" dirty="0" smtClean="0">
                <a:solidFill>
                  <a:srgbClr val="800000"/>
                </a:solidFill>
              </a:rPr>
              <a:t> seeing the Supreme Personality </a:t>
            </a:r>
          </a:p>
          <a:p>
            <a:r>
              <a:rPr lang="en-US" sz="3200" dirty="0" smtClean="0">
                <a:solidFill>
                  <a:srgbClr val="800000"/>
                </a:solidFill>
              </a:rPr>
              <a:t>of Godhead.  Instead of being eager</a:t>
            </a:r>
          </a:p>
          <a:p>
            <a:r>
              <a:rPr lang="en-US" sz="3200" dirty="0" smtClean="0">
                <a:solidFill>
                  <a:srgbClr val="800000"/>
                </a:solidFill>
              </a:rPr>
              <a:t> to see the Lord in some bush of </a:t>
            </a:r>
            <a:r>
              <a:rPr lang="en-US" sz="3200" dirty="0" err="1" smtClean="0">
                <a:solidFill>
                  <a:srgbClr val="800000"/>
                </a:solidFill>
              </a:rPr>
              <a:t>Vrndaban</a:t>
            </a:r>
            <a:r>
              <a:rPr lang="en-US" sz="3200" dirty="0" smtClean="0">
                <a:solidFill>
                  <a:srgbClr val="800000"/>
                </a:solidFill>
              </a:rPr>
              <a:t> while at the same time engaging in sense gratification, if one instead sticks to the principle of following the words of the spiritual master, he will see the Supreme Lord without difficulty. </a:t>
            </a:r>
            <a:r>
              <a:rPr lang="en-US" sz="2400" dirty="0" smtClean="0">
                <a:solidFill>
                  <a:srgbClr val="800000"/>
                </a:solidFill>
              </a:rPr>
              <a:t>SB 4:28:51 purport</a:t>
            </a:r>
            <a:endParaRPr lang="en-US" sz="3600" dirty="0">
              <a:solidFill>
                <a:srgbClr val="8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638800" y="1295400"/>
            <a:ext cx="3365500" cy="4597400"/>
          </a:xfrm>
          <a:prstGeom prst="rect">
            <a:avLst/>
          </a:prstGeom>
          <a:noFill/>
          <a:ln w="9525">
            <a:noFill/>
            <a:miter lim="800000"/>
            <a:headEnd/>
            <a:tailEnd/>
          </a:ln>
        </p:spPr>
      </p:pic>
      <p:sp>
        <p:nvSpPr>
          <p:cNvPr id="2" name="TextBox 1"/>
          <p:cNvSpPr txBox="1"/>
          <p:nvPr/>
        </p:nvSpPr>
        <p:spPr>
          <a:xfrm>
            <a:off x="685800" y="533400"/>
            <a:ext cx="8001000" cy="646331"/>
          </a:xfrm>
          <a:prstGeom prst="rect">
            <a:avLst/>
          </a:prstGeom>
          <a:noFill/>
        </p:spPr>
        <p:txBody>
          <a:bodyPr wrap="square" rtlCol="0">
            <a:spAutoFit/>
          </a:bodyPr>
          <a:lstStyle/>
          <a:p>
            <a:r>
              <a:rPr lang="en-US" sz="3600" dirty="0" smtClean="0">
                <a:solidFill>
                  <a:srgbClr val="800000"/>
                </a:solidFill>
              </a:rPr>
              <a:t>AMI   	Academic and Moral Integrity</a:t>
            </a:r>
            <a:endParaRPr lang="en-US" sz="3600" dirty="0">
              <a:solidFill>
                <a:srgbClr val="800000"/>
              </a:solidFill>
            </a:endParaRPr>
          </a:p>
        </p:txBody>
      </p:sp>
      <p:sp>
        <p:nvSpPr>
          <p:cNvPr id="3" name="TextBox 2"/>
          <p:cNvSpPr txBox="1"/>
          <p:nvPr/>
        </p:nvSpPr>
        <p:spPr>
          <a:xfrm>
            <a:off x="533400" y="1219200"/>
            <a:ext cx="5105400" cy="4308872"/>
          </a:xfrm>
          <a:prstGeom prst="rect">
            <a:avLst/>
          </a:prstGeom>
          <a:noFill/>
        </p:spPr>
        <p:txBody>
          <a:bodyPr wrap="square" rtlCol="0">
            <a:spAutoFit/>
          </a:bodyPr>
          <a:lstStyle/>
          <a:p>
            <a:r>
              <a:rPr lang="en-US" sz="3200" dirty="0" smtClean="0">
                <a:solidFill>
                  <a:srgbClr val="002060"/>
                </a:solidFill>
              </a:rPr>
              <a:t>In studying and preaching the scripture it is necessary  that we have moral and academic integrity in the interpretation, evaluation and application of sastric knowledge.</a:t>
            </a:r>
          </a:p>
          <a:p>
            <a:endParaRPr lang="en-US" sz="3200" dirty="0" smtClean="0">
              <a:solidFill>
                <a:srgbClr val="002060"/>
              </a:solidFill>
            </a:endParaRPr>
          </a:p>
          <a:p>
            <a:r>
              <a:rPr lang="en-US" dirty="0" smtClean="0"/>
              <a:t>.</a:t>
            </a:r>
            <a:endParaRPr lang="en-US" dirty="0"/>
          </a:p>
        </p:txBody>
      </p:sp>
      <p:pic>
        <p:nvPicPr>
          <p:cNvPr id="4" name="Picture 3" descr="Prabhupada confidence.jpg"/>
          <p:cNvPicPr>
            <a:picLocks noChangeAspect="1"/>
          </p:cNvPicPr>
          <p:nvPr/>
        </p:nvPicPr>
        <p:blipFill>
          <a:blip r:embed="rId3" cstate="print"/>
          <a:stretch>
            <a:fillRect/>
          </a:stretch>
        </p:blipFill>
        <p:spPr>
          <a:xfrm>
            <a:off x="6553200" y="2133600"/>
            <a:ext cx="1600200" cy="23622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772400" cy="3539430"/>
          </a:xfrm>
          <a:prstGeom prst="rect">
            <a:avLst/>
          </a:prstGeom>
          <a:noFill/>
        </p:spPr>
        <p:txBody>
          <a:bodyPr wrap="square" rtlCol="0">
            <a:spAutoFit/>
          </a:bodyPr>
          <a:lstStyle/>
          <a:p>
            <a:r>
              <a:rPr lang="en-US" sz="2800" dirty="0" smtClean="0">
                <a:solidFill>
                  <a:srgbClr val="800000"/>
                </a:solidFill>
              </a:rPr>
              <a:t>There are two missions: not only to give protection to the devotees, but also to kill the demons.  So the devotees of Krishna should be trained up both ways: not only to give protection to the devotees, to give them encouragement, but if need be, they should be prepared to kill the demons.  That is </a:t>
            </a:r>
            <a:r>
              <a:rPr lang="en-US" sz="2800" dirty="0" err="1" smtClean="0">
                <a:solidFill>
                  <a:srgbClr val="800000"/>
                </a:solidFill>
              </a:rPr>
              <a:t>Vaishnavism</a:t>
            </a:r>
            <a:r>
              <a:rPr lang="en-US" sz="2800" dirty="0" smtClean="0">
                <a:solidFill>
                  <a:srgbClr val="800000"/>
                </a:solidFill>
              </a:rPr>
              <a:t>.  It is not </a:t>
            </a:r>
            <a:r>
              <a:rPr lang="en-US" sz="2800" dirty="0" err="1" smtClean="0">
                <a:solidFill>
                  <a:srgbClr val="800000"/>
                </a:solidFill>
              </a:rPr>
              <a:t>cowardism</a:t>
            </a:r>
            <a:r>
              <a:rPr lang="en-US" sz="2800" dirty="0" smtClean="0">
                <a:solidFill>
                  <a:srgbClr val="800000"/>
                </a:solidFill>
              </a:rPr>
              <a:t>.  It is not </a:t>
            </a:r>
            <a:r>
              <a:rPr lang="en-US" sz="2800" dirty="0" err="1" smtClean="0">
                <a:solidFill>
                  <a:srgbClr val="800000"/>
                </a:solidFill>
              </a:rPr>
              <a:t>cowardism</a:t>
            </a:r>
            <a:r>
              <a:rPr lang="en-US" sz="2800" dirty="0" smtClean="0">
                <a:solidFill>
                  <a:srgbClr val="800000"/>
                </a:solidFill>
              </a:rPr>
              <a:t>.  When need be…BG1:6-7 lecture</a:t>
            </a:r>
            <a:endParaRPr lang="en-US" sz="2800" dirty="0">
              <a:solidFill>
                <a:srgbClr val="800000"/>
              </a:solidFill>
            </a:endParaRPr>
          </a:p>
        </p:txBody>
      </p:sp>
      <p:sp>
        <p:nvSpPr>
          <p:cNvPr id="3" name="TextBox 2"/>
          <p:cNvSpPr txBox="1"/>
          <p:nvPr/>
        </p:nvSpPr>
        <p:spPr>
          <a:xfrm>
            <a:off x="2362200" y="4572000"/>
            <a:ext cx="6781800" cy="1569660"/>
          </a:xfrm>
          <a:prstGeom prst="rect">
            <a:avLst/>
          </a:prstGeom>
          <a:noFill/>
        </p:spPr>
        <p:txBody>
          <a:bodyPr wrap="square" rtlCol="0">
            <a:spAutoFit/>
          </a:bodyPr>
          <a:lstStyle/>
          <a:p>
            <a:pPr marL="342900" indent="-342900" algn="r">
              <a:buAutoNum type="arabicPeriod"/>
            </a:pPr>
            <a:r>
              <a:rPr lang="en-US" sz="2400" dirty="0" smtClean="0">
                <a:solidFill>
                  <a:srgbClr val="002060"/>
                </a:solidFill>
              </a:rPr>
              <a:t>Ways this quote may be misused (2 or 3)</a:t>
            </a:r>
          </a:p>
          <a:p>
            <a:pPr marL="342900" indent="-342900" algn="r">
              <a:buAutoNum type="arabicPeriod"/>
            </a:pPr>
            <a:r>
              <a:rPr lang="en-US" sz="2400" dirty="0" smtClean="0">
                <a:solidFill>
                  <a:srgbClr val="002060"/>
                </a:solidFill>
              </a:rPr>
              <a:t>Evaluate the consequences of such misuses.</a:t>
            </a:r>
          </a:p>
          <a:p>
            <a:pPr marL="342900" indent="-342900" algn="r">
              <a:buAutoNum type="arabicPeriod"/>
            </a:pPr>
            <a:r>
              <a:rPr lang="en-US" sz="2400" dirty="0" smtClean="0">
                <a:solidFill>
                  <a:srgbClr val="002060"/>
                </a:solidFill>
              </a:rPr>
              <a:t>Select the most likely consequence.</a:t>
            </a:r>
          </a:p>
          <a:p>
            <a:pPr marL="342900" indent="-342900" algn="r">
              <a:buAutoNum type="arabicPeriod"/>
            </a:pPr>
            <a:r>
              <a:rPr lang="en-US" sz="2400" dirty="0" smtClean="0">
                <a:solidFill>
                  <a:srgbClr val="002060"/>
                </a:solidFill>
              </a:rPr>
              <a:t>What is Srila Prabhupada’s real point here?</a:t>
            </a:r>
            <a:endParaRPr lang="en-US" sz="2400" dirty="0">
              <a:solidFill>
                <a:srgbClr val="002060"/>
              </a:solidFill>
            </a:endParaRPr>
          </a:p>
        </p:txBody>
      </p:sp>
      <p:pic>
        <p:nvPicPr>
          <p:cNvPr id="2050" name="Picture 2"/>
          <p:cNvPicPr>
            <a:picLocks noChangeAspect="1" noChangeArrowheads="1"/>
          </p:cNvPicPr>
          <p:nvPr/>
        </p:nvPicPr>
        <p:blipFill>
          <a:blip r:embed="rId2" cstate="print"/>
          <a:srcRect/>
          <a:stretch>
            <a:fillRect/>
          </a:stretch>
        </p:blipFill>
        <p:spPr bwMode="auto">
          <a:xfrm>
            <a:off x="0" y="3733800"/>
            <a:ext cx="28956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28600"/>
            <a:ext cx="8229600" cy="5867400"/>
          </a:xfrm>
        </p:spPr>
        <p:txBody>
          <a:bodyPr>
            <a:normAutofit lnSpcReduction="10000"/>
          </a:bodyPr>
          <a:lstStyle/>
          <a:p>
            <a:pPr>
              <a:buNone/>
            </a:pPr>
            <a:r>
              <a:rPr lang="en-US" sz="2800" dirty="0" smtClean="0">
                <a:solidFill>
                  <a:srgbClr val="800000"/>
                </a:solidFill>
              </a:rPr>
              <a:t>Examples of poor or dishonest use of scripture:</a:t>
            </a:r>
          </a:p>
          <a:p>
            <a:pPr marL="514350" indent="-514350">
              <a:buFont typeface="+mj-lt"/>
              <a:buAutoNum type="arabicPeriod"/>
            </a:pPr>
            <a:r>
              <a:rPr lang="en-US" sz="2800" dirty="0" smtClean="0">
                <a:solidFill>
                  <a:srgbClr val="800000"/>
                </a:solidFill>
              </a:rPr>
              <a:t>The tendency to quote only half a </a:t>
            </a:r>
            <a:r>
              <a:rPr lang="en-US" sz="2800" dirty="0" err="1" smtClean="0">
                <a:solidFill>
                  <a:srgbClr val="800000"/>
                </a:solidFill>
              </a:rPr>
              <a:t>sloka</a:t>
            </a:r>
            <a:r>
              <a:rPr lang="en-US" sz="2800" dirty="0" smtClean="0">
                <a:solidFill>
                  <a:srgbClr val="800000"/>
                </a:solidFill>
              </a:rPr>
              <a:t> when the second half modifies or qualifies the first.</a:t>
            </a:r>
          </a:p>
          <a:p>
            <a:pPr marL="514350" indent="-514350">
              <a:buFont typeface="+mj-lt"/>
              <a:buAutoNum type="arabicPeriod"/>
            </a:pPr>
            <a:r>
              <a:rPr lang="en-US" sz="2800" dirty="0" smtClean="0">
                <a:solidFill>
                  <a:srgbClr val="800000"/>
                </a:solidFill>
              </a:rPr>
              <a:t>Choosing and quoting only verses/evidence that support our own biased opinion and neglecting others.</a:t>
            </a:r>
          </a:p>
          <a:p>
            <a:pPr marL="514350" indent="-514350">
              <a:buFont typeface="+mj-lt"/>
              <a:buAutoNum type="arabicPeriod"/>
            </a:pPr>
            <a:r>
              <a:rPr lang="en-US" sz="2800" dirty="0" smtClean="0">
                <a:solidFill>
                  <a:srgbClr val="800000"/>
                </a:solidFill>
              </a:rPr>
              <a:t>Citing context relevant materials as absolute truth, or quoting out of context.</a:t>
            </a:r>
          </a:p>
          <a:p>
            <a:pPr marL="514350" indent="-514350">
              <a:buFont typeface="+mj-lt"/>
              <a:buAutoNum type="arabicPeriod"/>
            </a:pPr>
            <a:r>
              <a:rPr lang="en-US" sz="2800" dirty="0" smtClean="0">
                <a:solidFill>
                  <a:srgbClr val="800000"/>
                </a:solidFill>
              </a:rPr>
              <a:t>Arguing or debating largely or wholly on the basis of emotional appeal, </a:t>
            </a:r>
          </a:p>
          <a:p>
            <a:pPr marL="514350" indent="-514350">
              <a:buFont typeface="+mj-lt"/>
              <a:buAutoNum type="arabicPeriod"/>
            </a:pPr>
            <a:r>
              <a:rPr lang="en-US" sz="2800" dirty="0" smtClean="0">
                <a:solidFill>
                  <a:srgbClr val="800000"/>
                </a:solidFill>
              </a:rPr>
              <a:t>Quoting a verse that doesn’t actually explain that which we are discussing, or whose meaning is unclear and/or ambiguous.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2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2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81000" y="381000"/>
            <a:ext cx="8382000" cy="61722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43200" y="685800"/>
            <a:ext cx="3962400" cy="954107"/>
          </a:xfrm>
          <a:prstGeom prst="rect">
            <a:avLst/>
          </a:prstGeom>
          <a:noFill/>
        </p:spPr>
        <p:txBody>
          <a:bodyPr wrap="square" rtlCol="0">
            <a:spAutoFit/>
          </a:bodyPr>
          <a:lstStyle/>
          <a:p>
            <a:pPr lvl="0" algn="ctr">
              <a:defRPr/>
            </a:pPr>
            <a:r>
              <a:rPr lang="en-US" sz="2800" b="1" dirty="0" smtClean="0"/>
              <a:t>Higher thinking skills and values</a:t>
            </a:r>
          </a:p>
        </p:txBody>
      </p:sp>
      <p:sp>
        <p:nvSpPr>
          <p:cNvPr id="6" name="Oval 5"/>
          <p:cNvSpPr/>
          <p:nvPr/>
        </p:nvSpPr>
        <p:spPr>
          <a:xfrm>
            <a:off x="609600" y="1600200"/>
            <a:ext cx="7772400" cy="4953000"/>
          </a:xfrm>
          <a:prstGeom prst="ellipse">
            <a:avLst/>
          </a:prstGeom>
          <a:solidFill>
            <a:srgbClr val="77933C"/>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00400" y="2133600"/>
            <a:ext cx="3048000" cy="523220"/>
          </a:xfrm>
          <a:prstGeom prst="rect">
            <a:avLst/>
          </a:prstGeom>
          <a:noFill/>
        </p:spPr>
        <p:txBody>
          <a:bodyPr wrap="square" rtlCol="0">
            <a:spAutoFit/>
          </a:bodyPr>
          <a:lstStyle/>
          <a:p>
            <a:pPr lvl="0" algn="ctr">
              <a:defRPr/>
            </a:pPr>
            <a:r>
              <a:rPr lang="en-US" sz="2800" b="1" dirty="0" smtClean="0"/>
              <a:t>Realization</a:t>
            </a:r>
            <a:endParaRPr lang="en-US" sz="2000" b="1" dirty="0" smtClean="0"/>
          </a:p>
        </p:txBody>
      </p:sp>
      <p:sp>
        <p:nvSpPr>
          <p:cNvPr id="8" name="Oval 7"/>
          <p:cNvSpPr/>
          <p:nvPr/>
        </p:nvSpPr>
        <p:spPr>
          <a:xfrm>
            <a:off x="990600" y="2819400"/>
            <a:ext cx="7162800" cy="373380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24200" y="3048000"/>
            <a:ext cx="2971800" cy="800219"/>
          </a:xfrm>
          <a:prstGeom prst="rect">
            <a:avLst/>
          </a:prstGeom>
          <a:noFill/>
          <a:ln>
            <a:noFill/>
          </a:ln>
        </p:spPr>
        <p:txBody>
          <a:bodyPr wrap="square" rtlCol="0">
            <a:spAutoFit/>
          </a:bodyPr>
          <a:lstStyle/>
          <a:p>
            <a:pPr lvl="0" algn="ctr"/>
            <a:r>
              <a:rPr lang="en-US" sz="2800" b="1" dirty="0" smtClean="0"/>
              <a:t>Application</a:t>
            </a:r>
          </a:p>
          <a:p>
            <a:pPr algn="ctr"/>
            <a:endParaRPr lang="en-US" dirty="0"/>
          </a:p>
        </p:txBody>
      </p:sp>
      <p:sp>
        <p:nvSpPr>
          <p:cNvPr id="10" name="Oval 9"/>
          <p:cNvSpPr/>
          <p:nvPr/>
        </p:nvSpPr>
        <p:spPr>
          <a:xfrm>
            <a:off x="1447800" y="3733800"/>
            <a:ext cx="6096000" cy="281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352800" y="3886200"/>
            <a:ext cx="2514600" cy="830997"/>
          </a:xfrm>
          <a:prstGeom prst="rect">
            <a:avLst/>
          </a:prstGeom>
          <a:noFill/>
        </p:spPr>
        <p:txBody>
          <a:bodyPr wrap="square" rtlCol="0">
            <a:spAutoFit/>
          </a:bodyPr>
          <a:lstStyle/>
          <a:p>
            <a:pPr lvl="0" algn="ctr"/>
            <a:r>
              <a:rPr lang="en-US" sz="2800" b="1" dirty="0" smtClean="0"/>
              <a:t>Understanding</a:t>
            </a:r>
          </a:p>
          <a:p>
            <a:pPr algn="ctr"/>
            <a:endParaRPr lang="en-US" sz="2000" dirty="0"/>
          </a:p>
        </p:txBody>
      </p:sp>
      <p:sp>
        <p:nvSpPr>
          <p:cNvPr id="12" name="Oval 11"/>
          <p:cNvSpPr/>
          <p:nvPr/>
        </p:nvSpPr>
        <p:spPr>
          <a:xfrm>
            <a:off x="2286000" y="4572000"/>
            <a:ext cx="4495800" cy="1981200"/>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81400" y="4953000"/>
            <a:ext cx="2057400" cy="1231106"/>
          </a:xfrm>
          <a:prstGeom prst="rect">
            <a:avLst/>
          </a:prstGeom>
          <a:noFill/>
        </p:spPr>
        <p:txBody>
          <a:bodyPr wrap="square" rtlCol="0">
            <a:spAutoFit/>
          </a:bodyPr>
          <a:lstStyle/>
          <a:p>
            <a:pPr lvl="0" algn="ctr"/>
            <a:r>
              <a:rPr lang="en-US" sz="2800" b="1" dirty="0" smtClean="0"/>
              <a:t>Theoretical Knowledge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303455"/>
            <a:ext cx="8153400" cy="2246769"/>
          </a:xfrm>
          <a:prstGeom prst="rect">
            <a:avLst/>
          </a:prstGeom>
          <a:noFill/>
        </p:spPr>
        <p:txBody>
          <a:bodyPr wrap="square" rtlCol="0">
            <a:spAutoFit/>
          </a:bodyPr>
          <a:lstStyle/>
          <a:p>
            <a:r>
              <a:rPr lang="en-US" sz="2800" b="1" dirty="0" smtClean="0">
                <a:solidFill>
                  <a:srgbClr val="800000"/>
                </a:solidFill>
                <a:latin typeface="Balaram" pitchFamily="2" charset="0"/>
              </a:rPr>
              <a:t>Somebody is misusing the word "</a:t>
            </a:r>
            <a:r>
              <a:rPr lang="en-US" sz="2800" b="1" i="1" dirty="0" smtClean="0">
                <a:solidFill>
                  <a:srgbClr val="800000"/>
                </a:solidFill>
                <a:latin typeface="Balaram" pitchFamily="2" charset="0"/>
              </a:rPr>
              <a:t>so 'ham</a:t>
            </a:r>
            <a:r>
              <a:rPr lang="en-US" sz="2800" b="1" dirty="0" smtClean="0">
                <a:solidFill>
                  <a:srgbClr val="800000"/>
                </a:solidFill>
                <a:latin typeface="Balaram" pitchFamily="2" charset="0"/>
              </a:rPr>
              <a:t>," "</a:t>
            </a:r>
            <a:r>
              <a:rPr lang="en-US" sz="2800" b="1" i="1" dirty="0" err="1" smtClean="0">
                <a:solidFill>
                  <a:srgbClr val="800000"/>
                </a:solidFill>
                <a:latin typeface="Balaram" pitchFamily="2" charset="0"/>
              </a:rPr>
              <a:t>ahaà</a:t>
            </a:r>
            <a:r>
              <a:rPr lang="en-US" sz="2800" b="1" i="1" dirty="0" smtClean="0">
                <a:solidFill>
                  <a:srgbClr val="800000"/>
                </a:solidFill>
                <a:latin typeface="Balaram" pitchFamily="2" charset="0"/>
              </a:rPr>
              <a:t> </a:t>
            </a:r>
            <a:r>
              <a:rPr lang="en-US" sz="2800" b="1" i="1" dirty="0" err="1" smtClean="0">
                <a:solidFill>
                  <a:srgbClr val="800000"/>
                </a:solidFill>
                <a:latin typeface="Balaram" pitchFamily="2" charset="0"/>
              </a:rPr>
              <a:t>brahmäsmi</a:t>
            </a:r>
            <a:r>
              <a:rPr lang="en-US" sz="2800" b="1" dirty="0" smtClean="0">
                <a:solidFill>
                  <a:srgbClr val="800000"/>
                </a:solidFill>
                <a:latin typeface="Balaram" pitchFamily="2" charset="0"/>
              </a:rPr>
              <a:t>" and therefore "I am the Supreme." But that is not. These are Vedic words, but “</a:t>
            </a:r>
            <a:r>
              <a:rPr lang="en-US" sz="2800" b="1" i="1" dirty="0" smtClean="0">
                <a:solidFill>
                  <a:srgbClr val="800000"/>
                </a:solidFill>
                <a:latin typeface="Balaram" pitchFamily="2" charset="0"/>
              </a:rPr>
              <a:t>so 'ham” </a:t>
            </a:r>
            <a:r>
              <a:rPr lang="en-US" sz="2800" b="1" dirty="0" smtClean="0">
                <a:solidFill>
                  <a:srgbClr val="800000"/>
                </a:solidFill>
                <a:latin typeface="Balaram" pitchFamily="2" charset="0"/>
              </a:rPr>
              <a:t>does not mean "I am God." </a:t>
            </a:r>
            <a:r>
              <a:rPr lang="en-US" sz="2800" b="1" i="1" dirty="0" smtClean="0">
                <a:solidFill>
                  <a:srgbClr val="800000"/>
                </a:solidFill>
                <a:latin typeface="Balaram" pitchFamily="2" charset="0"/>
              </a:rPr>
              <a:t>So 'ham </a:t>
            </a:r>
            <a:r>
              <a:rPr lang="en-US" sz="2800" b="1" dirty="0" smtClean="0">
                <a:solidFill>
                  <a:srgbClr val="800000"/>
                </a:solidFill>
                <a:latin typeface="Balaram" pitchFamily="2" charset="0"/>
              </a:rPr>
              <a:t>means "I am also the same quality.“ SB 5:25-1</a:t>
            </a:r>
            <a:endParaRPr lang="en-US" sz="2800" b="1" dirty="0">
              <a:solidFill>
                <a:srgbClr val="800000"/>
              </a:solidFill>
              <a:latin typeface="Balaram" pitchFamily="2" charset="0"/>
            </a:endParaRPr>
          </a:p>
        </p:txBody>
      </p:sp>
      <p:pic>
        <p:nvPicPr>
          <p:cNvPr id="3" name="Picture 2" descr="Prabhupada on Vyasana Playing Kartals3.jpg"/>
          <p:cNvPicPr>
            <a:picLocks noChangeAspect="1"/>
          </p:cNvPicPr>
          <p:nvPr/>
        </p:nvPicPr>
        <p:blipFill>
          <a:blip r:embed="rId2" cstate="print"/>
          <a:stretch>
            <a:fillRect/>
          </a:stretch>
        </p:blipFill>
        <p:spPr>
          <a:xfrm>
            <a:off x="1828800" y="0"/>
            <a:ext cx="5306110" cy="4191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8286" y="110983"/>
            <a:ext cx="4493514" cy="67470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09600"/>
            <a:ext cx="6553200" cy="584775"/>
          </a:xfrm>
          <a:prstGeom prst="rect">
            <a:avLst/>
          </a:prstGeom>
          <a:noFill/>
        </p:spPr>
        <p:txBody>
          <a:bodyPr wrap="square" rtlCol="0">
            <a:spAutoFit/>
          </a:bodyPr>
          <a:lstStyle/>
          <a:p>
            <a:r>
              <a:rPr lang="en-US" sz="3200" b="1" dirty="0" err="1" smtClean="0">
                <a:solidFill>
                  <a:srgbClr val="800000"/>
                </a:solidFill>
              </a:rPr>
              <a:t>RfL</a:t>
            </a:r>
            <a:r>
              <a:rPr lang="en-US" sz="3200" b="1" dirty="0" smtClean="0">
                <a:solidFill>
                  <a:srgbClr val="800000"/>
                </a:solidFill>
              </a:rPr>
              <a:t>		Responsibility for Learning</a:t>
            </a:r>
            <a:endParaRPr lang="en-US" sz="3200" b="1" dirty="0">
              <a:solidFill>
                <a:srgbClr val="800000"/>
              </a:solidFill>
            </a:endParaRPr>
          </a:p>
        </p:txBody>
      </p:sp>
      <p:sp>
        <p:nvSpPr>
          <p:cNvPr id="3" name="TextBox 2"/>
          <p:cNvSpPr txBox="1"/>
          <p:nvPr/>
        </p:nvSpPr>
        <p:spPr>
          <a:xfrm>
            <a:off x="838200" y="1371600"/>
            <a:ext cx="7620000" cy="5262979"/>
          </a:xfrm>
          <a:prstGeom prst="rect">
            <a:avLst/>
          </a:prstGeom>
          <a:noFill/>
        </p:spPr>
        <p:txBody>
          <a:bodyPr wrap="square" rtlCol="0">
            <a:spAutoFit/>
          </a:bodyPr>
          <a:lstStyle/>
          <a:p>
            <a:r>
              <a:rPr lang="en-US" sz="2800" dirty="0" smtClean="0">
                <a:solidFill>
                  <a:srgbClr val="002060"/>
                </a:solidFill>
              </a:rPr>
              <a:t>We must take responsibility for our learning and develop healthy study habits.</a:t>
            </a:r>
          </a:p>
          <a:p>
            <a:endParaRPr lang="en-US" sz="2800" dirty="0" smtClean="0">
              <a:solidFill>
                <a:srgbClr val="002060"/>
              </a:solidFill>
            </a:endParaRPr>
          </a:p>
          <a:p>
            <a:r>
              <a:rPr lang="en-US" sz="2800" dirty="0" smtClean="0">
                <a:solidFill>
                  <a:srgbClr val="002060"/>
                </a:solidFill>
              </a:rPr>
              <a:t>Developing a </a:t>
            </a:r>
            <a:r>
              <a:rPr lang="en-US" sz="2800" b="1" cap="all" dirty="0" smtClean="0">
                <a:ln w="9000" cmpd="sng">
                  <a:solidFill>
                    <a:schemeClr val="accent4">
                      <a:shade val="50000"/>
                      <a:satMod val="120000"/>
                    </a:schemeClr>
                  </a:solidFill>
                  <a:prstDash val="solid"/>
                </a:ln>
                <a:solidFill>
                  <a:srgbClr val="800000"/>
                </a:solidFill>
                <a:effectLst>
                  <a:reflection blurRad="12700" stA="28000" endPos="45000" dist="1000" dir="5400000" sy="-100000" algn="bl" rotWithShape="0"/>
                </a:effectLst>
              </a:rPr>
              <a:t>taste</a:t>
            </a:r>
            <a:r>
              <a:rPr lang="en-US" sz="2800" dirty="0" smtClean="0">
                <a:solidFill>
                  <a:srgbClr val="800000"/>
                </a:solidFill>
              </a:rPr>
              <a:t> </a:t>
            </a:r>
            <a:r>
              <a:rPr lang="en-US" sz="2800" dirty="0" smtClean="0">
                <a:solidFill>
                  <a:srgbClr val="002060"/>
                </a:solidFill>
              </a:rPr>
              <a:t> and </a:t>
            </a:r>
            <a:r>
              <a:rPr lang="en-US" sz="2800" b="1" cap="all" dirty="0" smtClean="0">
                <a:ln w="9000" cmpd="sng">
                  <a:solidFill>
                    <a:schemeClr val="accent4">
                      <a:shade val="50000"/>
                      <a:satMod val="120000"/>
                    </a:schemeClr>
                  </a:solidFill>
                  <a:prstDash val="solid"/>
                </a:ln>
                <a:solidFill>
                  <a:srgbClr val="800000"/>
                </a:solidFill>
                <a:effectLst>
                  <a:reflection blurRad="12700" stA="28000" endPos="45000" dist="1000" dir="5400000" sy="-100000" algn="bl" rotWithShape="0"/>
                </a:effectLst>
              </a:rPr>
              <a:t>appreciation</a:t>
            </a:r>
            <a:r>
              <a:rPr lang="en-US" sz="2800" dirty="0" smtClean="0">
                <a:solidFill>
                  <a:srgbClr val="800000"/>
                </a:solidFill>
              </a:rPr>
              <a:t> </a:t>
            </a:r>
            <a:r>
              <a:rPr lang="en-US" sz="2800" dirty="0" smtClean="0">
                <a:solidFill>
                  <a:srgbClr val="002060"/>
                </a:solidFill>
              </a:rPr>
              <a:t>for the study of Srila Prabhupada’s books and understanding the </a:t>
            </a:r>
            <a:r>
              <a:rPr lang="en-US" sz="2800" b="1" cap="all" dirty="0" smtClean="0">
                <a:ln w="9000" cmpd="sng">
                  <a:solidFill>
                    <a:schemeClr val="accent4">
                      <a:shade val="50000"/>
                      <a:satMod val="120000"/>
                    </a:schemeClr>
                  </a:solidFill>
                  <a:prstDash val="solid"/>
                </a:ln>
                <a:solidFill>
                  <a:srgbClr val="800000"/>
                </a:solidFill>
                <a:effectLst>
                  <a:reflection blurRad="12700" stA="28000" endPos="45000" dist="1000" dir="5400000" sy="-100000" algn="bl" rotWithShape="0"/>
                </a:effectLst>
              </a:rPr>
              <a:t>relevance</a:t>
            </a:r>
            <a:r>
              <a:rPr lang="en-US" sz="2800" dirty="0" smtClean="0">
                <a:solidFill>
                  <a:srgbClr val="002060"/>
                </a:solidFill>
              </a:rPr>
              <a:t> of </a:t>
            </a:r>
            <a:r>
              <a:rPr lang="en-US" sz="2800" dirty="0" err="1" smtClean="0">
                <a:solidFill>
                  <a:srgbClr val="002060"/>
                </a:solidFill>
              </a:rPr>
              <a:t>sastra</a:t>
            </a:r>
            <a:r>
              <a:rPr lang="en-US" sz="2800" dirty="0" smtClean="0">
                <a:solidFill>
                  <a:srgbClr val="002060"/>
                </a:solidFill>
              </a:rPr>
              <a:t> within ones’ life will inspire us to study and study well.</a:t>
            </a:r>
          </a:p>
          <a:p>
            <a:endParaRPr lang="en-US" sz="2800" dirty="0" smtClean="0">
              <a:solidFill>
                <a:srgbClr val="002060"/>
              </a:solidFill>
            </a:endParaRPr>
          </a:p>
          <a:p>
            <a:r>
              <a:rPr lang="en-US" sz="2800" dirty="0" smtClean="0">
                <a:solidFill>
                  <a:srgbClr val="002060"/>
                </a:solidFill>
              </a:rPr>
              <a:t>Understanding how we learn and what we must do to facilitate our learning  will  assist us in developing  the </a:t>
            </a:r>
            <a:r>
              <a:rPr lang="en-US" sz="2800" b="1" cap="all" dirty="0" smtClean="0">
                <a:ln w="9000" cmpd="sng">
                  <a:solidFill>
                    <a:schemeClr val="accent4">
                      <a:shade val="50000"/>
                      <a:satMod val="120000"/>
                    </a:schemeClr>
                  </a:solidFill>
                  <a:prstDash val="solid"/>
                </a:ln>
                <a:solidFill>
                  <a:srgbClr val="800000"/>
                </a:solidFill>
                <a:effectLst>
                  <a:reflection blurRad="12700" stA="28000" endPos="45000" dist="1000" dir="5400000" sy="-100000" algn="bl" rotWithShape="0"/>
                </a:effectLst>
              </a:rPr>
              <a:t>study skills </a:t>
            </a:r>
            <a:r>
              <a:rPr lang="en-US" sz="2800" dirty="0" smtClean="0">
                <a:solidFill>
                  <a:srgbClr val="002060"/>
                </a:solidFill>
              </a:rPr>
              <a:t>necessary to learn.</a:t>
            </a: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04800" y="228600"/>
            <a:ext cx="3962400" cy="3124200"/>
          </a:xfrm>
          <a:prstGeom prst="rect">
            <a:avLst/>
          </a:prstGeom>
          <a:noFill/>
          <a:ln w="9525">
            <a:noFill/>
            <a:miter lim="800000"/>
            <a:headEnd/>
            <a:tailEnd/>
          </a:ln>
        </p:spPr>
      </p:pic>
      <p:sp>
        <p:nvSpPr>
          <p:cNvPr id="3" name="TextBox 2"/>
          <p:cNvSpPr txBox="1"/>
          <p:nvPr/>
        </p:nvSpPr>
        <p:spPr>
          <a:xfrm>
            <a:off x="304800" y="1667470"/>
            <a:ext cx="1143000" cy="923330"/>
          </a:xfrm>
          <a:prstGeom prst="rect">
            <a:avLst/>
          </a:prstGeom>
          <a:blipFill>
            <a:blip r:embed="rId3" cstate="print"/>
            <a:tile tx="0" ty="0" sx="100000" sy="100000" flip="none" algn="tl"/>
          </a:blipFill>
          <a:effectLst>
            <a:outerShdw blurRad="50800" dist="38100" dir="5400000" algn="t" rotWithShape="0">
              <a:prstClr val="black">
                <a:alpha val="40000"/>
              </a:prstClr>
            </a:outerShdw>
          </a:effectLst>
          <a:scene3d>
            <a:camera prst="perspectiveAbove"/>
            <a:lightRig rig="threePt" dir="t"/>
          </a:scene3d>
        </p:spPr>
        <p:txBody>
          <a:bodyPr wrap="square" rtlCol="0">
            <a:spAutoFit/>
          </a:bodyPr>
          <a:lstStyle/>
          <a:p>
            <a:r>
              <a:rPr lang="en-US" b="1" i="1" dirty="0" smtClean="0"/>
              <a:t>How to Study  </a:t>
            </a:r>
            <a:r>
              <a:rPr lang="en-US" b="1" i="1" dirty="0" err="1" smtClean="0"/>
              <a:t>Sastra</a:t>
            </a:r>
            <a:endParaRPr lang="en-US" b="1" i="1" dirty="0"/>
          </a:p>
        </p:txBody>
      </p:sp>
      <p:sp>
        <p:nvSpPr>
          <p:cNvPr id="4" name="TextBox 3"/>
          <p:cNvSpPr txBox="1"/>
          <p:nvPr/>
        </p:nvSpPr>
        <p:spPr>
          <a:xfrm>
            <a:off x="4572000" y="762000"/>
            <a:ext cx="3505200" cy="646331"/>
          </a:xfrm>
          <a:prstGeom prst="rect">
            <a:avLst/>
          </a:prstGeom>
          <a:noFill/>
        </p:spPr>
        <p:txBody>
          <a:bodyPr wrap="square" rtlCol="0">
            <a:spAutoFit/>
          </a:bodyPr>
          <a:lstStyle/>
          <a:p>
            <a:r>
              <a:rPr lang="en-US" sz="3600" b="1" dirty="0" smtClean="0">
                <a:solidFill>
                  <a:srgbClr val="800000"/>
                </a:solidFill>
              </a:rPr>
              <a:t>Study Tips?</a:t>
            </a:r>
            <a:endParaRPr lang="en-US" sz="3600" b="1" dirty="0">
              <a:solidFill>
                <a:srgbClr val="800000"/>
              </a:solidFill>
            </a:endParaRPr>
          </a:p>
        </p:txBody>
      </p:sp>
      <p:pic>
        <p:nvPicPr>
          <p:cNvPr id="4099" name="Picture 3"/>
          <p:cNvPicPr>
            <a:picLocks noChangeAspect="1" noChangeArrowheads="1"/>
          </p:cNvPicPr>
          <p:nvPr/>
        </p:nvPicPr>
        <p:blipFill>
          <a:blip r:embed="rId4" cstate="print"/>
          <a:srcRect t="15254"/>
          <a:stretch>
            <a:fillRect/>
          </a:stretch>
        </p:blipFill>
        <p:spPr bwMode="auto">
          <a:xfrm>
            <a:off x="5971794" y="3352800"/>
            <a:ext cx="3172206"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abhupada  looking at Bhagavatam.jpg"/>
          <p:cNvPicPr>
            <a:picLocks noChangeAspect="1"/>
          </p:cNvPicPr>
          <p:nvPr/>
        </p:nvPicPr>
        <p:blipFill>
          <a:blip r:embed="rId2" cstate="print"/>
          <a:stretch>
            <a:fillRect/>
          </a:stretch>
        </p:blipFill>
        <p:spPr>
          <a:xfrm>
            <a:off x="5670898" y="304800"/>
            <a:ext cx="3473102" cy="43927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0" y="0"/>
            <a:ext cx="7543800" cy="6494085"/>
          </a:xfrm>
          <a:prstGeom prst="rect">
            <a:avLst/>
          </a:prstGeom>
          <a:noFill/>
        </p:spPr>
        <p:txBody>
          <a:bodyPr wrap="square" rtlCol="0">
            <a:spAutoFit/>
          </a:bodyPr>
          <a:lstStyle/>
          <a:p>
            <a:r>
              <a:rPr lang="en-US" sz="3200" dirty="0" smtClean="0">
                <a:solidFill>
                  <a:srgbClr val="800000"/>
                </a:solidFill>
              </a:rPr>
              <a:t>All the devotees connected with this Krishna Consciousness movement </a:t>
            </a:r>
          </a:p>
          <a:p>
            <a:r>
              <a:rPr lang="en-US" sz="3200" dirty="0" smtClean="0">
                <a:solidFill>
                  <a:srgbClr val="800000"/>
                </a:solidFill>
              </a:rPr>
              <a:t>must read all the books that </a:t>
            </a:r>
          </a:p>
          <a:p>
            <a:r>
              <a:rPr lang="en-US" sz="3200" dirty="0" smtClean="0">
                <a:solidFill>
                  <a:srgbClr val="800000"/>
                </a:solidFill>
              </a:rPr>
              <a:t>have been translated  </a:t>
            </a:r>
          </a:p>
          <a:p>
            <a:r>
              <a:rPr lang="en-US" sz="3200" dirty="0" smtClean="0">
                <a:solidFill>
                  <a:srgbClr val="800000"/>
                </a:solidFill>
              </a:rPr>
              <a:t>(</a:t>
            </a:r>
            <a:r>
              <a:rPr lang="en-US" sz="3200" dirty="0" err="1" smtClean="0">
                <a:solidFill>
                  <a:srgbClr val="800000"/>
                </a:solidFill>
              </a:rPr>
              <a:t>Caitanya-caritamrta</a:t>
            </a:r>
            <a:r>
              <a:rPr lang="en-US" sz="3200" dirty="0" smtClean="0">
                <a:solidFill>
                  <a:srgbClr val="800000"/>
                </a:solidFill>
              </a:rPr>
              <a:t>,</a:t>
            </a:r>
          </a:p>
          <a:p>
            <a:r>
              <a:rPr lang="en-US" sz="3200" dirty="0" smtClean="0">
                <a:solidFill>
                  <a:srgbClr val="800000"/>
                </a:solidFill>
              </a:rPr>
              <a:t> </a:t>
            </a:r>
            <a:r>
              <a:rPr lang="en-US" sz="3200" dirty="0" err="1" smtClean="0">
                <a:solidFill>
                  <a:srgbClr val="800000"/>
                </a:solidFill>
              </a:rPr>
              <a:t>Srimad-Bhagavatam</a:t>
            </a:r>
            <a:r>
              <a:rPr lang="en-US" sz="3200" dirty="0" smtClean="0">
                <a:solidFill>
                  <a:srgbClr val="800000"/>
                </a:solidFill>
              </a:rPr>
              <a:t>, </a:t>
            </a:r>
          </a:p>
          <a:p>
            <a:r>
              <a:rPr lang="en-US" sz="3200" dirty="0" err="1" smtClean="0">
                <a:solidFill>
                  <a:srgbClr val="800000"/>
                </a:solidFill>
              </a:rPr>
              <a:t>Bhagavad-gita</a:t>
            </a:r>
            <a:r>
              <a:rPr lang="en-US" sz="3200" dirty="0" smtClean="0">
                <a:solidFill>
                  <a:srgbClr val="800000"/>
                </a:solidFill>
              </a:rPr>
              <a:t> and others); </a:t>
            </a:r>
          </a:p>
          <a:p>
            <a:r>
              <a:rPr lang="en-US" sz="3200" dirty="0" smtClean="0">
                <a:solidFill>
                  <a:srgbClr val="800000"/>
                </a:solidFill>
              </a:rPr>
              <a:t>otherwise, after some time, they</a:t>
            </a:r>
          </a:p>
          <a:p>
            <a:r>
              <a:rPr lang="en-US" sz="3200" dirty="0" smtClean="0">
                <a:solidFill>
                  <a:srgbClr val="800000"/>
                </a:solidFill>
              </a:rPr>
              <a:t>will simply eat, sleep and </a:t>
            </a:r>
          </a:p>
          <a:p>
            <a:r>
              <a:rPr lang="en-US" sz="3200" dirty="0" smtClean="0">
                <a:solidFill>
                  <a:srgbClr val="800000"/>
                </a:solidFill>
              </a:rPr>
              <a:t>fall down from their position.  </a:t>
            </a:r>
          </a:p>
          <a:p>
            <a:r>
              <a:rPr lang="en-US" sz="3200" dirty="0" smtClean="0">
                <a:solidFill>
                  <a:srgbClr val="800000"/>
                </a:solidFill>
              </a:rPr>
              <a:t>Thus they will miss the opportunity to attain an eternal, blissful life of transcendental pleasure  </a:t>
            </a:r>
            <a:r>
              <a:rPr lang="en-US" sz="2400" dirty="0" smtClean="0">
                <a:solidFill>
                  <a:srgbClr val="800000"/>
                </a:solidFill>
              </a:rPr>
              <a:t>CC: Mad. 25: 278</a:t>
            </a:r>
            <a:endParaRPr lang="en-US" sz="3200" dirty="0">
              <a:solidFill>
                <a:srgbClr val="80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120064_2.jpg"/>
          <p:cNvPicPr>
            <a:picLocks noChangeAspect="1"/>
          </p:cNvPicPr>
          <p:nvPr/>
        </p:nvPicPr>
        <p:blipFill>
          <a:blip r:embed="rId2"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0"/>
            <a:ext cx="8153400" cy="584775"/>
          </a:xfrm>
          <a:prstGeom prst="rect">
            <a:avLst/>
          </a:prstGeom>
          <a:noFill/>
        </p:spPr>
        <p:txBody>
          <a:bodyPr wrap="square" rtlCol="0">
            <a:spAutoFit/>
          </a:bodyPr>
          <a:lstStyle/>
          <a:p>
            <a:r>
              <a:rPr lang="en-US" sz="3200" dirty="0" smtClean="0">
                <a:solidFill>
                  <a:srgbClr val="800000"/>
                </a:solidFill>
              </a:rPr>
              <a:t>SC  			</a:t>
            </a:r>
            <a:r>
              <a:rPr lang="en-US" sz="3200" dirty="0" err="1" smtClean="0">
                <a:solidFill>
                  <a:srgbClr val="800000"/>
                </a:solidFill>
              </a:rPr>
              <a:t>Sastra</a:t>
            </a:r>
            <a:r>
              <a:rPr lang="en-US" sz="3200" dirty="0" smtClean="0">
                <a:solidFill>
                  <a:srgbClr val="800000"/>
                </a:solidFill>
              </a:rPr>
              <a:t> </a:t>
            </a:r>
            <a:r>
              <a:rPr lang="en-US" sz="3200" dirty="0" err="1" smtClean="0">
                <a:solidFill>
                  <a:srgbClr val="800000"/>
                </a:solidFill>
              </a:rPr>
              <a:t>Caksus</a:t>
            </a:r>
            <a:r>
              <a:rPr lang="en-US" sz="3200" dirty="0" smtClean="0">
                <a:solidFill>
                  <a:srgbClr val="800000"/>
                </a:solidFill>
              </a:rPr>
              <a:t>/ Realization</a:t>
            </a:r>
            <a:endParaRPr lang="en-US" sz="3200" dirty="0">
              <a:solidFill>
                <a:srgbClr val="80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0" y="1295400"/>
            <a:ext cx="4211073" cy="5562600"/>
          </a:xfrm>
          <a:prstGeom prst="rect">
            <a:avLst/>
          </a:prstGeom>
          <a:noFill/>
          <a:ln w="9525">
            <a:noFill/>
            <a:miter lim="800000"/>
            <a:headEnd/>
            <a:tailEnd/>
          </a:ln>
        </p:spPr>
      </p:pic>
      <p:sp>
        <p:nvSpPr>
          <p:cNvPr id="4" name="TextBox 3"/>
          <p:cNvSpPr txBox="1"/>
          <p:nvPr/>
        </p:nvSpPr>
        <p:spPr>
          <a:xfrm>
            <a:off x="4495800" y="1676400"/>
            <a:ext cx="4038600" cy="5016758"/>
          </a:xfrm>
          <a:prstGeom prst="rect">
            <a:avLst/>
          </a:prstGeom>
          <a:noFill/>
        </p:spPr>
        <p:txBody>
          <a:bodyPr wrap="square" rtlCol="0">
            <a:spAutoFit/>
          </a:bodyPr>
          <a:lstStyle/>
          <a:p>
            <a:r>
              <a:rPr lang="en-US" sz="3200" dirty="0" smtClean="0">
                <a:solidFill>
                  <a:srgbClr val="800000"/>
                </a:solidFill>
              </a:rPr>
              <a:t>One should develop the ability to see through the eyes of </a:t>
            </a:r>
            <a:r>
              <a:rPr lang="en-US" sz="3200" dirty="0" err="1" smtClean="0">
                <a:solidFill>
                  <a:srgbClr val="800000"/>
                </a:solidFill>
              </a:rPr>
              <a:t>sastra</a:t>
            </a:r>
            <a:r>
              <a:rPr lang="en-US" sz="3200" dirty="0" smtClean="0">
                <a:solidFill>
                  <a:srgbClr val="800000"/>
                </a:solidFill>
              </a:rPr>
              <a:t>, with a Krishna Conscious world view.  The ultimate goal is to  realize Krishna’s presence everywhere and to see His hand in everything.</a:t>
            </a:r>
            <a:endParaRPr lang="en-US" sz="3200" dirty="0">
              <a:solidFill>
                <a:srgbClr val="8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096000" cy="6986528"/>
          </a:xfrm>
          <a:prstGeom prst="rect">
            <a:avLst/>
          </a:prstGeom>
          <a:noFill/>
        </p:spPr>
        <p:txBody>
          <a:bodyPr wrap="square" rtlCol="0">
            <a:spAutoFit/>
          </a:bodyPr>
          <a:lstStyle/>
          <a:p>
            <a:r>
              <a:rPr lang="en-US" sz="2800" dirty="0" smtClean="0">
                <a:solidFill>
                  <a:srgbClr val="800000"/>
                </a:solidFill>
                <a:latin typeface="Balaram" pitchFamily="2" charset="0"/>
              </a:rPr>
              <a:t>Personal realization does not mean that one should, out of vanity, attempt to show one's own learning by trying to surpass the previous </a:t>
            </a:r>
            <a:r>
              <a:rPr lang="en-US" sz="2800" dirty="0" err="1" smtClean="0">
                <a:solidFill>
                  <a:srgbClr val="800000"/>
                </a:solidFill>
                <a:latin typeface="Balaram" pitchFamily="2" charset="0"/>
              </a:rPr>
              <a:t>äcärya</a:t>
            </a:r>
            <a:r>
              <a:rPr lang="en-US" sz="2800" dirty="0" smtClean="0">
                <a:solidFill>
                  <a:srgbClr val="800000"/>
                </a:solidFill>
                <a:latin typeface="Balaram" pitchFamily="2" charset="0"/>
              </a:rPr>
              <a:t>. He must have full confidence in the previous </a:t>
            </a:r>
            <a:r>
              <a:rPr lang="en-US" sz="2800" dirty="0" err="1" smtClean="0">
                <a:solidFill>
                  <a:srgbClr val="800000"/>
                </a:solidFill>
                <a:latin typeface="Balaram" pitchFamily="2" charset="0"/>
              </a:rPr>
              <a:t>äcärya</a:t>
            </a:r>
            <a:r>
              <a:rPr lang="en-US" sz="2800" dirty="0" smtClean="0">
                <a:solidFill>
                  <a:srgbClr val="800000"/>
                </a:solidFill>
                <a:latin typeface="Balaram" pitchFamily="2" charset="0"/>
              </a:rPr>
              <a:t>, and at the same time he must realize the subject matter so nicely that he can present the matter for the particular circumstances in a suitable manner. The original purpose of the text must be maintained. No obscure meaning should be screwed out of it, yet it should be presented in an interesting manner for the understanding of the audience. This is called realization.  </a:t>
            </a:r>
            <a:r>
              <a:rPr lang="en-US" sz="2400" dirty="0" smtClean="0">
                <a:solidFill>
                  <a:srgbClr val="800000"/>
                </a:solidFill>
                <a:latin typeface="Balaram" pitchFamily="2" charset="0"/>
              </a:rPr>
              <a:t>SB 1:4:1 purport</a:t>
            </a:r>
            <a:endParaRPr lang="en-US" sz="2400" dirty="0">
              <a:solidFill>
                <a:srgbClr val="800000"/>
              </a:solidFill>
              <a:latin typeface="Balaram" pitchFamily="2" charset="0"/>
            </a:endParaRPr>
          </a:p>
        </p:txBody>
      </p:sp>
      <p:pic>
        <p:nvPicPr>
          <p:cNvPr id="6146" name="Picture 2"/>
          <p:cNvPicPr>
            <a:picLocks noChangeAspect="1" noChangeArrowheads="1"/>
          </p:cNvPicPr>
          <p:nvPr/>
        </p:nvPicPr>
        <p:blipFill>
          <a:blip r:embed="rId2" cstate="print"/>
          <a:srcRect/>
          <a:stretch>
            <a:fillRect/>
          </a:stretch>
        </p:blipFill>
        <p:spPr bwMode="auto">
          <a:xfrm>
            <a:off x="5943600" y="228600"/>
            <a:ext cx="32004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915400" cy="6863417"/>
          </a:xfrm>
          <a:prstGeom prst="rect">
            <a:avLst/>
          </a:prstGeom>
          <a:noFill/>
        </p:spPr>
        <p:txBody>
          <a:bodyPr wrap="square" rtlCol="0">
            <a:spAutoFit/>
          </a:bodyPr>
          <a:lstStyle/>
          <a:p>
            <a:r>
              <a:rPr lang="en-US" sz="3200" dirty="0" smtClean="0">
                <a:solidFill>
                  <a:srgbClr val="800000"/>
                </a:solidFill>
              </a:rPr>
              <a:t>Each group should answer the question:</a:t>
            </a:r>
          </a:p>
          <a:p>
            <a:r>
              <a:rPr lang="en-US" sz="3200" dirty="0" smtClean="0">
                <a:solidFill>
                  <a:srgbClr val="800000"/>
                </a:solidFill>
              </a:rPr>
              <a:t>a) What are the results of neglecting this aim?</a:t>
            </a:r>
          </a:p>
          <a:p>
            <a:r>
              <a:rPr lang="en-US" sz="3200" dirty="0" smtClean="0">
                <a:solidFill>
                  <a:srgbClr val="800000"/>
                </a:solidFill>
              </a:rPr>
              <a:t>b) What are the benefits of following this aim?</a:t>
            </a:r>
          </a:p>
          <a:p>
            <a:r>
              <a:rPr lang="en-US" sz="3200" dirty="0" smtClean="0">
                <a:solidFill>
                  <a:srgbClr val="800000"/>
                </a:solidFill>
              </a:rPr>
              <a:t>c) For each aim present a skit, song, etc. illustrating one of their conclusions. Results should refer to real life and not just to a classroom setting.</a:t>
            </a:r>
          </a:p>
          <a:p>
            <a:r>
              <a:rPr lang="en-US" sz="3200" dirty="0" smtClean="0">
                <a:solidFill>
                  <a:srgbClr val="800000"/>
                </a:solidFill>
              </a:rPr>
              <a:t> </a:t>
            </a:r>
          </a:p>
          <a:p>
            <a:r>
              <a:rPr lang="en-US" sz="3200" dirty="0" smtClean="0">
                <a:solidFill>
                  <a:srgbClr val="800000"/>
                </a:solidFill>
              </a:rPr>
              <a:t>Students should write the results for each aim on a flip-chart paper to be presented the next day.</a:t>
            </a:r>
          </a:p>
          <a:p>
            <a:endParaRPr lang="en-US" sz="3200" dirty="0" smtClean="0">
              <a:solidFill>
                <a:srgbClr val="800000"/>
              </a:solidFill>
            </a:endParaRPr>
          </a:p>
          <a:p>
            <a:r>
              <a:rPr lang="en-US" sz="3200" dirty="0" smtClean="0">
                <a:solidFill>
                  <a:srgbClr val="800000"/>
                </a:solidFill>
              </a:rPr>
              <a:t>Full presentation, including information on the flip charts, comments and questions, should be no more than 15 minutes.</a:t>
            </a:r>
          </a:p>
          <a:p>
            <a:endParaRPr lang="en-US" sz="2400" dirty="0">
              <a:solidFill>
                <a:srgbClr val="80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839200" cy="2308324"/>
          </a:xfrm>
          <a:prstGeom prst="rect">
            <a:avLst/>
          </a:prstGeom>
        </p:spPr>
        <p:txBody>
          <a:bodyPr wrap="square">
            <a:spAutoFit/>
          </a:bodyPr>
          <a:lstStyle/>
          <a:p>
            <a:r>
              <a:rPr lang="en-US" sz="2400" b="1" dirty="0" smtClean="0">
                <a:solidFill>
                  <a:srgbClr val="C00000"/>
                </a:solidFill>
                <a:latin typeface="Balaram" pitchFamily="2" charset="0"/>
              </a:rPr>
              <a:t>The sphere of outer space constitutes His </a:t>
            </a:r>
            <a:r>
              <a:rPr lang="en-US" sz="2400" b="1" dirty="0" err="1" smtClean="0">
                <a:solidFill>
                  <a:srgbClr val="C00000"/>
                </a:solidFill>
                <a:latin typeface="Balaram" pitchFamily="2" charset="0"/>
              </a:rPr>
              <a:t>eyepits</a:t>
            </a:r>
            <a:r>
              <a:rPr lang="en-US" sz="2400" b="1" dirty="0" smtClean="0">
                <a:solidFill>
                  <a:srgbClr val="C00000"/>
                </a:solidFill>
                <a:latin typeface="Balaram" pitchFamily="2" charset="0"/>
              </a:rPr>
              <a:t>, and the eyeball is the sun as the power of seeing. His eyelids are both the day and night, and in the movements of His eyebrows, the </a:t>
            </a:r>
            <a:r>
              <a:rPr lang="en-US" sz="2400" b="1" dirty="0" err="1" smtClean="0">
                <a:solidFill>
                  <a:srgbClr val="C00000"/>
                </a:solidFill>
                <a:latin typeface="Balaram" pitchFamily="2" charset="0"/>
              </a:rPr>
              <a:t>Brahmä</a:t>
            </a:r>
            <a:r>
              <a:rPr lang="en-US" sz="2400" b="1" dirty="0" smtClean="0">
                <a:solidFill>
                  <a:srgbClr val="C00000"/>
                </a:solidFill>
                <a:latin typeface="Balaram" pitchFamily="2" charset="0"/>
              </a:rPr>
              <a:t> and similar supreme personalities reside. His palate is the director of water, </a:t>
            </a:r>
            <a:r>
              <a:rPr lang="en-US" sz="2400" b="1" dirty="0" err="1" smtClean="0">
                <a:solidFill>
                  <a:srgbClr val="C00000"/>
                </a:solidFill>
                <a:latin typeface="Balaram" pitchFamily="2" charset="0"/>
              </a:rPr>
              <a:t>Varuëa</a:t>
            </a:r>
            <a:r>
              <a:rPr lang="en-US" sz="2400" b="1" dirty="0" smtClean="0">
                <a:solidFill>
                  <a:srgbClr val="C00000"/>
                </a:solidFill>
                <a:latin typeface="Balaram" pitchFamily="2" charset="0"/>
              </a:rPr>
              <a:t>, and the juice or essence of everything is His tongue.</a:t>
            </a:r>
            <a:endParaRPr lang="en-US" sz="2400" b="1" dirty="0">
              <a:solidFill>
                <a:srgbClr val="C00000"/>
              </a:solidFill>
              <a:latin typeface="Balaram" pitchFamily="2" charset="0"/>
            </a:endParaRPr>
          </a:p>
        </p:txBody>
      </p:sp>
      <p:sp>
        <p:nvSpPr>
          <p:cNvPr id="8" name="TextBox 7"/>
          <p:cNvSpPr txBox="1"/>
          <p:nvPr/>
        </p:nvSpPr>
        <p:spPr>
          <a:xfrm>
            <a:off x="0" y="2286000"/>
            <a:ext cx="8686800" cy="4524315"/>
          </a:xfrm>
          <a:prstGeom prst="rect">
            <a:avLst/>
          </a:prstGeom>
          <a:noFill/>
        </p:spPr>
        <p:txBody>
          <a:bodyPr wrap="square" rtlCol="0">
            <a:spAutoFit/>
          </a:bodyPr>
          <a:lstStyle/>
          <a:p>
            <a:r>
              <a:rPr lang="en-US" sz="2400" b="1" dirty="0" smtClean="0">
                <a:solidFill>
                  <a:schemeClr val="bg2">
                    <a:lumMod val="75000"/>
                  </a:schemeClr>
                </a:solidFill>
                <a:latin typeface="Balaram" pitchFamily="2" charset="0"/>
              </a:rPr>
              <a:t>To common sense the description in this verse appears to be somewhat contradictory because sometimes the sun has been described as the eyeball and sometimes as the outer space sphere. But there is no room for common sense in the injunctions of the </a:t>
            </a:r>
            <a:r>
              <a:rPr lang="en-US" sz="2400" b="1" dirty="0" err="1" smtClean="0">
                <a:solidFill>
                  <a:schemeClr val="bg2">
                    <a:lumMod val="75000"/>
                  </a:schemeClr>
                </a:solidFill>
                <a:latin typeface="Balaram" pitchFamily="2" charset="0"/>
              </a:rPr>
              <a:t>çästras</a:t>
            </a:r>
            <a:r>
              <a:rPr lang="en-US" sz="2400" b="1" dirty="0" smtClean="0">
                <a:solidFill>
                  <a:schemeClr val="bg2">
                    <a:lumMod val="75000"/>
                  </a:schemeClr>
                </a:solidFill>
                <a:latin typeface="Balaram" pitchFamily="2" charset="0"/>
              </a:rPr>
              <a:t>. We must accept the description of the </a:t>
            </a:r>
            <a:r>
              <a:rPr lang="en-US" sz="2400" b="1" dirty="0" err="1" smtClean="0">
                <a:solidFill>
                  <a:schemeClr val="bg2">
                    <a:lumMod val="75000"/>
                  </a:schemeClr>
                </a:solidFill>
                <a:latin typeface="Balaram" pitchFamily="2" charset="0"/>
              </a:rPr>
              <a:t>çästras</a:t>
            </a:r>
            <a:r>
              <a:rPr lang="en-US" sz="2400" b="1" dirty="0" smtClean="0">
                <a:solidFill>
                  <a:schemeClr val="bg2">
                    <a:lumMod val="75000"/>
                  </a:schemeClr>
                </a:solidFill>
                <a:latin typeface="Balaram" pitchFamily="2" charset="0"/>
              </a:rPr>
              <a:t> and concentrate more on the form of the </a:t>
            </a:r>
            <a:r>
              <a:rPr lang="en-US" sz="2400" b="1" dirty="0" err="1" smtClean="0">
                <a:solidFill>
                  <a:schemeClr val="bg2">
                    <a:lumMod val="75000"/>
                  </a:schemeClr>
                </a:solidFill>
                <a:latin typeface="Balaram" pitchFamily="2" charset="0"/>
              </a:rPr>
              <a:t>viräö-rüpa</a:t>
            </a:r>
            <a:r>
              <a:rPr lang="en-US" sz="2400" b="1" dirty="0" smtClean="0">
                <a:solidFill>
                  <a:schemeClr val="bg2">
                    <a:lumMod val="75000"/>
                  </a:schemeClr>
                </a:solidFill>
                <a:latin typeface="Balaram" pitchFamily="2" charset="0"/>
              </a:rPr>
              <a:t> than on common sense.</a:t>
            </a:r>
          </a:p>
          <a:p>
            <a:r>
              <a:rPr lang="en-US" sz="2400" b="1" dirty="0" smtClean="0">
                <a:solidFill>
                  <a:srgbClr val="0033CC"/>
                </a:solidFill>
                <a:latin typeface="Balaram" pitchFamily="2" charset="0"/>
              </a:rPr>
              <a:t> </a:t>
            </a:r>
            <a:r>
              <a:rPr lang="en-US" sz="2400" dirty="0" smtClean="0">
                <a:solidFill>
                  <a:srgbClr val="0033CC"/>
                </a:solidFill>
                <a:latin typeface="Balaram" pitchFamily="2" charset="0"/>
              </a:rPr>
              <a:t>Common sense is always imperfect, whereas the description in the </a:t>
            </a:r>
            <a:r>
              <a:rPr lang="en-US" sz="2400" dirty="0" err="1" smtClean="0">
                <a:solidFill>
                  <a:srgbClr val="0033CC"/>
                </a:solidFill>
                <a:latin typeface="Balaram" pitchFamily="2" charset="0"/>
              </a:rPr>
              <a:t>çästras</a:t>
            </a:r>
            <a:r>
              <a:rPr lang="en-US" sz="2400" dirty="0" smtClean="0">
                <a:solidFill>
                  <a:srgbClr val="0033CC"/>
                </a:solidFill>
                <a:latin typeface="Balaram" pitchFamily="2" charset="0"/>
              </a:rPr>
              <a:t> is always perfect and complete</a:t>
            </a:r>
            <a:r>
              <a:rPr lang="en-US" sz="2400" b="1" dirty="0" smtClean="0">
                <a:solidFill>
                  <a:srgbClr val="0033CC"/>
                </a:solidFill>
                <a:latin typeface="Balaram" pitchFamily="2" charset="0"/>
              </a:rPr>
              <a:t>.</a:t>
            </a:r>
          </a:p>
          <a:p>
            <a:endParaRPr lang="en-US" sz="2400" b="1" dirty="0" smtClean="0">
              <a:solidFill>
                <a:schemeClr val="bg2">
                  <a:lumMod val="75000"/>
                </a:schemeClr>
              </a:solidFill>
              <a:latin typeface="Balaram" pitchFamily="2" charset="0"/>
            </a:endParaRPr>
          </a:p>
          <a:p>
            <a:r>
              <a:rPr lang="en-US" sz="2400" b="1" dirty="0" smtClean="0">
                <a:solidFill>
                  <a:schemeClr val="bg2">
                    <a:lumMod val="75000"/>
                  </a:schemeClr>
                </a:solidFill>
                <a:latin typeface="Balaram" pitchFamily="2" charset="0"/>
              </a:rPr>
              <a:t> If there is any incongruity, it is due to our imperfection and not the </a:t>
            </a:r>
            <a:r>
              <a:rPr lang="en-US" sz="2400" b="1" dirty="0" err="1" smtClean="0">
                <a:solidFill>
                  <a:schemeClr val="bg2">
                    <a:lumMod val="75000"/>
                  </a:schemeClr>
                </a:solidFill>
                <a:latin typeface="Balaram" pitchFamily="2" charset="0"/>
              </a:rPr>
              <a:t>çästras</a:t>
            </a:r>
            <a:r>
              <a:rPr lang="en-US" sz="2400" b="1" dirty="0" smtClean="0">
                <a:solidFill>
                  <a:schemeClr val="bg2">
                    <a:lumMod val="75000"/>
                  </a:schemeClr>
                </a:solidFill>
                <a:latin typeface="Balaram" pitchFamily="2" charset="0"/>
              </a:rPr>
              <a:t>'. That is the method of approaching Vedic wisdom.</a:t>
            </a:r>
            <a:endParaRPr lang="en-US" sz="2400" b="1" dirty="0">
              <a:solidFill>
                <a:schemeClr val="bg2">
                  <a:lumMod val="75000"/>
                </a:schemeClr>
              </a:solidFill>
              <a:latin typeface="Balar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xEl>
                                              <p:pRg st="0" end="0"/>
                                            </p:txEl>
                                          </p:spTgt>
                                        </p:tgtEl>
                                      </p:cBhvr>
                                    </p:animEffect>
                                    <p:set>
                                      <p:cBhvr>
                                        <p:cTn id="7" dur="1" fill="hold">
                                          <p:stCondLst>
                                            <p:cond delay="1999"/>
                                          </p:stCondLst>
                                        </p:cTn>
                                        <p:tgtEl>
                                          <p:spTgt spid="8">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8">
                                            <p:txEl>
                                              <p:pRg st="0" end="0"/>
                                            </p:txEl>
                                          </p:spTgt>
                                        </p:tgtEl>
                                      </p:cBhvr>
                                    </p:animEffect>
                                    <p:set>
                                      <p:cBhvr>
                                        <p:cTn id="10" dur="1" fill="hold">
                                          <p:stCondLst>
                                            <p:cond delay="1999"/>
                                          </p:stCondLst>
                                        </p:cTn>
                                        <p:tgtEl>
                                          <p:spTgt spid="8">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8">
                                            <p:txEl>
                                              <p:pRg st="3" end="3"/>
                                            </p:txEl>
                                          </p:spTgt>
                                        </p:tgtEl>
                                      </p:cBhvr>
                                    </p:animEffect>
                                    <p:set>
                                      <p:cBhvr>
                                        <p:cTn id="13" dur="1" fill="hold">
                                          <p:stCondLst>
                                            <p:cond delay="1999"/>
                                          </p:stCondLst>
                                        </p:cTn>
                                        <p:tgtEl>
                                          <p:spTgt spid="8">
                                            <p:txEl>
                                              <p:pRg st="3" end="3"/>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mph" presetSubtype="2" fill="hold" nodeType="clickEffect">
                                  <p:stCondLst>
                                    <p:cond delay="0"/>
                                  </p:stCondLst>
                                  <p:childTnLst>
                                    <p:anim to="1.5" calcmode="lin" valueType="num">
                                      <p:cBhvr override="childStyle">
                                        <p:cTn id="17" dur="2000" fill="hold"/>
                                        <p:tgtEl>
                                          <p:spTgt spid="8">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normAutofit/>
          </a:bodyPr>
          <a:lstStyle/>
          <a:p>
            <a:pPr>
              <a:buNone/>
            </a:pPr>
            <a:r>
              <a:rPr lang="en-US" sz="2800" b="1" dirty="0" smtClean="0">
                <a:solidFill>
                  <a:srgbClr val="800000"/>
                </a:solidFill>
              </a:rPr>
              <a:t>Memorize and recall the (theoretical) knowledge which forms the foundation of an ongoing progress in Krishna Consciousness.</a:t>
            </a:r>
            <a:endParaRPr lang="en-US" sz="2800" b="1" dirty="0">
              <a:solidFill>
                <a:srgbClr val="800000"/>
              </a:solidFill>
            </a:endParaRPr>
          </a:p>
        </p:txBody>
      </p:sp>
      <p:sp>
        <p:nvSpPr>
          <p:cNvPr id="3" name="Title 2"/>
          <p:cNvSpPr>
            <a:spLocks noGrp="1"/>
          </p:cNvSpPr>
          <p:nvPr>
            <p:ph type="title"/>
          </p:nvPr>
        </p:nvSpPr>
        <p:spPr>
          <a:xfrm>
            <a:off x="457200" y="152400"/>
            <a:ext cx="8229600" cy="1752600"/>
          </a:xfrm>
        </p:spPr>
        <p:txBody>
          <a:bodyPr>
            <a:normAutofit fontScale="90000"/>
          </a:bodyPr>
          <a:lstStyle/>
          <a:p>
            <a:r>
              <a:rPr lang="en-US" b="1" dirty="0" smtClean="0">
                <a:solidFill>
                  <a:srgbClr val="800000"/>
                </a:solidFill>
              </a:rPr>
              <a:t>KNO  		Knowledge</a:t>
            </a:r>
            <a:r>
              <a:rPr lang="en-US" b="1" dirty="0" smtClean="0">
                <a:solidFill>
                  <a:schemeClr val="tx2">
                    <a:lumMod val="10000"/>
                  </a:schemeClr>
                </a:solidFill>
              </a:rPr>
              <a:t/>
            </a:r>
            <a:br>
              <a:rPr lang="en-US" b="1" dirty="0" smtClean="0">
                <a:solidFill>
                  <a:schemeClr val="tx2">
                    <a:lumMod val="10000"/>
                  </a:schemeClr>
                </a:solidFill>
              </a:rPr>
            </a:br>
            <a:r>
              <a:rPr lang="en-US" b="1" dirty="0" smtClean="0">
                <a:solidFill>
                  <a:schemeClr val="tx2">
                    <a:lumMod val="10000"/>
                  </a:schemeClr>
                </a:solidFill>
              </a:rPr>
              <a:t>Memory and Recall</a:t>
            </a:r>
            <a:br>
              <a:rPr lang="en-US" b="1" dirty="0" smtClean="0">
                <a:solidFill>
                  <a:schemeClr val="tx2">
                    <a:lumMod val="10000"/>
                  </a:schemeClr>
                </a:solidFill>
              </a:rPr>
            </a:br>
            <a:endParaRPr lang="en-US" b="1" dirty="0">
              <a:solidFill>
                <a:schemeClr val="tx2">
                  <a:lumMod val="10000"/>
                </a:schemeClr>
              </a:solidFill>
            </a:endParaRPr>
          </a:p>
        </p:txBody>
      </p:sp>
      <p:pic>
        <p:nvPicPr>
          <p:cNvPr id="1026" name="Picture 2" descr="C:\Users\Laksmi\Pictures\My Pictures\Bhagavad Gita\colored distruction of the family.bmp"/>
          <p:cNvPicPr>
            <a:picLocks noChangeAspect="1" noChangeArrowheads="1"/>
          </p:cNvPicPr>
          <p:nvPr/>
        </p:nvPicPr>
        <p:blipFill>
          <a:blip r:embed="rId2" cstate="print"/>
          <a:srcRect b="20339"/>
          <a:stretch>
            <a:fillRect/>
          </a:stretch>
        </p:blipFill>
        <p:spPr bwMode="auto">
          <a:xfrm>
            <a:off x="2362200" y="3124200"/>
            <a:ext cx="4613564" cy="3733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3276600" cy="838200"/>
          </a:xfrm>
        </p:spPr>
        <p:txBody>
          <a:bodyPr>
            <a:normAutofit/>
          </a:bodyPr>
          <a:lstStyle/>
          <a:p>
            <a:r>
              <a:rPr lang="en-US" sz="4000" dirty="0" smtClean="0">
                <a:solidFill>
                  <a:schemeClr val="accent2">
                    <a:lumMod val="75000"/>
                  </a:schemeClr>
                </a:solidFill>
              </a:rPr>
              <a:t>The 12 Aims</a:t>
            </a:r>
            <a:endParaRPr lang="en-US" sz="4000" dirty="0">
              <a:solidFill>
                <a:schemeClr val="accent2">
                  <a:lumMod val="75000"/>
                </a:schemeClr>
              </a:solidFill>
            </a:endParaRPr>
          </a:p>
        </p:txBody>
      </p:sp>
      <p:pic>
        <p:nvPicPr>
          <p:cNvPr id="9218" name="Picture 2"/>
          <p:cNvPicPr>
            <a:picLocks noGrp="1" noChangeAspect="1" noChangeArrowheads="1"/>
          </p:cNvPicPr>
          <p:nvPr>
            <p:ph idx="1"/>
          </p:nvPr>
        </p:nvPicPr>
        <p:blipFill>
          <a:blip r:embed="rId2" cstate="print"/>
          <a:srcRect/>
          <a:stretch>
            <a:fillRect/>
          </a:stretch>
        </p:blipFill>
        <p:spPr bwMode="auto">
          <a:xfrm>
            <a:off x="228600" y="2514600"/>
            <a:ext cx="2209800" cy="22098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0" y="4267200"/>
            <a:ext cx="1981200" cy="646331"/>
          </a:xfrm>
          <a:prstGeom prst="rect">
            <a:avLst/>
          </a:prstGeom>
          <a:noFill/>
        </p:spPr>
        <p:txBody>
          <a:bodyPr wrap="square" rtlCol="0">
            <a:spAutoFit/>
          </a:bodyPr>
          <a:lstStyle/>
          <a:p>
            <a:r>
              <a:rPr lang="en-US" sz="3600" b="1" dirty="0" smtClean="0">
                <a:solidFill>
                  <a:schemeClr val="accent2">
                    <a:lumMod val="75000"/>
                  </a:schemeClr>
                </a:solidFill>
              </a:rPr>
              <a:t>KUPP</a:t>
            </a:r>
            <a:endParaRPr lang="en-US" sz="3600" b="1" dirty="0">
              <a:solidFill>
                <a:schemeClr val="accent2">
                  <a:lumMod val="75000"/>
                </a:schemeClr>
              </a:solidFill>
            </a:endParaRPr>
          </a:p>
        </p:txBody>
      </p:sp>
      <p:pic>
        <p:nvPicPr>
          <p:cNvPr id="9219" name="Picture 3"/>
          <p:cNvPicPr>
            <a:picLocks noChangeAspect="1" noChangeArrowheads="1"/>
          </p:cNvPicPr>
          <p:nvPr/>
        </p:nvPicPr>
        <p:blipFill>
          <a:blip r:embed="rId3" cstate="print"/>
          <a:srcRect l="4000" r="6000"/>
          <a:stretch>
            <a:fillRect/>
          </a:stretch>
        </p:blipFill>
        <p:spPr bwMode="auto">
          <a:xfrm>
            <a:off x="5410200" y="0"/>
            <a:ext cx="3733800" cy="3124200"/>
          </a:xfrm>
          <a:prstGeom prst="rect">
            <a:avLst/>
          </a:prstGeom>
          <a:noFill/>
          <a:ln w="9525">
            <a:noFill/>
            <a:miter lim="800000"/>
            <a:headEnd/>
            <a:tailEnd/>
          </a:ln>
        </p:spPr>
      </p:pic>
      <p:sp>
        <p:nvSpPr>
          <p:cNvPr id="8" name="TextBox 7"/>
          <p:cNvSpPr txBox="1"/>
          <p:nvPr/>
        </p:nvSpPr>
        <p:spPr>
          <a:xfrm>
            <a:off x="6553200" y="1219200"/>
            <a:ext cx="1447800" cy="769441"/>
          </a:xfrm>
          <a:prstGeom prst="rect">
            <a:avLst/>
          </a:prstGeom>
          <a:noFill/>
        </p:spPr>
        <p:txBody>
          <a:bodyPr wrap="square" rtlCol="0">
            <a:spAutoFit/>
          </a:bodyPr>
          <a:lstStyle/>
          <a:p>
            <a:pPr algn="ctr"/>
            <a:r>
              <a:rPr lang="en-US" sz="4400" b="1" dirty="0" smtClean="0">
                <a:solidFill>
                  <a:schemeClr val="accent2">
                    <a:lumMod val="75000"/>
                  </a:schemeClr>
                </a:solidFill>
                <a:effectLst>
                  <a:glow rad="139700">
                    <a:schemeClr val="accent1">
                      <a:satMod val="175000"/>
                      <a:alpha val="40000"/>
                    </a:schemeClr>
                  </a:glow>
                </a:effectLst>
              </a:rPr>
              <a:t>FATE</a:t>
            </a:r>
            <a:endParaRPr lang="en-US" sz="4400" b="1" dirty="0">
              <a:solidFill>
                <a:schemeClr val="accent2">
                  <a:lumMod val="75000"/>
                </a:schemeClr>
              </a:solidFill>
              <a:effectLst>
                <a:glow rad="139700">
                  <a:schemeClr val="accent1">
                    <a:satMod val="175000"/>
                    <a:alpha val="40000"/>
                  </a:schemeClr>
                </a:glow>
              </a:effectLst>
            </a:endParaRPr>
          </a:p>
        </p:txBody>
      </p:sp>
      <p:pic>
        <p:nvPicPr>
          <p:cNvPr id="9220" name="Picture 4"/>
          <p:cNvPicPr>
            <a:picLocks noChangeAspect="1" noChangeArrowheads="1"/>
          </p:cNvPicPr>
          <p:nvPr/>
        </p:nvPicPr>
        <p:blipFill>
          <a:blip r:embed="rId4" cstate="print"/>
          <a:srcRect l="7692" t="10059" b="7101"/>
          <a:stretch>
            <a:fillRect/>
          </a:stretch>
        </p:blipFill>
        <p:spPr bwMode="auto">
          <a:xfrm>
            <a:off x="6172200" y="4191000"/>
            <a:ext cx="2971800" cy="2667000"/>
          </a:xfrm>
          <a:prstGeom prst="rect">
            <a:avLst/>
          </a:prstGeom>
          <a:noFill/>
          <a:ln w="9525">
            <a:noFill/>
            <a:miter lim="800000"/>
            <a:headEnd/>
            <a:tailEnd/>
          </a:ln>
        </p:spPr>
      </p:pic>
      <p:sp>
        <p:nvSpPr>
          <p:cNvPr id="10" name="TextBox 9"/>
          <p:cNvSpPr txBox="1"/>
          <p:nvPr/>
        </p:nvSpPr>
        <p:spPr>
          <a:xfrm>
            <a:off x="6705600" y="4953000"/>
            <a:ext cx="1676400" cy="584775"/>
          </a:xfrm>
          <a:prstGeom prst="rect">
            <a:avLst/>
          </a:prstGeom>
          <a:noFill/>
        </p:spPr>
        <p:txBody>
          <a:bodyPr wrap="square" rtlCol="0">
            <a:spAutoFit/>
          </a:bodyPr>
          <a:lstStyle/>
          <a:p>
            <a:pPr algn="ctr"/>
            <a:r>
              <a:rPr lang="en-US" sz="3200" b="1" dirty="0" smtClean="0">
                <a:solidFill>
                  <a:schemeClr val="accent2">
                    <a:lumMod val="75000"/>
                  </a:schemeClr>
                </a:solidFill>
                <a:effectLst>
                  <a:glow rad="101600">
                    <a:schemeClr val="tx1">
                      <a:alpha val="60000"/>
                    </a:schemeClr>
                  </a:glow>
                </a:effectLst>
              </a:rPr>
              <a:t>MARS</a:t>
            </a:r>
            <a:endParaRPr lang="en-US" sz="3200" b="1" dirty="0">
              <a:solidFill>
                <a:schemeClr val="accent2">
                  <a:lumMod val="75000"/>
                </a:schemeClr>
              </a:solidFill>
              <a:effectLst>
                <a:glow rad="101600">
                  <a:schemeClr val="tx1">
                    <a:alpha val="60000"/>
                  </a:schemeClr>
                </a:glow>
              </a:effectLst>
            </a:endParaRPr>
          </a:p>
        </p:txBody>
      </p:sp>
      <p:sp>
        <p:nvSpPr>
          <p:cNvPr id="11" name="TextBox 10"/>
          <p:cNvSpPr txBox="1"/>
          <p:nvPr/>
        </p:nvSpPr>
        <p:spPr>
          <a:xfrm>
            <a:off x="457200" y="4876800"/>
            <a:ext cx="3124200" cy="1815882"/>
          </a:xfrm>
          <a:prstGeom prst="rect">
            <a:avLst/>
          </a:prstGeom>
          <a:noFill/>
        </p:spPr>
        <p:txBody>
          <a:bodyPr wrap="square" rtlCol="0">
            <a:spAutoFit/>
          </a:bodyPr>
          <a:lstStyle/>
          <a:p>
            <a:r>
              <a:rPr lang="en-US" sz="2800" b="1" dirty="0" smtClean="0">
                <a:solidFill>
                  <a:schemeClr val="accent2">
                    <a:lumMod val="75000"/>
                  </a:schemeClr>
                </a:solidFill>
                <a:latin typeface="Algerian" pitchFamily="82" charset="0"/>
              </a:rPr>
              <a:t>K</a:t>
            </a:r>
            <a:r>
              <a:rPr lang="en-US" sz="2400" b="1" dirty="0" smtClean="0">
                <a:solidFill>
                  <a:schemeClr val="accent2">
                    <a:lumMod val="75000"/>
                  </a:schemeClr>
                </a:solidFill>
              </a:rPr>
              <a:t>nowledge</a:t>
            </a:r>
          </a:p>
          <a:p>
            <a:r>
              <a:rPr lang="en-US" sz="2800" b="1" dirty="0" smtClean="0">
                <a:solidFill>
                  <a:schemeClr val="accent2">
                    <a:lumMod val="75000"/>
                  </a:schemeClr>
                </a:solidFill>
                <a:latin typeface="Algerian" pitchFamily="82" charset="0"/>
              </a:rPr>
              <a:t>U</a:t>
            </a:r>
            <a:r>
              <a:rPr lang="en-US" sz="2400" b="1" dirty="0" smtClean="0">
                <a:solidFill>
                  <a:schemeClr val="accent2">
                    <a:lumMod val="75000"/>
                  </a:schemeClr>
                </a:solidFill>
              </a:rPr>
              <a:t>nderstanding</a:t>
            </a:r>
          </a:p>
          <a:p>
            <a:r>
              <a:rPr lang="en-US" sz="2800" b="1" dirty="0" smtClean="0">
                <a:solidFill>
                  <a:schemeClr val="accent2">
                    <a:lumMod val="75000"/>
                  </a:schemeClr>
                </a:solidFill>
                <a:latin typeface="Algerian" pitchFamily="82" charset="0"/>
              </a:rPr>
              <a:t>P</a:t>
            </a:r>
            <a:r>
              <a:rPr lang="en-US" sz="2400" b="1" dirty="0" smtClean="0">
                <a:solidFill>
                  <a:schemeClr val="accent2">
                    <a:lumMod val="75000"/>
                  </a:schemeClr>
                </a:solidFill>
              </a:rPr>
              <a:t>ersonal application</a:t>
            </a:r>
          </a:p>
          <a:p>
            <a:r>
              <a:rPr lang="en-US" sz="2800" b="1" dirty="0" smtClean="0">
                <a:solidFill>
                  <a:schemeClr val="accent2">
                    <a:lumMod val="75000"/>
                  </a:schemeClr>
                </a:solidFill>
                <a:latin typeface="Algerian" pitchFamily="82" charset="0"/>
              </a:rPr>
              <a:t>P</a:t>
            </a:r>
            <a:r>
              <a:rPr lang="en-US" sz="2400" b="1" dirty="0" smtClean="0">
                <a:solidFill>
                  <a:schemeClr val="accent2">
                    <a:lumMod val="75000"/>
                  </a:schemeClr>
                </a:solidFill>
              </a:rPr>
              <a:t>reaching application</a:t>
            </a:r>
            <a:endParaRPr lang="en-US" sz="2400" b="1" dirty="0">
              <a:solidFill>
                <a:schemeClr val="accent2">
                  <a:lumMod val="75000"/>
                </a:schemeClr>
              </a:solidFill>
            </a:endParaRPr>
          </a:p>
        </p:txBody>
      </p:sp>
      <p:sp>
        <p:nvSpPr>
          <p:cNvPr id="12" name="TextBox 11"/>
          <p:cNvSpPr txBox="1"/>
          <p:nvPr/>
        </p:nvSpPr>
        <p:spPr>
          <a:xfrm>
            <a:off x="2133600" y="609600"/>
            <a:ext cx="3810000" cy="1815882"/>
          </a:xfrm>
          <a:prstGeom prst="rect">
            <a:avLst/>
          </a:prstGeom>
          <a:noFill/>
        </p:spPr>
        <p:txBody>
          <a:bodyPr wrap="square" rtlCol="0">
            <a:spAutoFit/>
          </a:bodyPr>
          <a:lstStyle/>
          <a:p>
            <a:r>
              <a:rPr lang="en-US" sz="2800" b="1" dirty="0" smtClean="0">
                <a:solidFill>
                  <a:schemeClr val="accent2">
                    <a:lumMod val="75000"/>
                  </a:schemeClr>
                </a:solidFill>
                <a:latin typeface="Algerian" pitchFamily="82" charset="0"/>
              </a:rPr>
              <a:t>F</a:t>
            </a:r>
            <a:r>
              <a:rPr lang="en-US" sz="2400" b="1" dirty="0" smtClean="0">
                <a:solidFill>
                  <a:schemeClr val="accent2">
                    <a:lumMod val="75000"/>
                  </a:schemeClr>
                </a:solidFill>
              </a:rPr>
              <a:t>aith and Conviction</a:t>
            </a:r>
          </a:p>
          <a:p>
            <a:r>
              <a:rPr lang="en-US" sz="2800" b="1" dirty="0" smtClean="0">
                <a:solidFill>
                  <a:schemeClr val="accent2">
                    <a:lumMod val="75000"/>
                  </a:schemeClr>
                </a:solidFill>
                <a:latin typeface="Algerian" pitchFamily="82" charset="0"/>
              </a:rPr>
              <a:t>A</a:t>
            </a:r>
            <a:r>
              <a:rPr lang="en-US" sz="2400" b="1" dirty="0" smtClean="0">
                <a:solidFill>
                  <a:schemeClr val="accent2">
                    <a:lumMod val="75000"/>
                  </a:schemeClr>
                </a:solidFill>
              </a:rPr>
              <a:t>uthority</a:t>
            </a:r>
          </a:p>
          <a:p>
            <a:r>
              <a:rPr lang="en-US" sz="2800" b="1" dirty="0" smtClean="0">
                <a:solidFill>
                  <a:schemeClr val="accent2">
                    <a:lumMod val="75000"/>
                  </a:schemeClr>
                </a:solidFill>
                <a:latin typeface="Algerian" pitchFamily="82" charset="0"/>
              </a:rPr>
              <a:t>T</a:t>
            </a:r>
            <a:r>
              <a:rPr lang="en-US" sz="2400" b="1" dirty="0" smtClean="0">
                <a:solidFill>
                  <a:schemeClr val="accent2">
                    <a:lumMod val="75000"/>
                  </a:schemeClr>
                </a:solidFill>
              </a:rPr>
              <a:t>heological Application</a:t>
            </a:r>
          </a:p>
          <a:p>
            <a:r>
              <a:rPr lang="en-US" sz="2800" b="1" dirty="0" smtClean="0">
                <a:solidFill>
                  <a:schemeClr val="accent2">
                    <a:lumMod val="75000"/>
                  </a:schemeClr>
                </a:solidFill>
                <a:latin typeface="Algerian" pitchFamily="82" charset="0"/>
              </a:rPr>
              <a:t>E</a:t>
            </a:r>
            <a:r>
              <a:rPr lang="en-US" sz="2400" b="1" dirty="0" smtClean="0">
                <a:solidFill>
                  <a:schemeClr val="accent2">
                    <a:lumMod val="75000"/>
                  </a:schemeClr>
                </a:solidFill>
              </a:rPr>
              <a:t>valuation</a:t>
            </a:r>
            <a:endParaRPr lang="en-US" sz="2400" b="1" dirty="0">
              <a:solidFill>
                <a:schemeClr val="accent2">
                  <a:lumMod val="75000"/>
                </a:schemeClr>
              </a:solidFill>
            </a:endParaRPr>
          </a:p>
        </p:txBody>
      </p:sp>
      <p:sp>
        <p:nvSpPr>
          <p:cNvPr id="14" name="TextBox 13"/>
          <p:cNvSpPr txBox="1"/>
          <p:nvPr/>
        </p:nvSpPr>
        <p:spPr>
          <a:xfrm>
            <a:off x="3505200" y="3048000"/>
            <a:ext cx="4876800" cy="2554545"/>
          </a:xfrm>
          <a:prstGeom prst="rect">
            <a:avLst/>
          </a:prstGeom>
          <a:noFill/>
        </p:spPr>
        <p:txBody>
          <a:bodyPr wrap="square" rtlCol="0">
            <a:spAutoFit/>
          </a:bodyPr>
          <a:lstStyle/>
          <a:p>
            <a:r>
              <a:rPr lang="en-US" sz="2800" b="1" dirty="0" smtClean="0">
                <a:solidFill>
                  <a:schemeClr val="accent2">
                    <a:lumMod val="75000"/>
                  </a:schemeClr>
                </a:solidFill>
                <a:latin typeface="Algerian" pitchFamily="82" charset="0"/>
              </a:rPr>
              <a:t>M</a:t>
            </a:r>
            <a:r>
              <a:rPr lang="en-US" sz="2400" b="1" dirty="0" smtClean="0">
                <a:solidFill>
                  <a:schemeClr val="accent2">
                    <a:lumMod val="75000"/>
                  </a:schemeClr>
                </a:solidFill>
              </a:rPr>
              <a:t>ood and Mission</a:t>
            </a:r>
          </a:p>
          <a:p>
            <a:r>
              <a:rPr lang="en-US" sz="2800" b="1" dirty="0" smtClean="0">
                <a:solidFill>
                  <a:schemeClr val="accent2">
                    <a:lumMod val="75000"/>
                  </a:schemeClr>
                </a:solidFill>
                <a:latin typeface="Algerian" pitchFamily="82" charset="0"/>
              </a:rPr>
              <a:t>A</a:t>
            </a:r>
            <a:r>
              <a:rPr lang="en-US" sz="2400" b="1" dirty="0" smtClean="0">
                <a:solidFill>
                  <a:schemeClr val="accent2">
                    <a:lumMod val="75000"/>
                  </a:schemeClr>
                </a:solidFill>
              </a:rPr>
              <a:t>cademic and Moral Integrity</a:t>
            </a:r>
          </a:p>
          <a:p>
            <a:r>
              <a:rPr lang="en-US" sz="2800" b="1" dirty="0" smtClean="0">
                <a:solidFill>
                  <a:schemeClr val="accent2">
                    <a:lumMod val="75000"/>
                  </a:schemeClr>
                </a:solidFill>
                <a:latin typeface="Algerian" pitchFamily="82" charset="0"/>
              </a:rPr>
              <a:t>R</a:t>
            </a:r>
            <a:r>
              <a:rPr lang="en-US" sz="2400" b="1" dirty="0" smtClean="0">
                <a:solidFill>
                  <a:schemeClr val="accent2">
                    <a:lumMod val="75000"/>
                  </a:schemeClr>
                </a:solidFill>
              </a:rPr>
              <a:t>esponsibility for 	</a:t>
            </a:r>
          </a:p>
          <a:p>
            <a:r>
              <a:rPr lang="en-US" sz="2400" b="1" dirty="0">
                <a:solidFill>
                  <a:schemeClr val="accent2">
                    <a:lumMod val="75000"/>
                  </a:schemeClr>
                </a:solidFill>
              </a:rPr>
              <a:t>	</a:t>
            </a:r>
            <a:r>
              <a:rPr lang="en-US" sz="2400" b="1" dirty="0" smtClean="0">
                <a:solidFill>
                  <a:schemeClr val="accent2">
                    <a:lumMod val="75000"/>
                  </a:schemeClr>
                </a:solidFill>
              </a:rPr>
              <a:t>Learning</a:t>
            </a:r>
          </a:p>
          <a:p>
            <a:r>
              <a:rPr lang="en-US" sz="2800" b="1" dirty="0" err="1" smtClean="0">
                <a:solidFill>
                  <a:schemeClr val="accent2">
                    <a:lumMod val="75000"/>
                  </a:schemeClr>
                </a:solidFill>
                <a:latin typeface="Algerian" pitchFamily="82" charset="0"/>
              </a:rPr>
              <a:t>S</a:t>
            </a:r>
            <a:r>
              <a:rPr lang="en-US" sz="2400" b="1" dirty="0" err="1" smtClean="0">
                <a:solidFill>
                  <a:schemeClr val="accent2">
                    <a:lumMod val="75000"/>
                  </a:schemeClr>
                </a:solidFill>
              </a:rPr>
              <a:t>astra</a:t>
            </a:r>
            <a:r>
              <a:rPr lang="en-US" sz="2400" b="1" dirty="0" smtClean="0">
                <a:solidFill>
                  <a:schemeClr val="accent2">
                    <a:lumMod val="75000"/>
                  </a:schemeClr>
                </a:solidFill>
              </a:rPr>
              <a:t> </a:t>
            </a:r>
            <a:r>
              <a:rPr lang="en-US" sz="2400" b="1" dirty="0" err="1" smtClean="0">
                <a:solidFill>
                  <a:schemeClr val="accent2">
                    <a:lumMod val="75000"/>
                  </a:schemeClr>
                </a:solidFill>
              </a:rPr>
              <a:t>Caksus</a:t>
            </a:r>
            <a:r>
              <a:rPr lang="en-US" sz="2400" b="1" dirty="0" smtClean="0">
                <a:solidFill>
                  <a:schemeClr val="accent2">
                    <a:lumMod val="75000"/>
                  </a:schemeClr>
                </a:solidFill>
              </a:rPr>
              <a:t>/ </a:t>
            </a:r>
          </a:p>
          <a:p>
            <a:r>
              <a:rPr lang="en-US" sz="2400" b="1" dirty="0" smtClean="0">
                <a:solidFill>
                  <a:schemeClr val="accent2">
                    <a:lumMod val="75000"/>
                  </a:schemeClr>
                </a:solidFill>
              </a:rPr>
              <a:t>	realization</a:t>
            </a:r>
            <a:endParaRPr lang="en-US" sz="2400" b="1"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32"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diamond(out)">
                                      <p:cBhvr>
                                        <p:cTn id="11" dur="2000"/>
                                        <p:tgtEl>
                                          <p:spTgt spid="9218"/>
                                        </p:tgtEl>
                                      </p:cBhvr>
                                    </p:animEffect>
                                  </p:childTnLst>
                                </p:cTn>
                              </p:par>
                              <p:par>
                                <p:cTn id="12" presetID="1" presetClass="entr" presetSubtype="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2000"/>
                                        <p:tgtEl>
                                          <p:spTgt spid="9219"/>
                                        </p:tgtEl>
                                      </p:cBhvr>
                                    </p:animEffect>
                                  </p:childTnLst>
                                </p:cTn>
                              </p:par>
                              <p:par>
                                <p:cTn id="27" presetID="1" presetClass="entr" presetSubtype="0" fill="hold"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9220"/>
                                        </p:tgtEl>
                                        <p:attrNameLst>
                                          <p:attrName>style.visibility</p:attrName>
                                        </p:attrNameLst>
                                      </p:cBhvr>
                                      <p:to>
                                        <p:strVal val="visible"/>
                                      </p:to>
                                    </p:set>
                                    <p:animEffect transition="in" filter="checkerboard(across)">
                                      <p:cBhvr>
                                        <p:cTn id="41" dur="2000"/>
                                        <p:tgtEl>
                                          <p:spTgt spid="9220"/>
                                        </p:tgtEl>
                                      </p:cBhvr>
                                    </p:animEffect>
                                  </p:childTnLst>
                                </p:cTn>
                              </p:par>
                              <p:par>
                                <p:cTn id="42" presetID="1" presetClass="entr" presetSubtype="0" fill="hold"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
                                            <p:txEl>
                                              <p:pRg st="2" end="2"/>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
                                            <p:txEl>
                                              <p:pRg st="3" end="3"/>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
                                            <p:txEl>
                                              <p:pRg st="4" end="4"/>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81000"/>
            <a:ext cx="8915400" cy="1877437"/>
          </a:xfrm>
          <a:prstGeom prst="rect">
            <a:avLst/>
          </a:prstGeom>
          <a:noFill/>
        </p:spPr>
        <p:txBody>
          <a:bodyPr wrap="square" rtlCol="0">
            <a:spAutoFit/>
          </a:bodyPr>
          <a:lstStyle/>
          <a:p>
            <a:r>
              <a:rPr lang="en-US" sz="3200" b="1" dirty="0" smtClean="0">
                <a:solidFill>
                  <a:srgbClr val="800000"/>
                </a:solidFill>
              </a:rPr>
              <a:t>What are the uses of basic, theoretical knowledge</a:t>
            </a:r>
            <a:r>
              <a:rPr lang="en-US" sz="2400" b="1" dirty="0" smtClean="0">
                <a:solidFill>
                  <a:srgbClr val="002060"/>
                </a:solidFill>
              </a:rPr>
              <a:t>?</a:t>
            </a:r>
          </a:p>
          <a:p>
            <a:pPr>
              <a:buFont typeface="Arial" pitchFamily="34" charset="0"/>
              <a:buChar char="•"/>
            </a:pPr>
            <a:r>
              <a:rPr lang="en-US" sz="2800" b="1" dirty="0" smtClean="0">
                <a:solidFill>
                  <a:srgbClr val="002060"/>
                </a:solidFill>
              </a:rPr>
              <a:t>In your personal life?</a:t>
            </a:r>
          </a:p>
          <a:p>
            <a:pPr>
              <a:buFont typeface="Arial" pitchFamily="34" charset="0"/>
              <a:buChar char="•"/>
            </a:pPr>
            <a:r>
              <a:rPr lang="en-US" sz="2800" b="1" dirty="0" smtClean="0">
                <a:solidFill>
                  <a:srgbClr val="002060"/>
                </a:solidFill>
              </a:rPr>
              <a:t>For preaching?</a:t>
            </a:r>
          </a:p>
          <a:p>
            <a:pPr>
              <a:buFont typeface="Arial" pitchFamily="34" charset="0"/>
              <a:buChar char="•"/>
            </a:pPr>
            <a:r>
              <a:rPr lang="en-US" sz="2800" b="1" dirty="0" smtClean="0">
                <a:solidFill>
                  <a:srgbClr val="002060"/>
                </a:solidFill>
              </a:rPr>
              <a:t>In terms of future learning?</a:t>
            </a:r>
            <a:endParaRPr lang="en-US" sz="2800" b="1" dirty="0">
              <a:solidFill>
                <a:srgbClr val="002060"/>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1905000" y="2418080"/>
            <a:ext cx="5334000" cy="3982720"/>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049_SP-CT005_186.jpg"/>
          <p:cNvPicPr>
            <a:picLocks noChangeAspect="1"/>
          </p:cNvPicPr>
          <p:nvPr/>
        </p:nvPicPr>
        <p:blipFill>
          <a:blip r:embed="rId2" cstate="print"/>
          <a:stretch>
            <a:fillRect/>
          </a:stretch>
        </p:blipFill>
        <p:spPr>
          <a:xfrm>
            <a:off x="3810000" y="304800"/>
            <a:ext cx="4975860" cy="3375213"/>
          </a:xfrm>
          <a:prstGeom prst="rect">
            <a:avLst/>
          </a:prstGeom>
          <a:ln>
            <a:noFill/>
          </a:ln>
          <a:effectLst>
            <a:softEdge rad="112500"/>
          </a:effectLst>
        </p:spPr>
      </p:pic>
      <p:sp>
        <p:nvSpPr>
          <p:cNvPr id="5" name="TextBox 4"/>
          <p:cNvSpPr txBox="1"/>
          <p:nvPr/>
        </p:nvSpPr>
        <p:spPr>
          <a:xfrm>
            <a:off x="838200" y="3581400"/>
            <a:ext cx="7620000" cy="2677656"/>
          </a:xfrm>
          <a:prstGeom prst="rect">
            <a:avLst/>
          </a:prstGeom>
          <a:noFill/>
        </p:spPr>
        <p:txBody>
          <a:bodyPr wrap="square" rtlCol="0">
            <a:spAutoFit/>
          </a:bodyPr>
          <a:lstStyle/>
          <a:p>
            <a:r>
              <a:rPr lang="en-US" sz="2800" i="1" dirty="0" smtClean="0">
                <a:solidFill>
                  <a:srgbClr val="800000"/>
                </a:solidFill>
              </a:rPr>
              <a:t>“</a:t>
            </a:r>
            <a:r>
              <a:rPr lang="en-US" sz="2800" b="1" i="1" dirty="0" smtClean="0">
                <a:solidFill>
                  <a:srgbClr val="800000"/>
                </a:solidFill>
              </a:rPr>
              <a:t>The process is that you should memorize the purports of my books and then speak them in your own words.  Do not adulterate or change anything.  Then you will be the perfect preacher.”</a:t>
            </a:r>
          </a:p>
          <a:p>
            <a:endParaRPr lang="en-US" sz="2800" b="1" dirty="0">
              <a:solidFill>
                <a:srgbClr val="800000"/>
              </a:solidFill>
            </a:endParaRPr>
          </a:p>
          <a:p>
            <a:r>
              <a:rPr lang="en-US" sz="2800" b="1" dirty="0" smtClean="0">
                <a:solidFill>
                  <a:srgbClr val="800000"/>
                </a:solidFill>
              </a:rPr>
              <a:t>Letter, 15 Nov. 1975</a:t>
            </a:r>
            <a:endParaRPr lang="en-US" sz="2800" b="1" dirty="0">
              <a:solidFill>
                <a:srgbClr val="8000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1">
      <a:dk1>
        <a:sysClr val="windowText" lastClr="000000"/>
      </a:dk1>
      <a:lt1>
        <a:sysClr val="window" lastClr="FFFFFF"/>
      </a:lt1>
      <a:dk2>
        <a:srgbClr val="1F497D"/>
      </a:dk2>
      <a:lt2>
        <a:srgbClr val="DBEEF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11209</TotalTime>
  <Words>2441</Words>
  <Application>Microsoft Office PowerPoint</Application>
  <PresentationFormat>On-screen Show (4:3)</PresentationFormat>
  <Paragraphs>210</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Paper</vt:lpstr>
      <vt:lpstr>How to study Sastra  more deeply</vt:lpstr>
      <vt:lpstr>Slide 2</vt:lpstr>
      <vt:lpstr>Slide 3</vt:lpstr>
      <vt:lpstr>Slide 4</vt:lpstr>
      <vt:lpstr>Slide 5</vt:lpstr>
      <vt:lpstr>KNO    Knowledge Memory and Recall </vt:lpstr>
      <vt:lpstr>The 12 Aims</vt:lpstr>
      <vt:lpstr>Slide 8</vt:lpstr>
      <vt:lpstr>Slide 9</vt:lpstr>
      <vt:lpstr>UND  Understanding</vt:lpstr>
      <vt:lpstr>Slide 11</vt:lpstr>
      <vt:lpstr>Slide 12</vt:lpstr>
      <vt:lpstr>Thus I have explained to you knowledge still more confidential. Deliberate on this fully, and then do what you wish to do.  BG 18 :63  </vt:lpstr>
      <vt:lpstr>Discussion: </vt:lpstr>
      <vt:lpstr>Slide 15</vt:lpstr>
      <vt:lpstr>Understanding can also be in relationship to other aspects of study and application</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study Sastra</dc:title>
  <dc:creator>Laksmi</dc:creator>
  <cp:lastModifiedBy>Laksmi</cp:lastModifiedBy>
  <cp:revision>13</cp:revision>
  <dcterms:created xsi:type="dcterms:W3CDTF">2010-06-15T10:06:52Z</dcterms:created>
  <dcterms:modified xsi:type="dcterms:W3CDTF">2010-10-01T17:40:05Z</dcterms:modified>
</cp:coreProperties>
</file>