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75" r:id="rId3"/>
    <p:sldId id="276" r:id="rId4"/>
    <p:sldId id="277" r:id="rId5"/>
    <p:sldId id="279" r:id="rId6"/>
    <p:sldId id="270" r:id="rId7"/>
    <p:sldId id="257" r:id="rId8"/>
    <p:sldId id="260" r:id="rId9"/>
    <p:sldId id="261" r:id="rId10"/>
    <p:sldId id="258" r:id="rId11"/>
    <p:sldId id="259" r:id="rId12"/>
    <p:sldId id="271" r:id="rId13"/>
    <p:sldId id="263" r:id="rId14"/>
    <p:sldId id="268" r:id="rId15"/>
    <p:sldId id="272" r:id="rId16"/>
    <p:sldId id="264" r:id="rId17"/>
    <p:sldId id="265" r:id="rId18"/>
    <p:sldId id="266" r:id="rId19"/>
    <p:sldId id="273" r:id="rId20"/>
    <p:sldId id="262" r:id="rId21"/>
    <p:sldId id="267" r:id="rId22"/>
    <p:sldId id="283" r:id="rId23"/>
    <p:sldId id="282" r:id="rId24"/>
    <p:sldId id="280" r:id="rId25"/>
    <p:sldId id="281" r:id="rId26"/>
    <p:sldId id="301" r:id="rId27"/>
    <p:sldId id="299" r:id="rId28"/>
    <p:sldId id="300" r:id="rId29"/>
    <p:sldId id="302" r:id="rId30"/>
    <p:sldId id="296" r:id="rId31"/>
    <p:sldId id="284" r:id="rId32"/>
    <p:sldId id="285" r:id="rId33"/>
    <p:sldId id="286" r:id="rId34"/>
    <p:sldId id="298" r:id="rId35"/>
    <p:sldId id="287" r:id="rId36"/>
    <p:sldId id="288" r:id="rId37"/>
    <p:sldId id="303" r:id="rId38"/>
    <p:sldId id="305" r:id="rId39"/>
    <p:sldId id="304" r:id="rId40"/>
    <p:sldId id="289" r:id="rId41"/>
    <p:sldId id="290" r:id="rId42"/>
    <p:sldId id="291" r:id="rId43"/>
    <p:sldId id="306" r:id="rId44"/>
    <p:sldId id="307" r:id="rId45"/>
    <p:sldId id="308" r:id="rId46"/>
    <p:sldId id="309" r:id="rId47"/>
    <p:sldId id="292" r:id="rId48"/>
    <p:sldId id="310" r:id="rId49"/>
    <p:sldId id="311" r:id="rId50"/>
    <p:sldId id="312" r:id="rId51"/>
    <p:sldId id="293" r:id="rId52"/>
    <p:sldId id="294" r:id="rId53"/>
    <p:sldId id="313" r:id="rId54"/>
    <p:sldId id="295" r:id="rId55"/>
    <p:sldId id="29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71" autoAdjust="0"/>
  </p:normalViewPr>
  <p:slideViewPr>
    <p:cSldViewPr>
      <p:cViewPr>
        <p:scale>
          <a:sx n="61" d="100"/>
          <a:sy n="61" d="100"/>
        </p:scale>
        <p:origin x="-7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691BD-B0EE-463D-96D0-1F3ECC5C970E}" type="datetimeFigureOut">
              <a:rPr lang="en-US" smtClean="0"/>
              <a:pPr/>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F1DB2-407E-4EF5-B071-6221CDF02FF0}" type="slidenum">
              <a:rPr lang="en-US" smtClean="0"/>
              <a:pPr/>
              <a:t>‹Nº›</a:t>
            </a:fld>
            <a:endParaRPr lang="en-US"/>
          </a:p>
        </p:txBody>
      </p:sp>
    </p:spTree>
    <p:extLst>
      <p:ext uri="{BB962C8B-B14F-4D97-AF65-F5344CB8AC3E}">
        <p14:creationId xmlns:p14="http://schemas.microsoft.com/office/powerpoint/2010/main" val="51594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Los niños se sintieron</a:t>
            </a:r>
            <a:r>
              <a:rPr lang="en-US" sz="1200" kern="1200" baseline="0" dirty="0" smtClean="0">
                <a:solidFill>
                  <a:schemeClr val="tx1"/>
                </a:solidFill>
                <a:latin typeface="+mn-lt"/>
                <a:ea typeface="+mn-ea"/>
                <a:cs typeface="+mn-cs"/>
              </a:rPr>
              <a:t> angustiados por haber negligido sus deberes y por haber perdido su medio de subsistencia. </a:t>
            </a:r>
          </a:p>
          <a:p>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niños, pero no</a:t>
            </a:r>
            <a:r>
              <a:rPr lang="en-US" sz="1200" kern="1200" dirty="0" smtClean="0">
                <a:solidFill>
                  <a:schemeClr val="tx1"/>
                </a:solidFill>
                <a:latin typeface="+mn-lt"/>
                <a:ea typeface="+mn-ea"/>
                <a:cs typeface="+mn-cs"/>
              </a:rPr>
              <a:t> Krishna y Balarama—Sridhara Swami</a:t>
            </a:r>
          </a:p>
          <a:p>
            <a:pPr lvl="0"/>
            <a:r>
              <a:rPr lang="en-US" sz="1200" kern="1200" dirty="0" smtClean="0">
                <a:solidFill>
                  <a:schemeClr val="tx1"/>
                </a:solidFill>
                <a:latin typeface="+mn-lt"/>
                <a:ea typeface="+mn-ea"/>
                <a:cs typeface="+mn-cs"/>
              </a:rPr>
              <a:t>Krishna y Balarama quisieron</a:t>
            </a:r>
            <a:r>
              <a:rPr lang="en-US" sz="1200" kern="1200" baseline="0" dirty="0" smtClean="0">
                <a:solidFill>
                  <a:schemeClr val="tx1"/>
                </a:solidFill>
                <a:latin typeface="+mn-lt"/>
                <a:ea typeface="+mn-ea"/>
                <a:cs typeface="+mn-cs"/>
              </a:rPr>
              <a:t> experimentar un nuevo pasatiempo</a:t>
            </a:r>
            <a:r>
              <a:rPr lang="en-US" sz="1200" kern="1200" dirty="0" smtClean="0">
                <a:solidFill>
                  <a:schemeClr val="tx1"/>
                </a:solidFill>
                <a:latin typeface="+mn-lt"/>
                <a:ea typeface="+mn-ea"/>
                <a:cs typeface="+mn-cs"/>
              </a:rPr>
              <a:t>—Sanatana y Jiva Goswamis</a:t>
            </a:r>
          </a:p>
          <a:p>
            <a:pPr lvl="0"/>
            <a:r>
              <a:rPr lang="en-US" sz="1200" kern="1200" dirty="0" smtClean="0">
                <a:solidFill>
                  <a:schemeClr val="tx1"/>
                </a:solidFill>
                <a:latin typeface="+mn-lt"/>
                <a:ea typeface="+mn-ea"/>
                <a:cs typeface="+mn-cs"/>
              </a:rPr>
              <a:t>Debido</a:t>
            </a:r>
            <a:r>
              <a:rPr lang="en-US" sz="1200" kern="1200" baseline="0" dirty="0" smtClean="0">
                <a:solidFill>
                  <a:schemeClr val="tx1"/>
                </a:solidFill>
                <a:latin typeface="+mn-lt"/>
                <a:ea typeface="+mn-ea"/>
                <a:cs typeface="+mn-cs"/>
              </a:rPr>
              <a:t> a un gran amor por las vacas.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a:t>
            </a:r>
            <a:r>
              <a:rPr lang="en-US" sz="1200" kern="1200" baseline="0" dirty="0" smtClean="0">
                <a:solidFill>
                  <a:schemeClr val="tx1"/>
                </a:solidFill>
                <a:latin typeface="+mn-lt"/>
                <a:ea typeface="+mn-ea"/>
                <a:cs typeface="+mn-cs"/>
              </a:rPr>
              <a:t> las podían encontrar</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Las buscaron siguiendo la hierba</a:t>
            </a:r>
            <a:r>
              <a:rPr lang="en-US" sz="1200" kern="1200" baseline="0" dirty="0" smtClean="0">
                <a:solidFill>
                  <a:schemeClr val="tx1"/>
                </a:solidFill>
                <a:latin typeface="+mn-lt"/>
                <a:ea typeface="+mn-ea"/>
                <a:cs typeface="+mn-cs"/>
              </a:rPr>
              <a:t> comida, las huellas de las pezuñas y los signos de la hierba tumbada.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niños están cansados y sedientos</a:t>
            </a:r>
          </a:p>
          <a:p>
            <a:pPr lvl="0"/>
            <a:r>
              <a:rPr lang="en-US" sz="1200" kern="1200" baseline="0" dirty="0" smtClean="0">
                <a:solidFill>
                  <a:schemeClr val="tx1"/>
                </a:solidFill>
                <a:latin typeface="+mn-lt"/>
                <a:ea typeface="+mn-ea"/>
                <a:cs typeface="+mn-cs"/>
              </a:rPr>
              <a:t>Krishna llama a las vacas por su nombre, con una voz como el sonido del trueno al chocar las nubes y con un amoroso kirtana –Sanatana Goswami</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a:t>
            </a:r>
            <a:r>
              <a:rPr lang="en-US" baseline="0" dirty="0" smtClean="0"/>
              <a:t> vacas responden con gran júbilo-así fue como las encontraron.</a:t>
            </a:r>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niños felices por haber tenido la</a:t>
            </a:r>
            <a:r>
              <a:rPr lang="en-US" baseline="0" dirty="0" smtClean="0"/>
              <a:t> fortuna de haber encontrado a todos los animales en un sitio.</a:t>
            </a:r>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t>
            </a:r>
            <a:r>
              <a:rPr lang="en-US" baseline="0" dirty="0" smtClean="0"/>
              <a:t> fuego viene </a:t>
            </a:r>
            <a:r>
              <a:rPr lang="en-US" baseline="0" dirty="0" smtClean="0"/>
              <a:t>por detrás. </a:t>
            </a:r>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Ellos</a:t>
            </a:r>
            <a:r>
              <a:rPr lang="en-US" baseline="0" dirty="0" smtClean="0"/>
              <a:t> sienten el calor del fuego.</a:t>
            </a:r>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El fuego les rodea por las ocho direcciones, el viento</a:t>
            </a:r>
            <a:r>
              <a:rPr lang="en-US" sz="1200" kern="1200" baseline="0" dirty="0" smtClean="0">
                <a:solidFill>
                  <a:schemeClr val="tx1"/>
                </a:solidFill>
                <a:latin typeface="+mn-lt"/>
                <a:ea typeface="+mn-ea"/>
                <a:cs typeface="+mn-cs"/>
              </a:rPr>
              <a:t> dirigiéndolo como un conductor de cuadriga</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El</a:t>
            </a:r>
            <a:r>
              <a:rPr lang="en-US" sz="1200" kern="1200" baseline="0" dirty="0" smtClean="0">
                <a:solidFill>
                  <a:schemeClr val="tx1"/>
                </a:solidFill>
                <a:latin typeface="+mn-lt"/>
                <a:ea typeface="+mn-ea"/>
                <a:cs typeface="+mn-cs"/>
              </a:rPr>
              <a:t> fuego es un demonio amigo de</a:t>
            </a:r>
            <a:r>
              <a:rPr lang="en-US" sz="1200" kern="1200" dirty="0" smtClean="0">
                <a:solidFill>
                  <a:schemeClr val="tx1"/>
                </a:solidFill>
                <a:latin typeface="+mn-lt"/>
                <a:ea typeface="+mn-ea"/>
                <a:cs typeface="+mn-cs"/>
              </a:rPr>
              <a:t> Pralamba—Sanatana Goswami</a:t>
            </a:r>
          </a:p>
          <a:p>
            <a:pPr lvl="0"/>
            <a:r>
              <a:rPr lang="en-US" sz="1200" kern="1200" dirty="0" smtClean="0">
                <a:solidFill>
                  <a:schemeClr val="tx1"/>
                </a:solidFill>
                <a:latin typeface="+mn-lt"/>
                <a:ea typeface="+mn-ea"/>
                <a:cs typeface="+mn-cs"/>
              </a:rPr>
              <a:t>O</a:t>
            </a:r>
            <a:r>
              <a:rPr lang="en-US" sz="1200" kern="1200" baseline="0" dirty="0" smtClean="0">
                <a:solidFill>
                  <a:schemeClr val="tx1"/>
                </a:solidFill>
                <a:latin typeface="+mn-lt"/>
                <a:ea typeface="+mn-ea"/>
                <a:cs typeface="+mn-cs"/>
              </a:rPr>
              <a:t> el fuego quería asociarse con</a:t>
            </a:r>
            <a:r>
              <a:rPr lang="en-US" sz="1200" kern="1200" dirty="0" smtClean="0">
                <a:solidFill>
                  <a:schemeClr val="tx1"/>
                </a:solidFill>
                <a:latin typeface="+mn-lt"/>
                <a:ea typeface="+mn-ea"/>
                <a:cs typeface="+mn-cs"/>
              </a:rPr>
              <a:t> Krishna</a:t>
            </a: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niños oran “tal” como una persona mostrando temor a la muerte, esto demuestra que los niños no sienten temor a la muerte, sino que están temerosos de separarse de Krishna y sienten temor por amor a sus animales.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Dependen</a:t>
            </a:r>
            <a:r>
              <a:rPr lang="en-US" sz="1200" kern="1200" baseline="0" dirty="0" smtClean="0">
                <a:solidFill>
                  <a:schemeClr val="tx1"/>
                </a:solidFill>
                <a:latin typeface="+mn-lt"/>
                <a:ea typeface="+mn-ea"/>
                <a:cs typeface="+mn-cs"/>
              </a:rPr>
              <a:t> de</a:t>
            </a:r>
            <a:r>
              <a:rPr lang="en-US" sz="1200" kern="1200" dirty="0" smtClean="0">
                <a:solidFill>
                  <a:schemeClr val="tx1"/>
                </a:solidFill>
                <a:latin typeface="+mn-lt"/>
                <a:ea typeface="+mn-ea"/>
                <a:cs typeface="+mn-cs"/>
              </a:rPr>
              <a:t> Krishna.</a:t>
            </a:r>
          </a:p>
          <a:p>
            <a:pPr lvl="0"/>
            <a:r>
              <a:rPr lang="en-US" sz="1200" kern="1200" dirty="0" smtClean="0">
                <a:solidFill>
                  <a:schemeClr val="tx1"/>
                </a:solidFill>
                <a:latin typeface="+mn-lt"/>
                <a:ea typeface="+mn-ea"/>
                <a:cs typeface="+mn-cs"/>
              </a:rPr>
              <a:t>Krishna les</a:t>
            </a:r>
            <a:r>
              <a:rPr lang="en-US" sz="1200" kern="1200" baseline="0" dirty="0" smtClean="0">
                <a:solidFill>
                  <a:schemeClr val="tx1"/>
                </a:solidFill>
                <a:latin typeface="+mn-lt"/>
                <a:ea typeface="+mn-ea"/>
                <a:cs typeface="+mn-cs"/>
              </a:rPr>
              <a:t> salvará y</a:t>
            </a:r>
            <a:r>
              <a:rPr lang="en-US" sz="1200" kern="1200" dirty="0" smtClean="0">
                <a:solidFill>
                  <a:schemeClr val="tx1"/>
                </a:solidFill>
                <a:latin typeface="+mn-lt"/>
                <a:ea typeface="+mn-ea"/>
                <a:cs typeface="+mn-cs"/>
              </a:rPr>
              <a:t> Balarama podrá</a:t>
            </a:r>
            <a:r>
              <a:rPr lang="en-US" sz="1200" kern="1200" baseline="0" dirty="0" smtClean="0">
                <a:solidFill>
                  <a:schemeClr val="tx1"/>
                </a:solidFill>
                <a:latin typeface="+mn-lt"/>
                <a:ea typeface="+mn-ea"/>
                <a:cs typeface="+mn-cs"/>
              </a:rPr>
              <a:t> ayudar</a:t>
            </a:r>
            <a:r>
              <a:rPr lang="en-US" sz="1200" kern="1200" dirty="0" smtClean="0">
                <a:solidFill>
                  <a:schemeClr val="tx1"/>
                </a:solidFill>
                <a:latin typeface="+mn-lt"/>
                <a:ea typeface="+mn-ea"/>
                <a:cs typeface="+mn-cs"/>
              </a:rPr>
              <a:t>— Primero ellos</a:t>
            </a:r>
            <a:r>
              <a:rPr lang="en-US" sz="1200" kern="1200" baseline="0" dirty="0" smtClean="0">
                <a:solidFill>
                  <a:schemeClr val="tx1"/>
                </a:solidFill>
                <a:latin typeface="+mn-lt"/>
                <a:ea typeface="+mn-ea"/>
                <a:cs typeface="+mn-cs"/>
              </a:rPr>
              <a:t> les piden ayuda  a los dos, a Krishna y a Balarama juntos</a:t>
            </a:r>
            <a:r>
              <a:rPr lang="en-US" sz="1200" kern="1200" dirty="0" smtClean="0">
                <a:solidFill>
                  <a:schemeClr val="tx1"/>
                </a:solidFill>
                <a:latin typeface="+mn-lt"/>
                <a:ea typeface="+mn-ea"/>
                <a:cs typeface="+mn-cs"/>
              </a:rPr>
              <a:t>, y</a:t>
            </a:r>
            <a:r>
              <a:rPr lang="en-US" sz="1200" kern="1200" baseline="0" dirty="0" smtClean="0">
                <a:solidFill>
                  <a:schemeClr val="tx1"/>
                </a:solidFill>
                <a:latin typeface="+mn-lt"/>
                <a:ea typeface="+mn-ea"/>
                <a:cs typeface="+mn-cs"/>
              </a:rPr>
              <a:t> luego le piden sólo a</a:t>
            </a:r>
            <a:r>
              <a:rPr lang="en-US" sz="1200" kern="1200" dirty="0" smtClean="0">
                <a:solidFill>
                  <a:schemeClr val="tx1"/>
                </a:solidFill>
                <a:latin typeface="+mn-lt"/>
                <a:ea typeface="+mn-ea"/>
                <a:cs typeface="+mn-cs"/>
              </a:rPr>
              <a:t> Krishna, debido</a:t>
            </a:r>
            <a:r>
              <a:rPr lang="en-US" sz="1200" kern="1200" baseline="0" dirty="0" smtClean="0">
                <a:solidFill>
                  <a:schemeClr val="tx1"/>
                </a:solidFill>
                <a:latin typeface="+mn-lt"/>
                <a:ea typeface="+mn-ea"/>
                <a:cs typeface="+mn-cs"/>
              </a:rPr>
              <a:t> a que sienten un aprecio especial por </a:t>
            </a:r>
            <a:r>
              <a:rPr lang="en-US" sz="1200" kern="1200" dirty="0" smtClean="0">
                <a:solidFill>
                  <a:schemeClr val="tx1"/>
                </a:solidFill>
                <a:latin typeface="+mn-lt"/>
                <a:ea typeface="+mn-ea"/>
                <a:cs typeface="+mn-cs"/>
              </a:rPr>
              <a:t>Krishna. </a:t>
            </a:r>
          </a:p>
          <a:p>
            <a:pPr lvl="0"/>
            <a:r>
              <a:rPr lang="en-US" sz="1200" kern="1200" dirty="0" smtClean="0">
                <a:solidFill>
                  <a:schemeClr val="tx1"/>
                </a:solidFill>
                <a:latin typeface="+mn-lt"/>
                <a:ea typeface="+mn-ea"/>
                <a:cs typeface="+mn-cs"/>
              </a:rPr>
              <a:t>Recuerdan</a:t>
            </a:r>
            <a:r>
              <a:rPr lang="en-US" sz="1200" kern="1200" baseline="0" dirty="0" smtClean="0">
                <a:solidFill>
                  <a:schemeClr val="tx1"/>
                </a:solidFill>
                <a:latin typeface="+mn-lt"/>
                <a:ea typeface="+mn-ea"/>
                <a:cs typeface="+mn-cs"/>
              </a:rPr>
              <a:t> las palabras de Gargamuni</a:t>
            </a:r>
            <a:r>
              <a:rPr lang="en-US" sz="1200" kern="1200" dirty="0" smtClean="0">
                <a:solidFill>
                  <a:schemeClr val="tx1"/>
                </a:solidFill>
                <a:latin typeface="+mn-lt"/>
                <a:ea typeface="+mn-ea"/>
                <a:cs typeface="+mn-cs"/>
              </a:rPr>
              <a:t>: Krishna</a:t>
            </a:r>
            <a:r>
              <a:rPr lang="en-US" sz="1200" kern="1200" baseline="0" dirty="0" smtClean="0">
                <a:solidFill>
                  <a:schemeClr val="tx1"/>
                </a:solidFill>
                <a:latin typeface="+mn-lt"/>
                <a:ea typeface="+mn-ea"/>
                <a:cs typeface="+mn-cs"/>
              </a:rPr>
              <a:t> salvará a los dependientes.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Krishna les</a:t>
            </a:r>
            <a:r>
              <a:rPr lang="en-US" sz="1200" kern="1200" baseline="0" dirty="0" smtClean="0">
                <a:solidFill>
                  <a:schemeClr val="tx1"/>
                </a:solidFill>
                <a:latin typeface="+mn-lt"/>
                <a:ea typeface="+mn-ea"/>
                <a:cs typeface="+mn-cs"/>
              </a:rPr>
              <a:t> pide a los niños que cierren sus ojos.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Él no quiere que Le vean tragarse el fuego y que sientan temor por lo que Le pueda suceder, porque entonces para salvarle, se dañarían ellos.</a:t>
            </a:r>
          </a:p>
          <a:p>
            <a:pPr lvl="0"/>
            <a:r>
              <a:rPr lang="en-US" sz="1200" kern="1200" dirty="0" smtClean="0">
                <a:solidFill>
                  <a:schemeClr val="tx1"/>
                </a:solidFill>
                <a:latin typeface="+mn-lt"/>
                <a:ea typeface="+mn-ea"/>
                <a:cs typeface="+mn-cs"/>
              </a:rPr>
              <a:t>Para</a:t>
            </a:r>
            <a:r>
              <a:rPr lang="en-US" sz="1200" kern="1200" baseline="0" dirty="0" smtClean="0">
                <a:solidFill>
                  <a:schemeClr val="tx1"/>
                </a:solidFill>
                <a:latin typeface="+mn-lt"/>
                <a:ea typeface="+mn-ea"/>
                <a:cs typeface="+mn-cs"/>
              </a:rPr>
              <a:t> hacer un truco y llevarles a</a:t>
            </a:r>
            <a:r>
              <a:rPr lang="en-US" sz="1200" kern="1200" dirty="0" smtClean="0">
                <a:solidFill>
                  <a:schemeClr val="tx1"/>
                </a:solidFill>
                <a:latin typeface="+mn-lt"/>
                <a:ea typeface="+mn-ea"/>
                <a:cs typeface="+mn-cs"/>
              </a:rPr>
              <a:t> Bandiravana.</a:t>
            </a:r>
          </a:p>
          <a:p>
            <a:pPr lvl="0"/>
            <a:r>
              <a:rPr lang="en-US" sz="1200" kern="1200" dirty="0" smtClean="0">
                <a:solidFill>
                  <a:schemeClr val="tx1"/>
                </a:solidFill>
                <a:latin typeface="+mn-lt"/>
                <a:ea typeface="+mn-ea"/>
                <a:cs typeface="+mn-cs"/>
              </a:rPr>
              <a:t>Ellos</a:t>
            </a:r>
            <a:r>
              <a:rPr lang="en-US" sz="1200" kern="1200" baseline="0" dirty="0" smtClean="0">
                <a:solidFill>
                  <a:schemeClr val="tx1"/>
                </a:solidFill>
                <a:latin typeface="+mn-lt"/>
                <a:ea typeface="+mn-ea"/>
                <a:cs typeface="+mn-cs"/>
              </a:rPr>
              <a:t> puede que piensen</a:t>
            </a:r>
            <a:r>
              <a:rPr lang="en-US" sz="1200" kern="1200" dirty="0" smtClean="0">
                <a:solidFill>
                  <a:schemeClr val="tx1"/>
                </a:solidFill>
                <a:latin typeface="+mn-lt"/>
                <a:ea typeface="+mn-ea"/>
                <a:cs typeface="+mn-cs"/>
              </a:rPr>
              <a:t>, “¿De qué va a servir que cerremos los ojos? Krishna</a:t>
            </a:r>
            <a:r>
              <a:rPr lang="en-US" sz="1200" kern="1200" baseline="0" dirty="0" smtClean="0">
                <a:solidFill>
                  <a:schemeClr val="tx1"/>
                </a:solidFill>
                <a:latin typeface="+mn-lt"/>
                <a:ea typeface="+mn-ea"/>
                <a:cs typeface="+mn-cs"/>
              </a:rPr>
              <a:t> les dice que no tengan miedo</a:t>
            </a:r>
            <a:r>
              <a:rPr lang="en-US" sz="1200" kern="1200" dirty="0" smtClean="0">
                <a:solidFill>
                  <a:schemeClr val="tx1"/>
                </a:solidFill>
                <a:latin typeface="+mn-lt"/>
                <a:ea typeface="+mn-ea"/>
                <a:cs typeface="+mn-cs"/>
              </a:rPr>
              <a:t> (SP dice que les envía este mensaje hablándoles</a:t>
            </a:r>
            <a:r>
              <a:rPr lang="en-US" sz="1200" kern="1200" baseline="0" dirty="0" smtClean="0">
                <a:solidFill>
                  <a:schemeClr val="tx1"/>
                </a:solidFill>
                <a:latin typeface="+mn-lt"/>
                <a:ea typeface="+mn-ea"/>
                <a:cs typeface="+mn-cs"/>
              </a:rPr>
              <a:t> con Sus ojos)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niños piensan:</a:t>
            </a:r>
            <a:r>
              <a:rPr lang="en-US" sz="1200" kern="1200" dirty="0" smtClean="0">
                <a:solidFill>
                  <a:schemeClr val="tx1"/>
                </a:solidFill>
                <a:latin typeface="+mn-lt"/>
                <a:ea typeface="+mn-ea"/>
                <a:cs typeface="+mn-cs"/>
              </a:rPr>
              <a:t> “Krishna puede</a:t>
            </a:r>
            <a:r>
              <a:rPr lang="en-US" sz="1200" kern="1200" baseline="0" dirty="0" smtClean="0">
                <a:solidFill>
                  <a:schemeClr val="tx1"/>
                </a:solidFill>
                <a:latin typeface="+mn-lt"/>
                <a:ea typeface="+mn-ea"/>
                <a:cs typeface="+mn-cs"/>
              </a:rPr>
              <a:t> que utilice gemas</a:t>
            </a:r>
            <a:r>
              <a:rPr lang="en-US" sz="1200" kern="1200" dirty="0" smtClean="0">
                <a:solidFill>
                  <a:schemeClr val="tx1"/>
                </a:solidFill>
                <a:latin typeface="+mn-lt"/>
                <a:ea typeface="+mn-ea"/>
                <a:cs typeface="+mn-cs"/>
              </a:rPr>
              <a:t>, mantras, o</a:t>
            </a:r>
            <a:r>
              <a:rPr lang="en-US" sz="1200" kern="1200" baseline="0" dirty="0" smtClean="0">
                <a:solidFill>
                  <a:schemeClr val="tx1"/>
                </a:solidFill>
                <a:latin typeface="+mn-lt"/>
                <a:ea typeface="+mn-ea"/>
                <a:cs typeface="+mn-cs"/>
              </a:rPr>
              <a:t> hierbas para detener este fuego</a:t>
            </a:r>
            <a:r>
              <a:rPr lang="en-US" sz="1200" kern="1200" dirty="0" smtClean="0">
                <a:solidFill>
                  <a:schemeClr val="tx1"/>
                </a:solidFill>
                <a:latin typeface="+mn-lt"/>
                <a:ea typeface="+mn-ea"/>
                <a:cs typeface="+mn-cs"/>
              </a:rPr>
              <a:t>, pero</a:t>
            </a:r>
            <a:r>
              <a:rPr lang="en-US" sz="1200" kern="1200" baseline="0" dirty="0" smtClean="0">
                <a:solidFill>
                  <a:schemeClr val="tx1"/>
                </a:solidFill>
                <a:latin typeface="+mn-lt"/>
                <a:ea typeface="+mn-ea"/>
                <a:cs typeface="+mn-cs"/>
              </a:rPr>
              <a:t> se ha de mantener en secreto</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Krishna Se</a:t>
            </a:r>
            <a:r>
              <a:rPr lang="en-US" sz="1200" kern="1200" baseline="0" dirty="0" smtClean="0">
                <a:solidFill>
                  <a:schemeClr val="tx1"/>
                </a:solidFill>
                <a:latin typeface="+mn-lt"/>
                <a:ea typeface="+mn-ea"/>
                <a:cs typeface="+mn-cs"/>
              </a:rPr>
              <a:t> traga el fuego.</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Para</a:t>
            </a:r>
            <a:r>
              <a:rPr lang="en-US" sz="1200" kern="1200" baseline="0" dirty="0" smtClean="0">
                <a:solidFill>
                  <a:schemeClr val="tx1"/>
                </a:solidFill>
                <a:latin typeface="+mn-lt"/>
                <a:ea typeface="+mn-ea"/>
                <a:cs typeface="+mn-cs"/>
              </a:rPr>
              <a:t> demostrar a Brahma y a otros, el amor, que siente por Sus amigos.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Porque</a:t>
            </a:r>
            <a:r>
              <a:rPr lang="en-US" sz="1200" kern="1200" baseline="0" dirty="0" smtClean="0">
                <a:solidFill>
                  <a:schemeClr val="tx1"/>
                </a:solidFill>
                <a:latin typeface="+mn-lt"/>
                <a:ea typeface="+mn-ea"/>
                <a:cs typeface="+mn-cs"/>
              </a:rPr>
              <a:t> así lo deseaba</a:t>
            </a:r>
            <a:r>
              <a:rPr lang="en-US" sz="1200" kern="1200" dirty="0" smtClean="0">
                <a:solidFill>
                  <a:schemeClr val="tx1"/>
                </a:solidFill>
                <a:latin typeface="+mn-lt"/>
                <a:ea typeface="+mn-ea"/>
                <a:cs typeface="+mn-cs"/>
              </a:rPr>
              <a:t> (debido</a:t>
            </a:r>
            <a:r>
              <a:rPr lang="en-US" sz="1200" kern="1200" baseline="0" dirty="0" smtClean="0">
                <a:solidFill>
                  <a:schemeClr val="tx1"/>
                </a:solidFill>
                <a:latin typeface="+mn-lt"/>
                <a:ea typeface="+mn-ea"/>
                <a:cs typeface="+mn-cs"/>
              </a:rPr>
              <a:t> a que nada sucede sin</a:t>
            </a:r>
            <a:r>
              <a:rPr lang="en-US" sz="1200" kern="1200" dirty="0" smtClean="0">
                <a:solidFill>
                  <a:schemeClr val="tx1"/>
                </a:solidFill>
                <a:latin typeface="+mn-lt"/>
                <a:ea typeface="+mn-ea"/>
                <a:cs typeface="+mn-cs"/>
              </a:rPr>
              <a:t> Su</a:t>
            </a:r>
            <a:r>
              <a:rPr lang="en-US" sz="1200" kern="1200" baseline="0" dirty="0" smtClean="0">
                <a:solidFill>
                  <a:schemeClr val="tx1"/>
                </a:solidFill>
                <a:latin typeface="+mn-lt"/>
                <a:ea typeface="+mn-ea"/>
                <a:cs typeface="+mn-cs"/>
              </a:rPr>
              <a:t> deseo </a:t>
            </a:r>
            <a:r>
              <a:rPr lang="en-US" sz="1200" kern="1200" dirty="0" smtClean="0">
                <a:solidFill>
                  <a:schemeClr val="tx1"/>
                </a:solidFill>
                <a:latin typeface="+mn-lt"/>
                <a:ea typeface="+mn-ea"/>
                <a:cs typeface="+mn-cs"/>
              </a:rPr>
              <a:t>— Visvanatha) </a:t>
            </a:r>
          </a:p>
          <a:p>
            <a:pPr lvl="0"/>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devotos no pueden tolerar el pensar que Él se trague el fuego, por lo tanto</a:t>
            </a:r>
            <a:r>
              <a:rPr lang="en-US" sz="1200" kern="1200" dirty="0" smtClean="0">
                <a:solidFill>
                  <a:schemeClr val="tx1"/>
                </a:solidFill>
                <a:latin typeface="+mn-lt"/>
                <a:ea typeface="+mn-ea"/>
                <a:cs typeface="+mn-cs"/>
              </a:rPr>
              <a:t> yogamaya se bebió el fuego y convirtió el fuego en un</a:t>
            </a:r>
            <a:r>
              <a:rPr lang="en-US" sz="1200" kern="1200" baseline="0" dirty="0" smtClean="0">
                <a:solidFill>
                  <a:schemeClr val="tx1"/>
                </a:solidFill>
                <a:latin typeface="+mn-lt"/>
                <a:ea typeface="+mn-ea"/>
                <a:cs typeface="+mn-cs"/>
              </a:rPr>
              <a:t> refrescante brevage.</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El</a:t>
            </a:r>
            <a:r>
              <a:rPr lang="en-US" sz="1200" kern="1200" baseline="0" dirty="0" smtClean="0">
                <a:solidFill>
                  <a:schemeClr val="tx1"/>
                </a:solidFill>
                <a:latin typeface="+mn-lt"/>
                <a:ea typeface="+mn-ea"/>
                <a:cs typeface="+mn-cs"/>
              </a:rPr>
              <a:t> fuego sintió temor y se convirtió en una bebida refrescante y reconfortante. </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Krishna Se</a:t>
            </a:r>
            <a:r>
              <a:rPr lang="en-US" sz="1200" kern="1200" baseline="0" dirty="0" smtClean="0">
                <a:solidFill>
                  <a:schemeClr val="tx1"/>
                </a:solidFill>
                <a:latin typeface="+mn-lt"/>
                <a:ea typeface="+mn-ea"/>
                <a:cs typeface="+mn-cs"/>
              </a:rPr>
              <a:t> traga el fuego.</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Para</a:t>
            </a:r>
            <a:r>
              <a:rPr lang="en-US" sz="1200" kern="1200" baseline="0" dirty="0" smtClean="0">
                <a:solidFill>
                  <a:schemeClr val="tx1"/>
                </a:solidFill>
                <a:latin typeface="+mn-lt"/>
                <a:ea typeface="+mn-ea"/>
                <a:cs typeface="+mn-cs"/>
              </a:rPr>
              <a:t> demostrar a Brahma y a otros, el amor, que siente por Sus amigos.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Porque</a:t>
            </a:r>
            <a:r>
              <a:rPr lang="en-US" sz="1200" kern="1200" baseline="0" dirty="0" smtClean="0">
                <a:solidFill>
                  <a:schemeClr val="tx1"/>
                </a:solidFill>
                <a:latin typeface="+mn-lt"/>
                <a:ea typeface="+mn-ea"/>
                <a:cs typeface="+mn-cs"/>
              </a:rPr>
              <a:t> así lo deseaba</a:t>
            </a:r>
            <a:r>
              <a:rPr lang="en-US" sz="1200" kern="1200" dirty="0" smtClean="0">
                <a:solidFill>
                  <a:schemeClr val="tx1"/>
                </a:solidFill>
                <a:latin typeface="+mn-lt"/>
                <a:ea typeface="+mn-ea"/>
                <a:cs typeface="+mn-cs"/>
              </a:rPr>
              <a:t> (debido</a:t>
            </a:r>
            <a:r>
              <a:rPr lang="en-US" sz="1200" kern="1200" baseline="0" dirty="0" smtClean="0">
                <a:solidFill>
                  <a:schemeClr val="tx1"/>
                </a:solidFill>
                <a:latin typeface="+mn-lt"/>
                <a:ea typeface="+mn-ea"/>
                <a:cs typeface="+mn-cs"/>
              </a:rPr>
              <a:t> a que nada sucede sin</a:t>
            </a:r>
            <a:r>
              <a:rPr lang="en-US" sz="1200" kern="1200" dirty="0" smtClean="0">
                <a:solidFill>
                  <a:schemeClr val="tx1"/>
                </a:solidFill>
                <a:latin typeface="+mn-lt"/>
                <a:ea typeface="+mn-ea"/>
                <a:cs typeface="+mn-cs"/>
              </a:rPr>
              <a:t> Su</a:t>
            </a:r>
            <a:r>
              <a:rPr lang="en-US" sz="1200" kern="1200" baseline="0" dirty="0" smtClean="0">
                <a:solidFill>
                  <a:schemeClr val="tx1"/>
                </a:solidFill>
                <a:latin typeface="+mn-lt"/>
                <a:ea typeface="+mn-ea"/>
                <a:cs typeface="+mn-cs"/>
              </a:rPr>
              <a:t> deseo </a:t>
            </a:r>
            <a:r>
              <a:rPr lang="en-US" sz="1200" kern="1200" dirty="0" smtClean="0">
                <a:solidFill>
                  <a:schemeClr val="tx1"/>
                </a:solidFill>
                <a:latin typeface="+mn-lt"/>
                <a:ea typeface="+mn-ea"/>
                <a:cs typeface="+mn-cs"/>
              </a:rPr>
              <a:t>— Visvanatha) </a:t>
            </a:r>
          </a:p>
          <a:p>
            <a:pPr lvl="0"/>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devotos no pueden </a:t>
            </a:r>
            <a:r>
              <a:rPr lang="en-US" sz="1200" kern="1200" baseline="0" dirty="0" smtClean="0">
                <a:solidFill>
                  <a:schemeClr val="tx1"/>
                </a:solidFill>
                <a:latin typeface="+mn-lt"/>
                <a:ea typeface="+mn-ea"/>
                <a:cs typeface="+mn-cs"/>
              </a:rPr>
              <a:t>tolerar </a:t>
            </a:r>
            <a:r>
              <a:rPr lang="en-US" sz="1200" kern="1200" baseline="0" dirty="0" smtClean="0">
                <a:solidFill>
                  <a:schemeClr val="tx1"/>
                </a:solidFill>
                <a:latin typeface="+mn-lt"/>
                <a:ea typeface="+mn-ea"/>
                <a:cs typeface="+mn-cs"/>
              </a:rPr>
              <a:t>pensar que Él se trague el fuego, por lo tanto</a:t>
            </a:r>
            <a:r>
              <a:rPr lang="en-US" sz="1200" kern="1200" dirty="0" smtClean="0">
                <a:solidFill>
                  <a:schemeClr val="tx1"/>
                </a:solidFill>
                <a:latin typeface="+mn-lt"/>
                <a:ea typeface="+mn-ea"/>
                <a:cs typeface="+mn-cs"/>
              </a:rPr>
              <a:t> yogamaya se bebió el fuego y convirtió el fuego en un</a:t>
            </a:r>
            <a:r>
              <a:rPr lang="en-US" sz="1200" kern="1200" baseline="0" dirty="0" smtClean="0">
                <a:solidFill>
                  <a:schemeClr val="tx1"/>
                </a:solidFill>
                <a:latin typeface="+mn-lt"/>
                <a:ea typeface="+mn-ea"/>
                <a:cs typeface="+mn-cs"/>
              </a:rPr>
              <a:t> refrescante brevage.</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El</a:t>
            </a:r>
            <a:r>
              <a:rPr lang="en-US" sz="1200" kern="1200" baseline="0" dirty="0" smtClean="0">
                <a:solidFill>
                  <a:schemeClr val="tx1"/>
                </a:solidFill>
                <a:latin typeface="+mn-lt"/>
                <a:ea typeface="+mn-ea"/>
                <a:cs typeface="+mn-cs"/>
              </a:rPr>
              <a:t> fuego sintió temor y se convirtió en una bebida refrescante y reconfortante. </a:t>
            </a:r>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Los niños estaban casi inconscientes y entonces abrieron sus ojos de nuevo en Bandiravana.</a:t>
            </a:r>
          </a:p>
          <a:p>
            <a:pPr lvl="0"/>
            <a:r>
              <a:rPr lang="en-US" sz="1200" kern="1200" dirty="0" smtClean="0">
                <a:solidFill>
                  <a:schemeClr val="tx1"/>
                </a:solidFill>
                <a:latin typeface="+mn-lt"/>
                <a:ea typeface="+mn-ea"/>
                <a:cs typeface="+mn-cs"/>
              </a:rPr>
              <a:t>Ya</a:t>
            </a:r>
            <a:r>
              <a:rPr lang="en-US" sz="1200" kern="1200" baseline="0" dirty="0" smtClean="0">
                <a:solidFill>
                  <a:schemeClr val="tx1"/>
                </a:solidFill>
                <a:latin typeface="+mn-lt"/>
                <a:ea typeface="+mn-ea"/>
                <a:cs typeface="+mn-cs"/>
              </a:rPr>
              <a:t> fuera siguiendo la orden de Krishna o por su propia iniciativa.</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Pensaron que Krishna debía ser un semidios.</a:t>
            </a:r>
          </a:p>
          <a:p>
            <a:pPr lvl="0"/>
            <a:r>
              <a:rPr lang="en-US" sz="1200" kern="1200" dirty="0" smtClean="0">
                <a:solidFill>
                  <a:schemeClr val="tx1"/>
                </a:solidFill>
                <a:latin typeface="+mn-lt"/>
                <a:ea typeface="+mn-ea"/>
                <a:cs typeface="+mn-cs"/>
              </a:rPr>
              <a:t>Sin</a:t>
            </a:r>
            <a:r>
              <a:rPr lang="en-US" sz="1200" kern="1200" baseline="0" dirty="0" smtClean="0">
                <a:solidFill>
                  <a:schemeClr val="tx1"/>
                </a:solidFill>
                <a:latin typeface="+mn-lt"/>
                <a:ea typeface="+mn-ea"/>
                <a:cs typeface="+mn-cs"/>
              </a:rPr>
              <a:t> veneración la cual cubre la </a:t>
            </a:r>
            <a:r>
              <a:rPr lang="en-US" sz="1200" kern="1200" baseline="0" dirty="0" smtClean="0">
                <a:solidFill>
                  <a:schemeClr val="tx1"/>
                </a:solidFill>
                <a:latin typeface="+mn-lt"/>
                <a:ea typeface="+mn-ea"/>
                <a:cs typeface="+mn-cs"/>
              </a:rPr>
              <a:t>amistad, como </a:t>
            </a:r>
            <a:r>
              <a:rPr lang="en-US" sz="1200" kern="1200" baseline="0" dirty="0" smtClean="0">
                <a:solidFill>
                  <a:schemeClr val="tx1"/>
                </a:solidFill>
                <a:latin typeface="+mn-lt"/>
                <a:ea typeface="+mn-ea"/>
                <a:cs typeface="+mn-cs"/>
              </a:rPr>
              <a:t>le sucede a Arjuna.</a:t>
            </a:r>
          </a:p>
          <a:p>
            <a:pPr lvl="0"/>
            <a:r>
              <a:rPr lang="en-US" sz="1200" kern="1200" baseline="0" dirty="0" smtClean="0">
                <a:solidFill>
                  <a:schemeClr val="tx1"/>
                </a:solidFill>
                <a:latin typeface="+mn-lt"/>
                <a:ea typeface="+mn-ea"/>
                <a:cs typeface="+mn-cs"/>
              </a:rPr>
              <a:t>Aunque ellos también tienen que ser semidioses, y deben estar en un mismo nivel – gran éxtasis.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Krishna toca</a:t>
            </a:r>
            <a:r>
              <a:rPr lang="en-US" sz="1200" kern="1200" baseline="0" dirty="0" smtClean="0">
                <a:solidFill>
                  <a:schemeClr val="tx1"/>
                </a:solidFill>
                <a:latin typeface="+mn-lt"/>
                <a:ea typeface="+mn-ea"/>
                <a:cs typeface="+mn-cs"/>
              </a:rPr>
              <a:t> Su flauta de una forma muy especial.</a:t>
            </a:r>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Regresa</a:t>
            </a:r>
            <a:r>
              <a:rPr lang="en-US" sz="1200" kern="1200" baseline="0" dirty="0" smtClean="0">
                <a:solidFill>
                  <a:schemeClr val="tx1"/>
                </a:solidFill>
                <a:latin typeface="+mn-lt"/>
                <a:ea typeface="+mn-ea"/>
                <a:cs typeface="+mn-cs"/>
              </a:rPr>
              <a:t> para aliviar la separación maha-bhava de las gopis.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niños les cuentan a</a:t>
            </a:r>
            <a:r>
              <a:rPr lang="en-US" sz="1200" kern="1200" dirty="0" smtClean="0">
                <a:solidFill>
                  <a:schemeClr val="tx1"/>
                </a:solidFill>
                <a:latin typeface="+mn-lt"/>
                <a:ea typeface="+mn-ea"/>
                <a:cs typeface="+mn-cs"/>
              </a:rPr>
              <a:t> Nanda, Yasoda, etc. acerca de cómo ellos fueron salvados del incendio del bosque 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cómo</a:t>
            </a:r>
            <a:r>
              <a:rPr lang="en-US" sz="1200" kern="1200" baseline="0" dirty="0" smtClean="0">
                <a:solidFill>
                  <a:schemeClr val="tx1"/>
                </a:solidFill>
                <a:latin typeface="+mn-lt"/>
                <a:ea typeface="+mn-ea"/>
                <a:cs typeface="+mn-cs"/>
              </a:rPr>
              <a:t> fue matado</a:t>
            </a:r>
            <a:r>
              <a:rPr lang="en-US" sz="1200" kern="1200" dirty="0" smtClean="0">
                <a:solidFill>
                  <a:schemeClr val="tx1"/>
                </a:solidFill>
                <a:latin typeface="+mn-lt"/>
                <a:ea typeface="+mn-ea"/>
                <a:cs typeface="+mn-cs"/>
              </a:rPr>
              <a:t> Pralamba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Todos</a:t>
            </a:r>
            <a:r>
              <a:rPr lang="en-US" sz="1200" kern="1200" baseline="0" dirty="0" smtClean="0">
                <a:solidFill>
                  <a:schemeClr val="tx1"/>
                </a:solidFill>
                <a:latin typeface="+mn-lt"/>
                <a:ea typeface="+mn-ea"/>
                <a:cs typeface="+mn-cs"/>
              </a:rPr>
              <a:t> sienten su afecto incrementar.</a:t>
            </a:r>
            <a:r>
              <a:rPr lang="en-US" sz="1200" kern="1200" dirty="0" smtClean="0">
                <a:solidFill>
                  <a:schemeClr val="tx1"/>
                </a:solidFill>
                <a:latin typeface="+mn-lt"/>
                <a:ea typeface="+mn-ea"/>
                <a:cs typeface="+mn-cs"/>
              </a:rPr>
              <a:t> Empieza</a:t>
            </a:r>
            <a:r>
              <a:rPr lang="en-US" sz="1200" kern="1200" baseline="0" dirty="0" smtClean="0">
                <a:solidFill>
                  <a:schemeClr val="tx1"/>
                </a:solidFill>
                <a:latin typeface="+mn-lt"/>
                <a:ea typeface="+mn-ea"/>
                <a:cs typeface="+mn-cs"/>
              </a:rPr>
              <a:t> la estación de las lluvias.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EEF1DB2-407E-4EF5-B071-6221CDF02FF0}" type="slidenum">
              <a:rPr lang="en-US" smtClean="0"/>
              <a:pPr/>
              <a:t>26</a:t>
            </a:fld>
            <a:endParaRPr lang="en-US"/>
          </a:p>
        </p:txBody>
      </p:sp>
    </p:spTree>
    <p:extLst>
      <p:ext uri="{BB962C8B-B14F-4D97-AF65-F5344CB8AC3E}">
        <p14:creationId xmlns:p14="http://schemas.microsoft.com/office/powerpoint/2010/main" val="4104100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EEF1DB2-407E-4EF5-B071-6221CDF02FF0}" type="slidenum">
              <a:rPr lang="en-US" smtClean="0"/>
              <a:pPr/>
              <a:t>27</a:t>
            </a:fld>
            <a:endParaRPr lang="en-US"/>
          </a:p>
        </p:txBody>
      </p:sp>
    </p:spTree>
    <p:extLst>
      <p:ext uri="{BB962C8B-B14F-4D97-AF65-F5344CB8AC3E}">
        <p14:creationId xmlns:p14="http://schemas.microsoft.com/office/powerpoint/2010/main" val="1214673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52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EF1DB2-407E-4EF5-B071-6221CDF02FF0}" type="slidenum">
              <a:rPr lang="en-US" smtClean="0"/>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Este fuego representa los obstáculos que crean</a:t>
            </a:r>
            <a:r>
              <a:rPr lang="en-US" baseline="0" dirty="0" smtClean="0"/>
              <a:t> los ateos en contra del dharma y en contra de los predicadores del dharma</a:t>
            </a:r>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Esto es en</a:t>
            </a:r>
            <a:r>
              <a:rPr lang="en-US" sz="1200" kern="1200" baseline="0" dirty="0" smtClean="0">
                <a:solidFill>
                  <a:schemeClr val="tx1"/>
                </a:solidFill>
                <a:latin typeface="+mn-lt"/>
                <a:ea typeface="+mn-ea"/>
                <a:cs typeface="+mn-cs"/>
              </a:rPr>
              <a:t> el mismo día en que se llevaron a cabo los pasatiempos en Talavana y la muerte de Pralamba; es al final del verano. </a:t>
            </a:r>
          </a:p>
          <a:p>
            <a:r>
              <a:rPr lang="en-US" sz="1200" kern="1200" baseline="0" dirty="0" smtClean="0">
                <a:solidFill>
                  <a:schemeClr val="tx1"/>
                </a:solidFill>
                <a:latin typeface="+mn-lt"/>
                <a:ea typeface="+mn-ea"/>
                <a:cs typeface="+mn-cs"/>
              </a:rPr>
              <a:t>Pralamba se había llevado a Balarama, y después de matar al demonio, llegaron todos los niños corriendo al lugar. </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Vacas,</a:t>
            </a:r>
            <a:r>
              <a:rPr lang="en-US" sz="1200" kern="1200" baseline="0" dirty="0" smtClean="0">
                <a:solidFill>
                  <a:schemeClr val="tx1"/>
                </a:solidFill>
                <a:latin typeface="+mn-lt"/>
                <a:ea typeface="+mn-ea"/>
                <a:cs typeface="+mn-cs"/>
              </a:rPr>
              <a:t> cabras y búfalos estaban merodeando buscando hierba fresca.</a:t>
            </a:r>
          </a:p>
          <a:p>
            <a:r>
              <a:rPr lang="en-US" sz="1200" kern="1200" baseline="0" dirty="0" smtClean="0">
                <a:solidFill>
                  <a:schemeClr val="tx1"/>
                </a:solidFill>
                <a:latin typeface="+mn-lt"/>
                <a:ea typeface="+mn-ea"/>
                <a:cs typeface="+mn-cs"/>
              </a:rPr>
              <a:t>Aunque estaban bajo la protección personal de Krishna, ansiaron disfrute de los sentidos, se alejaron independientemente, y por tanto sufrieron debido a su propio capricho.</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Caminaron</a:t>
            </a:r>
            <a:r>
              <a:rPr lang="en-US" sz="1200" kern="1200" baseline="0" dirty="0" smtClean="0">
                <a:solidFill>
                  <a:schemeClr val="tx1"/>
                </a:solidFill>
                <a:latin typeface="+mn-lt"/>
                <a:ea typeface="+mn-ea"/>
                <a:cs typeface="+mn-cs"/>
              </a:rPr>
              <a:t> cinco krosas hacia el Norte</a:t>
            </a:r>
            <a:r>
              <a:rPr lang="en-US" sz="1200" kern="1200" dirty="0" smtClean="0">
                <a:solidFill>
                  <a:schemeClr val="tx1"/>
                </a:solidFill>
                <a:latin typeface="+mn-lt"/>
                <a:ea typeface="+mn-ea"/>
                <a:cs typeface="+mn-cs"/>
              </a:rPr>
              <a:t> (cerca</a:t>
            </a:r>
            <a:r>
              <a:rPr lang="en-US" sz="1200" kern="1200" baseline="0" dirty="0" smtClean="0">
                <a:solidFill>
                  <a:schemeClr val="tx1"/>
                </a:solidFill>
                <a:latin typeface="+mn-lt"/>
                <a:ea typeface="+mn-ea"/>
                <a:cs typeface="+mn-cs"/>
              </a:rPr>
              <a:t> de</a:t>
            </a:r>
            <a:r>
              <a:rPr lang="en-US" sz="1200" kern="1200" dirty="0" smtClean="0">
                <a:solidFill>
                  <a:schemeClr val="tx1"/>
                </a:solidFill>
                <a:latin typeface="+mn-lt"/>
                <a:ea typeface="+mn-ea"/>
                <a:cs typeface="+mn-cs"/>
              </a:rPr>
              <a:t> 15 km) hacia Mandiyari or Munjaranya or Isikatava.</a:t>
            </a: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Atrapadas</a:t>
            </a:r>
            <a:r>
              <a:rPr lang="en-US" sz="1200" kern="1200" baseline="0" dirty="0" smtClean="0">
                <a:solidFill>
                  <a:schemeClr val="tx1"/>
                </a:solidFill>
                <a:latin typeface="+mn-lt"/>
                <a:ea typeface="+mn-ea"/>
                <a:cs typeface="+mn-cs"/>
              </a:rPr>
              <a:t> en afilados cañaverales y sedientas debido al incendio.</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EF1DB2-407E-4EF5-B071-6221CDF02FF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C602A52-3F75-4D6E-81D5-1686B16C0489}" type="datetimeFigureOut">
              <a:rPr lang="en-US" smtClean="0"/>
              <a:pPr/>
              <a:t>4/16/2013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D744721-0A37-4A81-8983-50EE835A0CFB}" type="slidenum">
              <a:rPr lang="en-US" smtClean="0"/>
              <a:pPr/>
              <a:t>‹Nº›</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602A52-3F75-4D6E-81D5-1686B16C0489}"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602A52-3F75-4D6E-81D5-1686B16C0489}"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marL="0" indent="0">
              <a:buNone/>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AC602A52-3F75-4D6E-81D5-1686B16C0489}"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602A52-3F75-4D6E-81D5-1686B16C0489}"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D744721-0A37-4A81-8983-50EE835A0CFB}"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602A52-3F75-4D6E-81D5-1686B16C0489}"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602A52-3F75-4D6E-81D5-1686B16C0489}" type="datetimeFigureOut">
              <a:rPr lang="en-US" smtClean="0"/>
              <a:pPr/>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602A52-3F75-4D6E-81D5-1686B16C0489}" type="datetimeFigureOut">
              <a:rPr lang="en-US" smtClean="0"/>
              <a:pPr/>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02A52-3F75-4D6E-81D5-1686B16C0489}" type="datetimeFigureOut">
              <a:rPr lang="en-US" smtClean="0"/>
              <a:pPr/>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602A52-3F75-4D6E-81D5-1686B16C0489}"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602A52-3F75-4D6E-81D5-1686B16C0489}"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44721-0A37-4A81-8983-50EE835A0CF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C602A52-3F75-4D6E-81D5-1686B16C0489}" type="datetimeFigureOut">
              <a:rPr lang="en-US" smtClean="0"/>
              <a:pPr/>
              <a:t>4/16/2013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D744721-0A37-4A81-8983-50EE835A0CFB}" type="slidenum">
              <a:rPr lang="en-US" smtClean="0"/>
              <a:pPr/>
              <a:t>‹Nº›</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audio" Target="file:///C:\Users\Urmila\Documents\Sounds%20for%20shows\flute\R09_0015.MP3"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audio" Target="file:///C:\Users\Urmila\Documents\SeminarsPowerpoint\Books\19%20-%20Devouring%20the%20Forest%20Fire.mp3"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C:\Users\Urmila\Documents\Sounds%20for%20shows\increasing%20violin%20&amp;%20harmonium%2026sec.mp3"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TRAGando el incendio del bosque</a:t>
            </a:r>
            <a:endParaRPr lang="en-US" dirty="0"/>
          </a:p>
        </p:txBody>
      </p:sp>
      <p:sp>
        <p:nvSpPr>
          <p:cNvPr id="3" name="Subtitle 2"/>
          <p:cNvSpPr>
            <a:spLocks noGrp="1"/>
          </p:cNvSpPr>
          <p:nvPr>
            <p:ph type="subTitle" idx="1"/>
          </p:nvPr>
        </p:nvSpPr>
        <p:spPr>
          <a:xfrm>
            <a:off x="457200" y="3331698"/>
            <a:ext cx="8382000" cy="1752600"/>
          </a:xfrm>
        </p:spPr>
        <p:txBody>
          <a:bodyPr>
            <a:normAutofit fontScale="92500" lnSpcReduction="10000"/>
          </a:bodyPr>
          <a:lstStyle/>
          <a:p>
            <a:r>
              <a:rPr lang="en-US" dirty="0" smtClean="0"/>
              <a:t>Entra a formar parte de las Aventuras de Krishna</a:t>
            </a:r>
          </a:p>
          <a:p>
            <a:endParaRPr lang="en-US" dirty="0" smtClean="0"/>
          </a:p>
          <a:p>
            <a:r>
              <a:rPr lang="en-US" dirty="0"/>
              <a:t>v</a:t>
            </a:r>
            <a:r>
              <a:rPr lang="en-US" dirty="0" smtClean="0"/>
              <a:t>iendo nuestras vidas, como parte de la Historia de Krishna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3.jpg"/>
          <p:cNvPicPr>
            <a:picLocks noGrp="1" noChangeAspect="1"/>
          </p:cNvPicPr>
          <p:nvPr>
            <p:ph idx="1"/>
          </p:nvPr>
        </p:nvPicPr>
        <p:blipFill>
          <a:blip r:embed="rId3" cstate="print"/>
          <a:stretch>
            <a:fillRect/>
          </a:stretch>
        </p:blipFill>
        <p:spPr>
          <a:xfrm>
            <a:off x="381000" y="0"/>
            <a:ext cx="8378207" cy="679894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4.jpg"/>
          <p:cNvPicPr>
            <a:picLocks noGrp="1" noChangeAspect="1"/>
          </p:cNvPicPr>
          <p:nvPr>
            <p:ph idx="1"/>
          </p:nvPr>
        </p:nvPicPr>
        <p:blipFill>
          <a:blip r:embed="rId3" cstate="print"/>
          <a:stretch>
            <a:fillRect/>
          </a:stretch>
        </p:blipFill>
        <p:spPr>
          <a:xfrm>
            <a:off x="381000" y="0"/>
            <a:ext cx="8606809" cy="698445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6.jpg"/>
          <p:cNvPicPr>
            <a:picLocks noGrp="1" noChangeAspect="1"/>
          </p:cNvPicPr>
          <p:nvPr>
            <p:ph idx="1"/>
          </p:nvPr>
        </p:nvPicPr>
        <p:blipFill>
          <a:blip r:embed="rId3" cstate="print"/>
          <a:stretch>
            <a:fillRect/>
          </a:stretch>
        </p:blipFill>
        <p:spPr>
          <a:xfrm>
            <a:off x="457200" y="0"/>
            <a:ext cx="8477508" cy="6879526"/>
          </a:xfrm>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7.jpg"/>
          <p:cNvPicPr>
            <a:picLocks noGrp="1" noChangeAspect="1"/>
          </p:cNvPicPr>
          <p:nvPr>
            <p:ph idx="1"/>
          </p:nvPr>
        </p:nvPicPr>
        <p:blipFill>
          <a:blip r:embed="rId4" cstate="print"/>
          <a:stretch>
            <a:fillRect/>
          </a:stretch>
        </p:blipFill>
        <p:spPr>
          <a:xfrm>
            <a:off x="304800" y="120983"/>
            <a:ext cx="8395796" cy="6813217"/>
          </a:xfrm>
        </p:spPr>
      </p:pic>
    </p:spTree>
  </p:cSld>
  <p:clrMapOvr>
    <a:masterClrMapping/>
  </p:clrMapOvr>
  <p:transition>
    <p:sndAc>
      <p:stSnd>
        <p:snd r:embed="rId3" name="Sun 6 sec soft.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1(s).jpg"/>
          <p:cNvPicPr>
            <a:picLocks noGrp="1" noChangeAspect="1"/>
          </p:cNvPicPr>
          <p:nvPr>
            <p:ph idx="1"/>
          </p:nvPr>
        </p:nvPicPr>
        <p:blipFill>
          <a:blip r:embed="rId3" cstate="print"/>
          <a:stretch>
            <a:fillRect/>
          </a:stretch>
        </p:blipFill>
        <p:spPr>
          <a:xfrm>
            <a:off x="156190" y="-1"/>
            <a:ext cx="8530610" cy="692261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jpg"/>
          <p:cNvPicPr>
            <a:picLocks noChangeAspect="1"/>
          </p:cNvPicPr>
          <p:nvPr/>
        </p:nvPicPr>
        <p:blipFill>
          <a:blip r:embed="rId4" cstate="print"/>
          <a:stretch>
            <a:fillRect/>
          </a:stretch>
        </p:blipFill>
        <p:spPr>
          <a:xfrm>
            <a:off x="0" y="-38100"/>
            <a:ext cx="9194800" cy="6896100"/>
          </a:xfrm>
          <a:prstGeom prst="rect">
            <a:avLst/>
          </a:prstGeom>
        </p:spPr>
      </p:pic>
    </p:spTree>
  </p:cSld>
  <p:clrMapOvr>
    <a:masterClrMapping/>
  </p:clrMapOvr>
  <p:transition>
    <p:sndAc>
      <p:stSnd>
        <p:snd r:embed="rId3" name="Fire2.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8.jpg"/>
          <p:cNvPicPr>
            <a:picLocks noGrp="1" noChangeAspect="1"/>
          </p:cNvPicPr>
          <p:nvPr>
            <p:ph idx="1"/>
          </p:nvPr>
        </p:nvPicPr>
        <p:blipFill>
          <a:blip r:embed="rId3" cstate="print"/>
          <a:stretch>
            <a:fillRect/>
          </a:stretch>
        </p:blipFill>
        <p:spPr>
          <a:xfrm>
            <a:off x="533400" y="58761"/>
            <a:ext cx="8381999" cy="680202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9.jpg"/>
          <p:cNvPicPr>
            <a:picLocks noGrp="1" noChangeAspect="1"/>
          </p:cNvPicPr>
          <p:nvPr>
            <p:ph idx="1"/>
          </p:nvPr>
        </p:nvPicPr>
        <p:blipFill>
          <a:blip r:embed="rId3" cstate="print"/>
          <a:stretch>
            <a:fillRect/>
          </a:stretch>
        </p:blipFill>
        <p:spPr>
          <a:xfrm>
            <a:off x="609600" y="58761"/>
            <a:ext cx="8229600" cy="667834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10.jpg"/>
          <p:cNvPicPr>
            <a:picLocks noGrp="1" noChangeAspect="1"/>
          </p:cNvPicPr>
          <p:nvPr>
            <p:ph idx="1"/>
          </p:nvPr>
        </p:nvPicPr>
        <p:blipFill>
          <a:blip r:embed="rId3" cstate="print"/>
          <a:stretch>
            <a:fillRect/>
          </a:stretch>
        </p:blipFill>
        <p:spPr>
          <a:xfrm>
            <a:off x="609600" y="58763"/>
            <a:ext cx="8382000" cy="680202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1.jpg"/>
          <p:cNvPicPr>
            <a:picLocks noChangeAspect="1"/>
          </p:cNvPicPr>
          <p:nvPr/>
        </p:nvPicPr>
        <p:blipFill>
          <a:blip r:embed="rId3" cstate="print"/>
          <a:stretch>
            <a:fillRect/>
          </a:stretch>
        </p:blipFill>
        <p:spPr>
          <a:xfrm>
            <a:off x="-96592" y="70945"/>
            <a:ext cx="9240592" cy="67870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05000"/>
          </a:xfrm>
        </p:spPr>
        <p:txBody>
          <a:bodyPr>
            <a:normAutofit fontScale="90000"/>
          </a:bodyPr>
          <a:lstStyle/>
          <a:p>
            <a:r>
              <a:rPr lang="en-US" dirty="0" smtClean="0"/>
              <a:t>Jaiva Dharma Parte Cuatro: </a:t>
            </a:r>
            <a:br>
              <a:rPr lang="en-US" dirty="0" smtClean="0"/>
            </a:br>
            <a:r>
              <a:rPr lang="en-US" dirty="0" smtClean="0"/>
              <a:t>La Jiva Tragada por Maya, </a:t>
            </a:r>
            <a:br>
              <a:rPr lang="en-US" dirty="0" smtClean="0"/>
            </a:br>
            <a:r>
              <a:rPr lang="en-US" dirty="0" smtClean="0"/>
              <a:t>por la Energía Ilusoria </a:t>
            </a:r>
            <a:br>
              <a:rPr lang="en-US" dirty="0" smtClean="0"/>
            </a:br>
            <a:endParaRPr lang="en-US" dirty="0"/>
          </a:p>
        </p:txBody>
      </p:sp>
      <p:sp>
        <p:nvSpPr>
          <p:cNvPr id="3" name="Content Placeholder 2"/>
          <p:cNvSpPr>
            <a:spLocks noGrp="1"/>
          </p:cNvSpPr>
          <p:nvPr>
            <p:ph idx="1"/>
          </p:nvPr>
        </p:nvSpPr>
        <p:spPr>
          <a:xfrm>
            <a:off x="457200" y="2743200"/>
            <a:ext cx="8229600" cy="3566160"/>
          </a:xfrm>
        </p:spPr>
        <p:txBody>
          <a:bodyPr>
            <a:normAutofit fontScale="92500" lnSpcReduction="20000"/>
          </a:bodyPr>
          <a:lstStyle/>
          <a:p>
            <a:r>
              <a:rPr lang="en-US" dirty="0" smtClean="0"/>
              <a:t>“Los lilas de Sri Krsna son ilimitados y variados; por consiguiente </a:t>
            </a:r>
            <a:r>
              <a:rPr lang="en-US" dirty="0"/>
              <a:t>é</a:t>
            </a:r>
            <a:r>
              <a:rPr lang="en-US" dirty="0" smtClean="0"/>
              <a:t>ste (el mundo material), también es otro de Sus muchos pasatiempos únicos. Cuando el autócrata Supremo desea dedicarse a una amplia variedad de actividades, tan vasta como geometrías tiene un kaleidoscopio, ¿por qué tendría que resultar extraño el que llevara a cabo este pasatiempo en particular? Si el principio de </a:t>
            </a:r>
            <a:r>
              <a:rPr lang="en-US" dirty="0"/>
              <a:t>la variada naturaleza </a:t>
            </a:r>
            <a:r>
              <a:rPr lang="en-US" dirty="0" smtClean="0"/>
              <a:t>de los lilas se mantiene intacta, entonces no se puede rechazar ni un solo lila.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11.jpg"/>
          <p:cNvPicPr>
            <a:picLocks noGrp="1" noChangeAspect="1"/>
          </p:cNvPicPr>
          <p:nvPr>
            <p:ph idx="1"/>
          </p:nvPr>
        </p:nvPicPr>
        <p:blipFill>
          <a:blip r:embed="rId3" cstate="print"/>
          <a:stretch>
            <a:fillRect/>
          </a:stretch>
        </p:blipFill>
        <p:spPr>
          <a:xfrm>
            <a:off x="457200" y="70341"/>
            <a:ext cx="8458200" cy="686385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12.jpg"/>
          <p:cNvPicPr>
            <a:picLocks noGrp="1" noChangeAspect="1"/>
          </p:cNvPicPr>
          <p:nvPr>
            <p:ph idx="1"/>
          </p:nvPr>
        </p:nvPicPr>
        <p:blipFill>
          <a:blip r:embed="rId4" cstate="print"/>
          <a:stretch>
            <a:fillRect/>
          </a:stretch>
        </p:blipFill>
        <p:spPr>
          <a:xfrm>
            <a:off x="533400" y="24344"/>
            <a:ext cx="8420984" cy="6833656"/>
          </a:xfrm>
        </p:spPr>
      </p:pic>
    </p:spTree>
  </p:cSld>
  <p:clrMapOvr>
    <a:masterClrMapping/>
  </p:clrMapOvr>
  <p:transition>
    <p:sndAc>
      <p:stSnd>
        <p:snd r:embed="rId3" name="bird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dha Krsna faces flute.jpg"/>
          <p:cNvPicPr>
            <a:picLocks noChangeAspect="1"/>
          </p:cNvPicPr>
          <p:nvPr/>
        </p:nvPicPr>
        <p:blipFill>
          <a:blip r:embed="rId4" cstate="print"/>
          <a:srcRect r="43397"/>
          <a:stretch>
            <a:fillRect/>
          </a:stretch>
        </p:blipFill>
        <p:spPr>
          <a:xfrm>
            <a:off x="2438400" y="0"/>
            <a:ext cx="4572468" cy="6858000"/>
          </a:xfrm>
          <a:prstGeom prst="rect">
            <a:avLst/>
          </a:prstGeom>
          <a:effectLst>
            <a:softEdge rad="63500"/>
          </a:effectLst>
        </p:spPr>
      </p:pic>
      <p:pic>
        <p:nvPicPr>
          <p:cNvPr id="3" name="R09_0015.MP3">
            <a:hlinkClick r:id="" action="ppaction://media"/>
          </p:cNvPr>
          <p:cNvPicPr>
            <a:picLocks noRot="1" noChangeAspect="1"/>
          </p:cNvPicPr>
          <p:nvPr>
            <a:audioFile r:link="rId1"/>
          </p:nvPr>
        </p:nvPicPr>
        <p:blipFill>
          <a:blip r:embed="rId5" cstate="print"/>
          <a:stretch>
            <a:fillRect/>
          </a:stretch>
        </p:blipFill>
        <p:spPr>
          <a:xfrm>
            <a:off x="8077200" y="762000"/>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rsna balarama cows.jpg"/>
          <p:cNvPicPr>
            <a:picLocks noChangeAspect="1"/>
          </p:cNvPicPr>
          <p:nvPr/>
        </p:nvPicPr>
        <p:blipFill>
          <a:blip r:embed="rId2" cstate="print"/>
          <a:stretch>
            <a:fillRect/>
          </a:stretch>
        </p:blipFill>
        <p:spPr>
          <a:xfrm>
            <a:off x="0" y="1143000"/>
            <a:ext cx="9144000" cy="4572000"/>
          </a:xfrm>
          <a:prstGeom prst="rect">
            <a:avLst/>
          </a:prstGeom>
        </p:spPr>
      </p:pic>
    </p:spTree>
  </p:cSld>
  <p:clrMapOvr>
    <a:masterClrMapping/>
  </p:clrMapOvr>
  <p:transition advTm="9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pi at window.jpg"/>
          <p:cNvPicPr>
            <a:picLocks noChangeAspect="1"/>
          </p:cNvPicPr>
          <p:nvPr/>
        </p:nvPicPr>
        <p:blipFill>
          <a:blip r:embed="rId3" cstate="print"/>
          <a:srcRect r="48013"/>
          <a:stretch>
            <a:fillRect/>
          </a:stretch>
        </p:blipFill>
        <p:spPr>
          <a:xfrm>
            <a:off x="0" y="1079500"/>
            <a:ext cx="3987800" cy="5778500"/>
          </a:xfrm>
          <a:prstGeom prst="rect">
            <a:avLst/>
          </a:prstGeom>
        </p:spPr>
      </p:pic>
      <p:pic>
        <p:nvPicPr>
          <p:cNvPr id="2" name="Picture 1" descr="black krsna flute.jpg"/>
          <p:cNvPicPr>
            <a:picLocks noChangeAspect="1"/>
          </p:cNvPicPr>
          <p:nvPr/>
        </p:nvPicPr>
        <p:blipFill>
          <a:blip r:embed="rId4" cstate="print"/>
          <a:stretch>
            <a:fillRect/>
          </a:stretch>
        </p:blipFill>
        <p:spPr>
          <a:xfrm>
            <a:off x="3354779" y="0"/>
            <a:ext cx="5789221" cy="6858000"/>
          </a:xfrm>
          <a:prstGeom prst="rect">
            <a:avLst/>
          </a:prstGeom>
        </p:spPr>
      </p:pic>
    </p:spTree>
  </p:cSld>
  <p:clrMapOvr>
    <a:masterClrMapping/>
  </p:clrMapOvr>
  <p:transition advTm="9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rishna-Yasoda-and-gopis2.jpg"/>
          <p:cNvPicPr>
            <a:picLocks noChangeAspect="1"/>
          </p:cNvPicPr>
          <p:nvPr/>
        </p:nvPicPr>
        <p:blipFill>
          <a:blip r:embed="rId3" cstate="print"/>
          <a:stretch>
            <a:fillRect/>
          </a:stretch>
        </p:blipFill>
        <p:spPr>
          <a:xfrm>
            <a:off x="1414050" y="0"/>
            <a:ext cx="6315900"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Cómo ver nuestra vida</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normAutofit/>
          </a:bodyPr>
          <a:lstStyle/>
          <a:p>
            <a:r>
              <a:rPr lang="en-US" dirty="0" smtClean="0"/>
              <a:t>El secreto de la entrega a Krishna: </a:t>
            </a:r>
            <a:r>
              <a:rPr lang="en-US" dirty="0" smtClean="0">
                <a:solidFill>
                  <a:srgbClr val="FFFF00"/>
                </a:solidFill>
              </a:rPr>
              <a:t>El devoto entregado ve que todo forma parte del plan de Krishna, que soy todo lo que estoy predestinado a ser</a:t>
            </a:r>
            <a:r>
              <a:rPr lang="en-US" dirty="0" smtClean="0"/>
              <a:t>, por tanto permítaseme hacer el servicio con atención plena en cada detalle, permítaseme absorberme en semejante servicio, sin importar qué servicio sea, y que pueda olvidarme de cualquier otra consideración y que mi motivación esté fundada, únicamente, en el deseo de hacer lo que sea mejor para el placer de Krishna. Ése es un estado avanzado de comprender el servicio devocional o la conciencia de Krishna . </a:t>
            </a:r>
          </a:p>
          <a:p>
            <a:r>
              <a:rPr lang="en-US" dirty="0" smtClean="0"/>
              <a:t>Carta a: Jayapataka  --  Bombay 19 Diciembre, 1972</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lstStyle/>
          <a:p>
            <a:r>
              <a:rPr lang="en-US" dirty="0" smtClean="0"/>
              <a:t>Todo el mundo debe pensar que es Hrsikesa, el amo de los sentidos, quien está ocupándole en una actividad específica.  Y que con el resultado de su trabajo, debe adorar a la Suprema Personalidad de Dios, Sri Krishna. Pensando siempre así, en plena conciencia de Krishna, entonces por la gracia del Señor, podrá volverse consciente de todo. Ésta es la perfección de la vida. </a:t>
            </a:r>
          </a:p>
          <a:p>
            <a:r>
              <a:rPr lang="en-US" dirty="0" smtClean="0"/>
              <a:t>(Significado Bhagavad-gita 18.46)</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Prabhupada cuenta la </a:t>
            </a:r>
            <a:r>
              <a:rPr lang="en-US" dirty="0" smtClean="0"/>
              <a:t>Historia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lnSpcReduction="10000"/>
          </a:bodyPr>
          <a:lstStyle/>
          <a:p>
            <a:r>
              <a:rPr lang="en-US" dirty="0" smtClean="0"/>
              <a:t>“En cualquier lila en el que participen los asistentes del Señor, tendrán que encontrarse muchas dificultades y dolor. Sri Krishna es el purusa, el disfrutador Supremo y el Amo Absoluto. Todos los upakarana, participantes and parafernalia, están completamente bajo el control del purusa y son herramientas de trabajo del Creador Supremo. En el acto de la entrega completa al dulce deseo del Señor Supremo, es de lo más natural, el tener que encontrarse también con adversidades. Finalmente, si la adversidad material se convierte en un estado auspicioso,  en vez de mísero, entonces ¿por qué tendría que denominarse adversidad?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abhupadajpg7.jpg"/>
          <p:cNvPicPr>
            <a:picLocks noChangeAspect="1"/>
          </p:cNvPicPr>
          <p:nvPr/>
        </p:nvPicPr>
        <p:blipFill>
          <a:blip r:embed="rId3" cstate="print"/>
          <a:stretch>
            <a:fillRect/>
          </a:stretch>
        </p:blipFill>
        <p:spPr>
          <a:xfrm>
            <a:off x="0" y="782320"/>
            <a:ext cx="6096000" cy="6075680"/>
          </a:xfrm>
          <a:prstGeom prst="rect">
            <a:avLst/>
          </a:prstGeom>
        </p:spPr>
      </p:pic>
      <p:pic>
        <p:nvPicPr>
          <p:cNvPr id="3" name="19 - Devouring the Forest Fire.mp3">
            <a:hlinkClick r:id="" action="ppaction://media"/>
          </p:cNvPr>
          <p:cNvPicPr>
            <a:picLocks noRot="1" noChangeAspect="1"/>
          </p:cNvPicPr>
          <p:nvPr>
            <a:audioFile r:link="rId1"/>
          </p:nvPr>
        </p:nvPicPr>
        <p:blipFill>
          <a:blip r:embed="rId4" cstate="print"/>
          <a:stretch>
            <a:fillRect/>
          </a:stretch>
        </p:blipFill>
        <p:spPr>
          <a:xfrm>
            <a:off x="8305800" y="457200"/>
            <a:ext cx="304800" cy="304800"/>
          </a:xfrm>
          <a:prstGeom prst="rect">
            <a:avLst/>
          </a:prstGeom>
        </p:spPr>
      </p:pic>
      <p:sp>
        <p:nvSpPr>
          <p:cNvPr id="4" name="TextBox 3"/>
          <p:cNvSpPr txBox="1"/>
          <p:nvPr/>
        </p:nvSpPr>
        <p:spPr>
          <a:xfrm>
            <a:off x="6477000" y="1524000"/>
            <a:ext cx="2133600" cy="369332"/>
          </a:xfrm>
          <a:prstGeom prst="rect">
            <a:avLst/>
          </a:prstGeom>
          <a:noFill/>
        </p:spPr>
        <p:txBody>
          <a:bodyPr wrap="square" rtlCol="0">
            <a:spAutoFit/>
          </a:bodyPr>
          <a:lstStyle/>
          <a:p>
            <a:endParaRPr lang="en-US" dirty="0"/>
          </a:p>
        </p:txBody>
      </p:sp>
      <p:sp>
        <p:nvSpPr>
          <p:cNvPr id="5" name="TextBox 4"/>
          <p:cNvSpPr txBox="1"/>
          <p:nvPr/>
        </p:nvSpPr>
        <p:spPr>
          <a:xfrm>
            <a:off x="6248400" y="1676400"/>
            <a:ext cx="2895600" cy="2062103"/>
          </a:xfrm>
          <a:prstGeom prst="rect">
            <a:avLst/>
          </a:prstGeom>
          <a:noFill/>
        </p:spPr>
        <p:txBody>
          <a:bodyPr wrap="square" rtlCol="0">
            <a:spAutoFit/>
          </a:bodyPr>
          <a:lstStyle/>
          <a:p>
            <a:r>
              <a:rPr lang="en-US" sz="3200" dirty="0" smtClean="0"/>
              <a:t>When </a:t>
            </a:r>
            <a:r>
              <a:rPr lang="en-US" sz="3200" dirty="0" err="1" smtClean="0"/>
              <a:t>Kṛṣṇa</a:t>
            </a:r>
            <a:r>
              <a:rPr lang="en-US" sz="3200" dirty="0" smtClean="0"/>
              <a:t> and </a:t>
            </a:r>
            <a:r>
              <a:rPr lang="en-US" sz="3200" dirty="0" err="1" smtClean="0"/>
              <a:t>Balarāma</a:t>
            </a:r>
            <a:r>
              <a:rPr lang="en-US" sz="3200" dirty="0" smtClean="0"/>
              <a:t> along with His friends </a:t>
            </a:r>
            <a:endParaRPr lang="en-US" sz="3200" dirty="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26"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2.jpg"/>
          <p:cNvPicPr>
            <a:picLocks noGrp="1" noChangeAspect="1"/>
          </p:cNvPicPr>
          <p:nvPr>
            <p:ph idx="1"/>
          </p:nvPr>
        </p:nvPicPr>
        <p:blipFill>
          <a:blip r:embed="rId3" cstate="print"/>
          <a:stretch>
            <a:fillRect/>
          </a:stretch>
        </p:blipFill>
        <p:spPr>
          <a:xfrm>
            <a:off x="0" y="0"/>
            <a:ext cx="7315200" cy="5936308"/>
          </a:xfrm>
        </p:spPr>
      </p:pic>
      <p:sp>
        <p:nvSpPr>
          <p:cNvPr id="5" name="TextBox 4"/>
          <p:cNvSpPr txBox="1"/>
          <p:nvPr/>
        </p:nvSpPr>
        <p:spPr>
          <a:xfrm>
            <a:off x="304800" y="5903893"/>
            <a:ext cx="8305800" cy="954107"/>
          </a:xfrm>
          <a:prstGeom prst="rect">
            <a:avLst/>
          </a:prstGeom>
          <a:noFill/>
        </p:spPr>
        <p:txBody>
          <a:bodyPr wrap="square" rtlCol="0">
            <a:spAutoFit/>
          </a:bodyPr>
          <a:lstStyle/>
          <a:p>
            <a:r>
              <a:rPr lang="en-US" sz="2800" dirty="0" smtClean="0"/>
              <a:t>were engaged in such pastimes in the forest,  and killing the </a:t>
            </a:r>
            <a:r>
              <a:rPr lang="en-US" sz="2800" dirty="0" err="1" smtClean="0"/>
              <a:t>Pralambāsura</a:t>
            </a:r>
            <a:endParaRPr lang="en-US" sz="2800" dirty="0"/>
          </a:p>
        </p:txBody>
      </p:sp>
    </p:spTree>
  </p:cSld>
  <p:clrMapOvr>
    <a:masterClrMapping/>
  </p:clrMapOvr>
  <p:transition advTm="8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FF05.jpg"/>
          <p:cNvPicPr>
            <a:picLocks noGrp="1" noChangeAspect="1"/>
          </p:cNvPicPr>
          <p:nvPr>
            <p:ph idx="1"/>
          </p:nvPr>
        </p:nvPicPr>
        <p:blipFill>
          <a:blip r:embed="rId3" cstate="print"/>
          <a:stretch>
            <a:fillRect/>
          </a:stretch>
        </p:blipFill>
        <p:spPr>
          <a:xfrm>
            <a:off x="2532188" y="0"/>
            <a:ext cx="6611812" cy="5365508"/>
          </a:xfrm>
        </p:spPr>
      </p:pic>
      <p:sp>
        <p:nvSpPr>
          <p:cNvPr id="5" name="TextBox 4"/>
          <p:cNvSpPr txBox="1"/>
          <p:nvPr/>
        </p:nvSpPr>
        <p:spPr>
          <a:xfrm>
            <a:off x="0" y="0"/>
            <a:ext cx="2362200" cy="6986528"/>
          </a:xfrm>
          <a:prstGeom prst="rect">
            <a:avLst/>
          </a:prstGeom>
          <a:noFill/>
        </p:spPr>
        <p:txBody>
          <a:bodyPr wrap="square" rtlCol="0">
            <a:spAutoFit/>
          </a:bodyPr>
          <a:lstStyle/>
          <a:p>
            <a:r>
              <a:rPr lang="en-US" sz="2800" dirty="0" smtClean="0"/>
              <a:t>The cows, being freed from their observation, began to proceed more and more, and enter into the deepest part of the forest, being allured by fresh grasses within the forest. </a:t>
            </a:r>
            <a:endParaRPr lang="en-US" sz="2800" dirty="0"/>
          </a:p>
        </p:txBody>
      </p:sp>
      <p:sp>
        <p:nvSpPr>
          <p:cNvPr id="7" name="TextBox 6"/>
          <p:cNvSpPr txBox="1"/>
          <p:nvPr/>
        </p:nvSpPr>
        <p:spPr>
          <a:xfrm>
            <a:off x="2286000" y="5486400"/>
            <a:ext cx="6858000" cy="1231106"/>
          </a:xfrm>
          <a:prstGeom prst="rect">
            <a:avLst/>
          </a:prstGeom>
          <a:noFill/>
        </p:spPr>
        <p:txBody>
          <a:bodyPr wrap="square" rtlCol="0">
            <a:spAutoFit/>
          </a:bodyPr>
          <a:lstStyle/>
          <a:p>
            <a:r>
              <a:rPr lang="en-US" sz="2800" dirty="0" smtClean="0"/>
              <a:t>In this way, all the goats, cows, buffaloes, while traveling from one forest to another, </a:t>
            </a:r>
          </a:p>
          <a:p>
            <a:endParaRPr lang="en-US" dirty="0"/>
          </a:p>
        </p:txBody>
      </p:sp>
    </p:spTree>
  </p:cSld>
  <p:clrMapOvr>
    <a:masterClrMapping/>
  </p:clrMapOvr>
  <p:transition advTm="29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FF06.jpg"/>
          <p:cNvPicPr>
            <a:picLocks noGrp="1" noChangeAspect="1"/>
          </p:cNvPicPr>
          <p:nvPr>
            <p:ph idx="1"/>
          </p:nvPr>
        </p:nvPicPr>
        <p:blipFill>
          <a:blip r:embed="rId3" cstate="print"/>
          <a:stretch>
            <a:fillRect/>
          </a:stretch>
        </p:blipFill>
        <p:spPr>
          <a:xfrm>
            <a:off x="226990" y="0"/>
            <a:ext cx="6385186" cy="5181600"/>
          </a:xfrm>
          <a:effectLst/>
        </p:spPr>
      </p:pic>
      <p:pic>
        <p:nvPicPr>
          <p:cNvPr id="5" name="Content Placeholder 3" descr="SFF06.jpg"/>
          <p:cNvPicPr>
            <a:picLocks noChangeAspect="1"/>
          </p:cNvPicPr>
          <p:nvPr/>
        </p:nvPicPr>
        <p:blipFill>
          <a:blip r:embed="rId3" cstate="print"/>
          <a:srcRect l="2705" t="17778" r="89180" b="76667"/>
          <a:stretch>
            <a:fillRect/>
          </a:stretch>
        </p:blipFill>
        <p:spPr>
          <a:xfrm rot="5400000">
            <a:off x="990600" y="1371600"/>
            <a:ext cx="1219200" cy="1371600"/>
          </a:xfrm>
          <a:prstGeom prst="rect">
            <a:avLst/>
          </a:prstGeom>
          <a:effectLst>
            <a:softEdge rad="317500"/>
          </a:effectLst>
        </p:spPr>
      </p:pic>
      <p:sp>
        <p:nvSpPr>
          <p:cNvPr id="6" name="TextBox 5"/>
          <p:cNvSpPr txBox="1"/>
          <p:nvPr/>
        </p:nvSpPr>
        <p:spPr>
          <a:xfrm>
            <a:off x="152400" y="5042118"/>
            <a:ext cx="8991600" cy="1815882"/>
          </a:xfrm>
          <a:prstGeom prst="rect">
            <a:avLst/>
          </a:prstGeom>
          <a:noFill/>
        </p:spPr>
        <p:txBody>
          <a:bodyPr wrap="square" rtlCol="0">
            <a:spAutoFit/>
          </a:bodyPr>
          <a:lstStyle/>
          <a:p>
            <a:r>
              <a:rPr lang="en-US" sz="2800" dirty="0" smtClean="0"/>
              <a:t>they entered another forest which was known as </a:t>
            </a:r>
            <a:r>
              <a:rPr lang="en-US" sz="2800" dirty="0" err="1" smtClean="0"/>
              <a:t>Īṣīkāṭavī</a:t>
            </a:r>
            <a:r>
              <a:rPr lang="en-US" sz="2800" dirty="0" smtClean="0"/>
              <a:t>. This </a:t>
            </a:r>
            <a:r>
              <a:rPr lang="en-US" sz="2800" dirty="0" err="1" smtClean="0"/>
              <a:t>Īṣīkāṭavī</a:t>
            </a:r>
            <a:r>
              <a:rPr lang="en-US" sz="2800" dirty="0" smtClean="0"/>
              <a:t> forest was full with green grass, and therefore they’re allured by the place; but when they entered they saw</a:t>
            </a:r>
            <a:endParaRPr lang="en-US" sz="2800" dirty="0"/>
          </a:p>
        </p:txBody>
      </p:sp>
    </p:spTree>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re.jpg"/>
          <p:cNvPicPr>
            <a:picLocks noGrp="1" noChangeAspect="1"/>
          </p:cNvPicPr>
          <p:nvPr>
            <p:ph idx="1"/>
          </p:nvPr>
        </p:nvPicPr>
        <p:blipFill>
          <a:blip r:embed="rId2" cstate="print"/>
          <a:stretch>
            <a:fillRect/>
          </a:stretch>
        </p:blipFill>
        <p:spPr>
          <a:xfrm>
            <a:off x="0" y="0"/>
            <a:ext cx="8015816" cy="6011862"/>
          </a:xfrm>
        </p:spPr>
      </p:pic>
      <p:sp>
        <p:nvSpPr>
          <p:cNvPr id="5" name="TextBox 4"/>
          <p:cNvSpPr txBox="1"/>
          <p:nvPr/>
        </p:nvSpPr>
        <p:spPr>
          <a:xfrm>
            <a:off x="0" y="6096000"/>
            <a:ext cx="8915400" cy="523220"/>
          </a:xfrm>
          <a:prstGeom prst="rect">
            <a:avLst/>
          </a:prstGeom>
          <a:noFill/>
        </p:spPr>
        <p:txBody>
          <a:bodyPr wrap="square" rtlCol="0">
            <a:spAutoFit/>
          </a:bodyPr>
          <a:lstStyle/>
          <a:p>
            <a:r>
              <a:rPr lang="en-US" sz="2800" dirty="0" smtClean="0"/>
              <a:t>that there was a forest fire, and thus they began to cry. </a:t>
            </a:r>
            <a:endParaRPr lang="en-US" sz="2800" dirty="0"/>
          </a:p>
        </p:txBody>
      </p:sp>
    </p:spTree>
  </p:cSld>
  <p:clrMapOvr>
    <a:masterClrMapping/>
  </p:clrMapOvr>
  <p:transition advTm="6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3.jpg"/>
          <p:cNvPicPr>
            <a:picLocks noGrp="1" noChangeAspect="1"/>
          </p:cNvPicPr>
          <p:nvPr>
            <p:ph idx="1"/>
          </p:nvPr>
        </p:nvPicPr>
        <p:blipFill>
          <a:blip r:embed="rId3" cstate="print"/>
          <a:stretch>
            <a:fillRect/>
          </a:stretch>
        </p:blipFill>
        <p:spPr>
          <a:xfrm>
            <a:off x="2758815" y="0"/>
            <a:ext cx="6385185" cy="5181600"/>
          </a:xfrm>
        </p:spPr>
      </p:pic>
      <p:sp>
        <p:nvSpPr>
          <p:cNvPr id="5" name="TextBox 4"/>
          <p:cNvSpPr txBox="1"/>
          <p:nvPr/>
        </p:nvSpPr>
        <p:spPr>
          <a:xfrm>
            <a:off x="228600" y="5257800"/>
            <a:ext cx="8915400" cy="1384995"/>
          </a:xfrm>
          <a:prstGeom prst="rect">
            <a:avLst/>
          </a:prstGeom>
          <a:noFill/>
        </p:spPr>
        <p:txBody>
          <a:bodyPr wrap="square" rtlCol="0">
            <a:spAutoFit/>
          </a:bodyPr>
          <a:lstStyle/>
          <a:p>
            <a:r>
              <a:rPr lang="en-US" sz="2800" dirty="0" smtClean="0"/>
              <a:t>On the other side </a:t>
            </a:r>
            <a:r>
              <a:rPr lang="en-US" sz="2800" dirty="0" err="1" smtClean="0"/>
              <a:t>Rāma-Kṛṣṇa</a:t>
            </a:r>
            <a:r>
              <a:rPr lang="en-US" sz="2800" dirty="0" smtClean="0"/>
              <a:t>, along with His cowherd friends, when they could not trace out their animals, they became very much aggrieved.  And thinking</a:t>
            </a:r>
            <a:endParaRPr lang="en-US" sz="2800" dirty="0"/>
          </a:p>
        </p:txBody>
      </p:sp>
    </p:spTree>
  </p:cSld>
  <p:clrMapOvr>
    <a:masterClrMapping/>
  </p:clrMapOvr>
  <p:transition advTm="1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FF04.jpg"/>
          <p:cNvPicPr>
            <a:picLocks noGrp="1" noChangeAspect="1"/>
          </p:cNvPicPr>
          <p:nvPr>
            <p:ph idx="1"/>
          </p:nvPr>
        </p:nvPicPr>
        <p:blipFill>
          <a:blip r:embed="rId3" cstate="print"/>
          <a:stretch>
            <a:fillRect/>
          </a:stretch>
        </p:blipFill>
        <p:spPr>
          <a:xfrm>
            <a:off x="2667000" y="0"/>
            <a:ext cx="6320809" cy="5129357"/>
          </a:xfrm>
        </p:spPr>
      </p:pic>
      <p:sp>
        <p:nvSpPr>
          <p:cNvPr id="5" name="Content Placeholder 2"/>
          <p:cNvSpPr txBox="1">
            <a:spLocks/>
          </p:cNvSpPr>
          <p:nvPr/>
        </p:nvSpPr>
        <p:spPr>
          <a:xfrm>
            <a:off x="0" y="5181600"/>
            <a:ext cx="8991600" cy="152400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667000" y="5334000"/>
            <a:ext cx="6477000" cy="1384995"/>
          </a:xfrm>
          <a:prstGeom prst="rect">
            <a:avLst/>
          </a:prstGeom>
          <a:noFill/>
        </p:spPr>
        <p:txBody>
          <a:bodyPr wrap="square" rtlCol="0">
            <a:spAutoFit/>
          </a:bodyPr>
          <a:lstStyle/>
          <a:p>
            <a:r>
              <a:rPr lang="en-US" sz="2800" dirty="0" smtClean="0"/>
              <a:t>where the cows had gone, they began to trace out the cows by following their footprints, as well as the </a:t>
            </a:r>
            <a:endParaRPr lang="en-US" sz="2800" dirty="0"/>
          </a:p>
        </p:txBody>
      </p:sp>
    </p:spTree>
  </p:cSld>
  <p:clrMapOvr>
    <a:masterClrMapping/>
  </p:clrMapOvr>
  <p:transition advTm="11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FF04.jpg"/>
          <p:cNvPicPr>
            <a:picLocks noGrp="1" noChangeAspect="1"/>
          </p:cNvPicPr>
          <p:nvPr>
            <p:ph idx="1"/>
          </p:nvPr>
        </p:nvPicPr>
        <p:blipFill>
          <a:blip r:embed="rId3" cstate="print"/>
          <a:stretch>
            <a:fillRect/>
          </a:stretch>
        </p:blipFill>
        <p:spPr>
          <a:xfrm>
            <a:off x="2667000" y="0"/>
            <a:ext cx="6320809" cy="5129357"/>
          </a:xfrm>
        </p:spPr>
      </p:pic>
      <p:sp>
        <p:nvSpPr>
          <p:cNvPr id="5" name="Content Placeholder 2"/>
          <p:cNvSpPr txBox="1">
            <a:spLocks/>
          </p:cNvSpPr>
          <p:nvPr/>
        </p:nvSpPr>
        <p:spPr>
          <a:xfrm>
            <a:off x="0" y="5181600"/>
            <a:ext cx="8991600" cy="152400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438400" y="5042118"/>
            <a:ext cx="6705600" cy="1815882"/>
          </a:xfrm>
          <a:prstGeom prst="rect">
            <a:avLst/>
          </a:prstGeom>
          <a:noFill/>
        </p:spPr>
        <p:txBody>
          <a:bodyPr wrap="square" rtlCol="0">
            <a:spAutoFit/>
          </a:bodyPr>
          <a:lstStyle/>
          <a:p>
            <a:r>
              <a:rPr lang="en-US" sz="2800" dirty="0" smtClean="0"/>
              <a:t>path of eaten grass by the cows. All of them were thinking that their means of livelihood, the cows, are now lost. When searching out </a:t>
            </a:r>
            <a:endParaRPr lang="en-US" sz="2800" dirty="0"/>
          </a:p>
        </p:txBody>
      </p:sp>
    </p:spTree>
  </p:cSld>
  <p:clrMapOvr>
    <a:masterClrMapping/>
  </p:clrMapOvr>
  <p:transition advTm="11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FF04.jpg"/>
          <p:cNvPicPr>
            <a:picLocks noGrp="1" noChangeAspect="1"/>
          </p:cNvPicPr>
          <p:nvPr>
            <p:ph idx="1"/>
          </p:nvPr>
        </p:nvPicPr>
        <p:blipFill>
          <a:blip r:embed="rId3" cstate="print"/>
          <a:stretch>
            <a:fillRect/>
          </a:stretch>
        </p:blipFill>
        <p:spPr>
          <a:xfrm>
            <a:off x="2667000" y="0"/>
            <a:ext cx="6320809" cy="5129357"/>
          </a:xfrm>
        </p:spPr>
      </p:pic>
      <p:sp>
        <p:nvSpPr>
          <p:cNvPr id="5" name="Content Placeholder 2"/>
          <p:cNvSpPr txBox="1">
            <a:spLocks/>
          </p:cNvSpPr>
          <p:nvPr/>
        </p:nvSpPr>
        <p:spPr>
          <a:xfrm>
            <a:off x="0" y="5181600"/>
            <a:ext cx="8991600" cy="152400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667000" y="5257800"/>
            <a:ext cx="6019800" cy="1384995"/>
          </a:xfrm>
          <a:prstGeom prst="rect">
            <a:avLst/>
          </a:prstGeom>
          <a:noFill/>
        </p:spPr>
        <p:txBody>
          <a:bodyPr wrap="square" rtlCol="0">
            <a:spAutoFit/>
          </a:bodyPr>
          <a:lstStyle/>
          <a:p>
            <a:r>
              <a:rPr lang="en-US" sz="2800" dirty="0" smtClean="0"/>
              <a:t>the cows in the forest, and they’re hearing the crying sounds of the cows, they were themselves were </a:t>
            </a:r>
            <a:endParaRPr lang="en-US" sz="2800" dirty="0"/>
          </a:p>
        </p:txBody>
      </p:sp>
    </p:spTree>
  </p:cSld>
  <p:clrMapOvr>
    <a:masterClrMapping/>
  </p:clrMapOvr>
  <p:transition advTm="11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FF04.jpg"/>
          <p:cNvPicPr>
            <a:picLocks noGrp="1" noChangeAspect="1"/>
          </p:cNvPicPr>
          <p:nvPr>
            <p:ph idx="1"/>
          </p:nvPr>
        </p:nvPicPr>
        <p:blipFill>
          <a:blip r:embed="rId3" cstate="print"/>
          <a:stretch>
            <a:fillRect/>
          </a:stretch>
        </p:blipFill>
        <p:spPr>
          <a:xfrm>
            <a:off x="2667000" y="0"/>
            <a:ext cx="6320809" cy="5129357"/>
          </a:xfrm>
        </p:spPr>
      </p:pic>
      <p:sp>
        <p:nvSpPr>
          <p:cNvPr id="5" name="Content Placeholder 2"/>
          <p:cNvSpPr txBox="1">
            <a:spLocks/>
          </p:cNvSpPr>
          <p:nvPr/>
        </p:nvSpPr>
        <p:spPr>
          <a:xfrm>
            <a:off x="0" y="5181600"/>
            <a:ext cx="8991600" cy="152400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667000" y="5334000"/>
            <a:ext cx="6248400" cy="1384995"/>
          </a:xfrm>
          <a:prstGeom prst="rect">
            <a:avLst/>
          </a:prstGeom>
          <a:noFill/>
        </p:spPr>
        <p:txBody>
          <a:bodyPr wrap="square" rtlCol="0">
            <a:spAutoFit/>
          </a:bodyPr>
          <a:lstStyle/>
          <a:p>
            <a:r>
              <a:rPr lang="en-US" sz="2800" dirty="0" smtClean="0"/>
              <a:t>very much tired and thirsty. They began to return from that place. </a:t>
            </a:r>
            <a:r>
              <a:rPr lang="en-US" sz="2800" dirty="0" err="1" smtClean="0"/>
              <a:t>Kṛṣṇa</a:t>
            </a:r>
            <a:r>
              <a:rPr lang="en-US" sz="2800" dirty="0" smtClean="0"/>
              <a:t> then began to call for the cows </a:t>
            </a:r>
            <a:endParaRPr lang="en-US" sz="2800" dirty="0"/>
          </a:p>
        </p:txBody>
      </p:sp>
    </p:spTree>
  </p:cSld>
  <p:clrMapOvr>
    <a:masterClrMapping/>
  </p:clrMapOvr>
  <p:transition advTm="1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normAutofit lnSpcReduction="10000"/>
          </a:bodyPr>
          <a:lstStyle/>
          <a:p>
            <a:r>
              <a:rPr lang="en-US" dirty="0" smtClean="0"/>
              <a:t>“En el estado </a:t>
            </a:r>
            <a:r>
              <a:rPr lang="en-US" dirty="0" smtClean="0"/>
              <a:t>trascendental, </a:t>
            </a:r>
            <a:r>
              <a:rPr lang="en-US" dirty="0" smtClean="0"/>
              <a:t>las dificultades que experimenta la jiva al intentar satisfacer al Señor en Sus pasatiempos son, en todas los casos, fuente de regocijo. </a:t>
            </a:r>
          </a:p>
          <a:p>
            <a:r>
              <a:rPr lang="en-US" dirty="0" smtClean="0"/>
              <a:t>Aunque, debido al uso inapropiado de su libre albedrío, el alma condicionada abraza a </a:t>
            </a:r>
            <a:r>
              <a:rPr lang="en-US" dirty="0" smtClean="0"/>
              <a:t>maya, </a:t>
            </a:r>
            <a:r>
              <a:rPr lang="en-US" dirty="0" err="1" smtClean="0"/>
              <a:t>causándose</a:t>
            </a:r>
            <a:r>
              <a:rPr lang="en-US" dirty="0" smtClean="0"/>
              <a:t> </a:t>
            </a:r>
            <a:r>
              <a:rPr lang="en-US" dirty="0" smtClean="0"/>
              <a:t>graves </a:t>
            </a:r>
            <a:r>
              <a:rPr lang="en-US" dirty="0" smtClean="0"/>
              <a:t>tormentos y </a:t>
            </a:r>
            <a:r>
              <a:rPr lang="en-US" dirty="0" smtClean="0"/>
              <a:t>privándose así del júbilo que se experimenta al asistir, directamente, a Sri Krishna en Sus pasatiempos trascendentales. </a:t>
            </a:r>
          </a:p>
          <a:p>
            <a:r>
              <a:rPr lang="en-US" dirty="0" smtClean="0"/>
              <a:t>Si se tuviera que culpar a alguien por este dilema, sería a la jiva y, categóricamente, no se culparía a Krishna.”</a:t>
            </a:r>
          </a:p>
          <a:p>
            <a:endParaRPr lang="en-US" dirty="0" smtClean="0"/>
          </a:p>
          <a:p>
            <a:r>
              <a:rPr lang="en-US" dirty="0" smtClean="0"/>
              <a:t>--Bhaktivinoda Thakura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7.jpg"/>
          <p:cNvPicPr>
            <a:picLocks noGrp="1" noChangeAspect="1"/>
          </p:cNvPicPr>
          <p:nvPr>
            <p:ph idx="1"/>
          </p:nvPr>
        </p:nvPicPr>
        <p:blipFill>
          <a:blip r:embed="rId3" cstate="print"/>
          <a:stretch>
            <a:fillRect/>
          </a:stretch>
        </p:blipFill>
        <p:spPr>
          <a:xfrm>
            <a:off x="304800" y="0"/>
            <a:ext cx="6760783" cy="5486399"/>
          </a:xfrm>
        </p:spPr>
      </p:pic>
      <p:sp>
        <p:nvSpPr>
          <p:cNvPr id="5" name="TextBox 4"/>
          <p:cNvSpPr txBox="1"/>
          <p:nvPr/>
        </p:nvSpPr>
        <p:spPr>
          <a:xfrm>
            <a:off x="228600" y="5473005"/>
            <a:ext cx="8686800" cy="1384995"/>
          </a:xfrm>
          <a:prstGeom prst="rect">
            <a:avLst/>
          </a:prstGeom>
          <a:noFill/>
        </p:spPr>
        <p:txBody>
          <a:bodyPr wrap="square" rtlCol="0">
            <a:spAutoFit/>
          </a:bodyPr>
          <a:lstStyle/>
          <a:p>
            <a:r>
              <a:rPr lang="en-US" sz="2800" dirty="0" smtClean="0"/>
              <a:t>by their respective names, with great voice. And the cows also immediately after hearing </a:t>
            </a:r>
            <a:r>
              <a:rPr lang="en-US" sz="2800" dirty="0" err="1" smtClean="0"/>
              <a:t>Kṛṣṇa’s</a:t>
            </a:r>
            <a:r>
              <a:rPr lang="en-US" sz="2800" dirty="0" smtClean="0"/>
              <a:t> calling, replied</a:t>
            </a:r>
            <a:endParaRPr lang="en-US" sz="2800" dirty="0"/>
          </a:p>
        </p:txBody>
      </p:sp>
    </p:spTree>
  </p:cSld>
  <p:clrMapOvr>
    <a:masterClrMapping/>
  </p:clrMapOvr>
  <p:transition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1(s).jpg"/>
          <p:cNvPicPr>
            <a:picLocks noGrp="1" noChangeAspect="1"/>
          </p:cNvPicPr>
          <p:nvPr>
            <p:ph idx="1"/>
          </p:nvPr>
        </p:nvPicPr>
        <p:blipFill>
          <a:blip r:embed="rId3" cstate="print"/>
          <a:stretch>
            <a:fillRect/>
          </a:stretch>
        </p:blipFill>
        <p:spPr>
          <a:xfrm>
            <a:off x="156190" y="-1"/>
            <a:ext cx="7235210" cy="5871397"/>
          </a:xfrm>
        </p:spPr>
      </p:pic>
      <p:sp>
        <p:nvSpPr>
          <p:cNvPr id="5" name="TextBox 4"/>
          <p:cNvSpPr txBox="1"/>
          <p:nvPr/>
        </p:nvSpPr>
        <p:spPr>
          <a:xfrm>
            <a:off x="152400" y="5903893"/>
            <a:ext cx="8991600" cy="954107"/>
          </a:xfrm>
          <a:prstGeom prst="rect">
            <a:avLst/>
          </a:prstGeom>
          <a:noFill/>
        </p:spPr>
        <p:txBody>
          <a:bodyPr wrap="square" rtlCol="0">
            <a:spAutoFit/>
          </a:bodyPr>
          <a:lstStyle/>
          <a:p>
            <a:r>
              <a:rPr lang="en-US" sz="2800" dirty="0" smtClean="0"/>
              <a:t>the call with great joy. This time the forest fire surrounded</a:t>
            </a:r>
            <a:endParaRPr lang="en-US" sz="2800" dirty="0"/>
          </a:p>
        </p:txBody>
      </p:sp>
    </p:spTree>
  </p:cSld>
  <p:clrMapOvr>
    <a:masterClrMapping/>
  </p:clrMapOvr>
  <p:transition advTm="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8.jpg"/>
          <p:cNvPicPr>
            <a:picLocks noGrp="1" noChangeAspect="1"/>
          </p:cNvPicPr>
          <p:nvPr>
            <p:ph idx="1"/>
          </p:nvPr>
        </p:nvPicPr>
        <p:blipFill>
          <a:blip r:embed="rId3" cstate="print"/>
          <a:stretch>
            <a:fillRect/>
          </a:stretch>
        </p:blipFill>
        <p:spPr>
          <a:xfrm>
            <a:off x="0" y="0"/>
            <a:ext cx="6782274" cy="5503839"/>
          </a:xfrm>
        </p:spPr>
      </p:pic>
      <p:sp>
        <p:nvSpPr>
          <p:cNvPr id="6" name="TextBox 5"/>
          <p:cNvSpPr txBox="1"/>
          <p:nvPr/>
        </p:nvSpPr>
        <p:spPr>
          <a:xfrm>
            <a:off x="0" y="5473005"/>
            <a:ext cx="6858000" cy="1384995"/>
          </a:xfrm>
          <a:prstGeom prst="rect">
            <a:avLst/>
          </a:prstGeom>
          <a:noFill/>
        </p:spPr>
        <p:txBody>
          <a:bodyPr wrap="square" rtlCol="0">
            <a:spAutoFit/>
          </a:bodyPr>
          <a:lstStyle/>
          <a:p>
            <a:r>
              <a:rPr lang="en-US" sz="2800" dirty="0" smtClean="0"/>
              <a:t>all of them; the scene appeared to be very </a:t>
            </a:r>
            <a:r>
              <a:rPr lang="en-US" sz="2800" dirty="0" err="1" smtClean="0"/>
              <a:t>fierceful</a:t>
            </a:r>
            <a:r>
              <a:rPr lang="en-US" sz="2800" dirty="0" smtClean="0"/>
              <a:t>. The flames of the forest fire were expanding.</a:t>
            </a:r>
            <a:endParaRPr lang="en-US" sz="2800" dirty="0"/>
          </a:p>
        </p:txBody>
      </p:sp>
    </p:spTree>
  </p:cSld>
  <p:clrMapOvr>
    <a:masterClrMapping/>
  </p:clrMapOvr>
  <p:transition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8.jpg"/>
          <p:cNvPicPr>
            <a:picLocks noGrp="1" noChangeAspect="1"/>
          </p:cNvPicPr>
          <p:nvPr>
            <p:ph idx="1"/>
          </p:nvPr>
        </p:nvPicPr>
        <p:blipFill>
          <a:blip r:embed="rId3" cstate="print"/>
          <a:stretch>
            <a:fillRect/>
          </a:stretch>
        </p:blipFill>
        <p:spPr>
          <a:xfrm>
            <a:off x="0" y="0"/>
            <a:ext cx="6782274" cy="5503839"/>
          </a:xfrm>
        </p:spPr>
      </p:pic>
      <p:sp>
        <p:nvSpPr>
          <p:cNvPr id="6" name="TextBox 5"/>
          <p:cNvSpPr txBox="1"/>
          <p:nvPr/>
        </p:nvSpPr>
        <p:spPr>
          <a:xfrm>
            <a:off x="152400" y="5486400"/>
            <a:ext cx="7467600" cy="1384995"/>
          </a:xfrm>
          <a:prstGeom prst="rect">
            <a:avLst/>
          </a:prstGeom>
          <a:noFill/>
        </p:spPr>
        <p:txBody>
          <a:bodyPr wrap="square" rtlCol="0">
            <a:spAutoFit/>
          </a:bodyPr>
          <a:lstStyle/>
          <a:p>
            <a:r>
              <a:rPr lang="en-US" sz="2800" dirty="0" smtClean="0"/>
              <a:t>There was companion of the fire—the wind blowing very fast. The whole thing together appeared as if they were prepared</a:t>
            </a:r>
            <a:endParaRPr lang="en-US" sz="2800" dirty="0"/>
          </a:p>
        </p:txBody>
      </p:sp>
    </p:spTree>
  </p:cSld>
  <p:clrMapOvr>
    <a:masterClrMapping/>
  </p:clrMapOvr>
  <p:transition advTm="1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8.jpg"/>
          <p:cNvPicPr>
            <a:picLocks noGrp="1" noChangeAspect="1"/>
          </p:cNvPicPr>
          <p:nvPr>
            <p:ph idx="1"/>
          </p:nvPr>
        </p:nvPicPr>
        <p:blipFill>
          <a:blip r:embed="rId3" cstate="print"/>
          <a:stretch>
            <a:fillRect/>
          </a:stretch>
        </p:blipFill>
        <p:spPr>
          <a:xfrm>
            <a:off x="0" y="0"/>
            <a:ext cx="6782274" cy="5503839"/>
          </a:xfrm>
        </p:spPr>
      </p:pic>
      <p:sp>
        <p:nvSpPr>
          <p:cNvPr id="6" name="TextBox 5"/>
          <p:cNvSpPr txBox="1"/>
          <p:nvPr/>
        </p:nvSpPr>
        <p:spPr>
          <a:xfrm>
            <a:off x="0" y="5473005"/>
            <a:ext cx="8077200" cy="1384995"/>
          </a:xfrm>
          <a:prstGeom prst="rect">
            <a:avLst/>
          </a:prstGeom>
          <a:noFill/>
        </p:spPr>
        <p:txBody>
          <a:bodyPr wrap="square" rtlCol="0">
            <a:spAutoFit/>
          </a:bodyPr>
          <a:lstStyle/>
          <a:p>
            <a:r>
              <a:rPr lang="en-US" sz="2800" dirty="0" smtClean="0"/>
              <a:t>to devour everything movable and not movable in that spot. All the cows and the cowherd boys became too much frightened by the</a:t>
            </a:r>
            <a:endParaRPr lang="en-US" sz="2800" dirty="0"/>
          </a:p>
        </p:txBody>
      </p:sp>
    </p:spTree>
  </p:cSld>
  <p:clrMapOvr>
    <a:masterClrMapping/>
  </p:clrMapOvr>
  <p:transition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rsna picture on plate.jpg"/>
          <p:cNvPicPr>
            <a:picLocks noChangeAspect="1"/>
          </p:cNvPicPr>
          <p:nvPr/>
        </p:nvPicPr>
        <p:blipFill>
          <a:blip r:embed="rId2" cstate="print"/>
          <a:srcRect r="29947"/>
          <a:stretch>
            <a:fillRect/>
          </a:stretch>
        </p:blipFill>
        <p:spPr>
          <a:xfrm>
            <a:off x="0" y="914400"/>
            <a:ext cx="5057775" cy="5715000"/>
          </a:xfrm>
          <a:prstGeom prst="rect">
            <a:avLst/>
          </a:prstGeom>
          <a:effectLst>
            <a:softEdge rad="635000"/>
          </a:effectLst>
        </p:spPr>
      </p:pic>
      <p:sp>
        <p:nvSpPr>
          <p:cNvPr id="4" name="TextBox 3"/>
          <p:cNvSpPr txBox="1"/>
          <p:nvPr/>
        </p:nvSpPr>
        <p:spPr>
          <a:xfrm>
            <a:off x="4648200" y="0"/>
            <a:ext cx="4495800" cy="3108543"/>
          </a:xfrm>
          <a:prstGeom prst="rect">
            <a:avLst/>
          </a:prstGeom>
          <a:noFill/>
        </p:spPr>
        <p:txBody>
          <a:bodyPr wrap="square" rtlCol="0">
            <a:spAutoFit/>
          </a:bodyPr>
          <a:lstStyle/>
          <a:p>
            <a:r>
              <a:rPr lang="en-US" sz="2800" dirty="0" smtClean="0"/>
              <a:t>expansion of the fire. All the cowherd boys began to look toward </a:t>
            </a:r>
            <a:r>
              <a:rPr lang="en-US" sz="2800" dirty="0" err="1" smtClean="0"/>
              <a:t>Baladeva</a:t>
            </a:r>
            <a:r>
              <a:rPr lang="en-US" sz="2800" dirty="0" smtClean="0"/>
              <a:t> and </a:t>
            </a:r>
            <a:r>
              <a:rPr lang="en-US" sz="2800" dirty="0" err="1" smtClean="0"/>
              <a:t>Kṛṣṇa</a:t>
            </a:r>
            <a:r>
              <a:rPr lang="en-US" sz="2800" dirty="0" smtClean="0"/>
              <a:t> as if a dying man was looking to the picture of the Supreme Personality of Godhead.</a:t>
            </a:r>
            <a:endParaRPr lang="en-US" sz="2800" dirty="0"/>
          </a:p>
        </p:txBody>
      </p:sp>
    </p:spTree>
  </p:cSld>
  <p:clrMapOvr>
    <a:masterClrMapping/>
  </p:clrMapOvr>
  <p:transition advTm="16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2667000"/>
            <a:ext cx="4343400" cy="3970318"/>
          </a:xfrm>
          <a:prstGeom prst="rect">
            <a:avLst/>
          </a:prstGeom>
          <a:noFill/>
        </p:spPr>
        <p:txBody>
          <a:bodyPr wrap="square" rtlCol="0">
            <a:spAutoFit/>
          </a:bodyPr>
          <a:lstStyle/>
          <a:p>
            <a:r>
              <a:rPr lang="en-US" sz="2800" dirty="0" smtClean="0"/>
              <a:t>They began to say like this: “My dear </a:t>
            </a:r>
            <a:r>
              <a:rPr lang="en-US" sz="2800" dirty="0" err="1" smtClean="0"/>
              <a:t>Kṛṣṇa</a:t>
            </a:r>
            <a:r>
              <a:rPr lang="en-US" sz="2800" dirty="0" smtClean="0"/>
              <a:t>! My dear </a:t>
            </a:r>
            <a:r>
              <a:rPr lang="en-US" sz="2800" dirty="0" err="1" smtClean="0"/>
              <a:t>Kṛṣṇa</a:t>
            </a:r>
            <a:r>
              <a:rPr lang="en-US" sz="2800" dirty="0" smtClean="0"/>
              <a:t>! Both you and </a:t>
            </a:r>
            <a:r>
              <a:rPr lang="en-US" sz="2800" dirty="0" err="1" smtClean="0"/>
              <a:t>Balarāma</a:t>
            </a:r>
            <a:r>
              <a:rPr lang="en-US" sz="2800" dirty="0" smtClean="0"/>
              <a:t> are very powerful. We are now burning by the heat of the blazing fire. Let us take the shelter of Your lotus feet.</a:t>
            </a:r>
            <a:endParaRPr lang="en-US" sz="2800" dirty="0"/>
          </a:p>
        </p:txBody>
      </p:sp>
      <p:pic>
        <p:nvPicPr>
          <p:cNvPr id="3" name="Picture 2" descr="krsna balarama.jpg"/>
          <p:cNvPicPr>
            <a:picLocks noChangeAspect="1"/>
          </p:cNvPicPr>
          <p:nvPr/>
        </p:nvPicPr>
        <p:blipFill>
          <a:blip r:embed="rId2" cstate="print"/>
          <a:stretch>
            <a:fillRect/>
          </a:stretch>
        </p:blipFill>
        <p:spPr>
          <a:xfrm flipH="1">
            <a:off x="0" y="304800"/>
            <a:ext cx="4572000" cy="5715000"/>
          </a:xfrm>
          <a:prstGeom prst="ellipse">
            <a:avLst/>
          </a:prstGeom>
        </p:spPr>
      </p:pic>
    </p:spTree>
  </p:cSld>
  <p:clrMapOvr>
    <a:masterClrMapping/>
  </p:clrMapOvr>
  <p:transition advTm="17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9.jpg"/>
          <p:cNvPicPr>
            <a:picLocks noGrp="1" noChangeAspect="1"/>
          </p:cNvPicPr>
          <p:nvPr>
            <p:ph idx="1"/>
          </p:nvPr>
        </p:nvPicPr>
        <p:blipFill>
          <a:blip r:embed="rId3" cstate="print"/>
          <a:stretch>
            <a:fillRect/>
          </a:stretch>
        </p:blipFill>
        <p:spPr>
          <a:xfrm>
            <a:off x="2743200" y="58761"/>
            <a:ext cx="6096000" cy="4946924"/>
          </a:xfrm>
        </p:spPr>
      </p:pic>
      <p:sp>
        <p:nvSpPr>
          <p:cNvPr id="6" name="TextBox 5"/>
          <p:cNvSpPr txBox="1"/>
          <p:nvPr/>
        </p:nvSpPr>
        <p:spPr>
          <a:xfrm>
            <a:off x="2209800" y="5029200"/>
            <a:ext cx="6934200" cy="1815882"/>
          </a:xfrm>
          <a:prstGeom prst="rect">
            <a:avLst/>
          </a:prstGeom>
          <a:noFill/>
        </p:spPr>
        <p:txBody>
          <a:bodyPr wrap="square" rtlCol="0">
            <a:spAutoFit/>
          </a:bodyPr>
          <a:lstStyle/>
          <a:p>
            <a:r>
              <a:rPr lang="en-US" sz="2800" dirty="0" smtClean="0"/>
              <a:t>We know You can protect us from this great danger. My dear friend </a:t>
            </a:r>
            <a:r>
              <a:rPr lang="en-US" sz="2800" dirty="0" err="1" smtClean="0"/>
              <a:t>Kṛṣṇa</a:t>
            </a:r>
            <a:r>
              <a:rPr lang="en-US" sz="2800" dirty="0" smtClean="0"/>
              <a:t>, we are Your intimate friends. It does not behoove that we shall suffer in this condition of life.</a:t>
            </a:r>
            <a:endParaRPr lang="en-US" sz="2800" dirty="0"/>
          </a:p>
        </p:txBody>
      </p:sp>
    </p:spTree>
  </p:cSld>
  <p:clrMapOvr>
    <a:masterClrMapping/>
  </p:clrMapOvr>
  <p:transition advTm="14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9.jpg"/>
          <p:cNvPicPr>
            <a:picLocks noGrp="1" noChangeAspect="1"/>
          </p:cNvPicPr>
          <p:nvPr>
            <p:ph idx="1"/>
          </p:nvPr>
        </p:nvPicPr>
        <p:blipFill>
          <a:blip r:embed="rId3" cstate="print"/>
          <a:stretch>
            <a:fillRect/>
          </a:stretch>
        </p:blipFill>
        <p:spPr>
          <a:xfrm>
            <a:off x="2743200" y="58761"/>
            <a:ext cx="6096000" cy="4946924"/>
          </a:xfrm>
        </p:spPr>
      </p:pic>
      <p:sp>
        <p:nvSpPr>
          <p:cNvPr id="6" name="TextBox 5"/>
          <p:cNvSpPr txBox="1"/>
          <p:nvPr/>
        </p:nvSpPr>
        <p:spPr>
          <a:xfrm>
            <a:off x="2667000" y="4953000"/>
            <a:ext cx="6248400" cy="2092881"/>
          </a:xfrm>
          <a:prstGeom prst="rect">
            <a:avLst/>
          </a:prstGeom>
          <a:noFill/>
        </p:spPr>
        <p:txBody>
          <a:bodyPr wrap="square" rtlCol="0">
            <a:spAutoFit/>
          </a:bodyPr>
          <a:lstStyle/>
          <a:p>
            <a:r>
              <a:rPr lang="en-US" sz="2800" dirty="0" smtClean="0"/>
              <a:t>We are all completely dependent on You, and You are the knower of all religious life. We do not know anyone else except Yourselves.”</a:t>
            </a:r>
          </a:p>
          <a:p>
            <a:endParaRPr lang="en-US" dirty="0"/>
          </a:p>
        </p:txBody>
      </p:sp>
    </p:spTree>
  </p:cSld>
  <p:clrMapOvr>
    <a:masterClrMapping/>
  </p:clrMapOvr>
  <p:transition advTm="12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343400"/>
            <a:ext cx="5715000" cy="369332"/>
          </a:xfrm>
          <a:prstGeom prst="rect">
            <a:avLst/>
          </a:prstGeom>
          <a:noFill/>
        </p:spPr>
        <p:txBody>
          <a:bodyPr wrap="square" rtlCol="0">
            <a:spAutoFit/>
          </a:bodyPr>
          <a:lstStyle/>
          <a:p>
            <a:endParaRPr lang="en-US" dirty="0"/>
          </a:p>
        </p:txBody>
      </p:sp>
      <p:sp>
        <p:nvSpPr>
          <p:cNvPr id="4" name="TextBox 3"/>
          <p:cNvSpPr txBox="1"/>
          <p:nvPr/>
        </p:nvSpPr>
        <p:spPr>
          <a:xfrm>
            <a:off x="609600" y="3886200"/>
            <a:ext cx="8077200" cy="1384995"/>
          </a:xfrm>
          <a:prstGeom prst="rect">
            <a:avLst/>
          </a:prstGeom>
          <a:noFill/>
        </p:spPr>
        <p:txBody>
          <a:bodyPr wrap="square" rtlCol="0">
            <a:spAutoFit/>
          </a:bodyPr>
          <a:lstStyle/>
          <a:p>
            <a:r>
              <a:rPr lang="en-US" sz="2800" dirty="0" smtClean="0"/>
              <a:t>The Personality of Godhead heard this appealing voice of His friends, and with pleasing glance over them He began to answer as follows. </a:t>
            </a:r>
            <a:endParaRPr lang="en-US" sz="2800" dirty="0"/>
          </a:p>
        </p:txBody>
      </p:sp>
      <p:pic>
        <p:nvPicPr>
          <p:cNvPr id="5" name="Content Placeholder 3" descr="SFF09.jpg"/>
          <p:cNvPicPr>
            <a:picLocks noChangeAspect="1"/>
          </p:cNvPicPr>
          <p:nvPr/>
        </p:nvPicPr>
        <p:blipFill>
          <a:blip r:embed="rId2" cstate="print"/>
          <a:srcRect l="40000" t="23183" r="42500" b="53789"/>
          <a:stretch>
            <a:fillRect/>
          </a:stretch>
        </p:blipFill>
        <p:spPr>
          <a:xfrm flipH="1">
            <a:off x="228600" y="0"/>
            <a:ext cx="3048000" cy="3254828"/>
          </a:xfrm>
          <a:prstGeom prst="rect">
            <a:avLst/>
          </a:prstGeom>
          <a:effectLst>
            <a:softEdge rad="635000"/>
          </a:effectLst>
        </p:spPr>
      </p:pic>
    </p:spTree>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pic>
        <p:nvPicPr>
          <p:cNvPr id="4" name="Content Placeholder 3" descr="Maharaja_Pariksit_punishes_Kali.jpg"/>
          <p:cNvPicPr>
            <a:picLocks noGrp="1" noChangeAspect="1"/>
          </p:cNvPicPr>
          <p:nvPr>
            <p:ph idx="1"/>
          </p:nvPr>
        </p:nvPicPr>
        <p:blipFill>
          <a:blip r:embed="rId4" cstate="print"/>
          <a:stretch>
            <a:fillRect/>
          </a:stretch>
        </p:blipFill>
        <p:spPr>
          <a:xfrm>
            <a:off x="2438400" y="102442"/>
            <a:ext cx="4876800" cy="6662954"/>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473005"/>
            <a:ext cx="8915400" cy="1384995"/>
          </a:xfrm>
          <a:prstGeom prst="rect">
            <a:avLst/>
          </a:prstGeom>
          <a:noFill/>
        </p:spPr>
        <p:txBody>
          <a:bodyPr wrap="square" rtlCol="0">
            <a:spAutoFit/>
          </a:bodyPr>
          <a:lstStyle/>
          <a:p>
            <a:r>
              <a:rPr lang="en-US" sz="2800" dirty="0" smtClean="0"/>
              <a:t>He impressed upon His friends by speaking through His eyes that there was no cause of fear: “Don’t be worried.” </a:t>
            </a:r>
            <a:endParaRPr lang="en-US" sz="2800" dirty="0"/>
          </a:p>
        </p:txBody>
      </p:sp>
      <p:pic>
        <p:nvPicPr>
          <p:cNvPr id="3" name="Picture 2" descr="eyes.jpg"/>
          <p:cNvPicPr>
            <a:picLocks noChangeAspect="1"/>
          </p:cNvPicPr>
          <p:nvPr/>
        </p:nvPicPr>
        <p:blipFill>
          <a:blip r:embed="rId2" cstate="print"/>
          <a:stretch>
            <a:fillRect/>
          </a:stretch>
        </p:blipFill>
        <p:spPr>
          <a:xfrm>
            <a:off x="1143000" y="1"/>
            <a:ext cx="7315199" cy="5486400"/>
          </a:xfrm>
          <a:prstGeom prst="rect">
            <a:avLst/>
          </a:prstGeom>
        </p:spPr>
      </p:pic>
    </p:spTree>
  </p:cSld>
  <p:clrMapOvr>
    <a:masterClrMapping/>
  </p:clrMapOvr>
  <p:transition advTm="9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10.jpg"/>
          <p:cNvPicPr>
            <a:picLocks noGrp="1" noChangeAspect="1"/>
          </p:cNvPicPr>
          <p:nvPr>
            <p:ph idx="1"/>
          </p:nvPr>
        </p:nvPicPr>
        <p:blipFill>
          <a:blip r:embed="rId3" cstate="print"/>
          <a:stretch>
            <a:fillRect/>
          </a:stretch>
        </p:blipFill>
        <p:spPr>
          <a:xfrm>
            <a:off x="2050386" y="1"/>
            <a:ext cx="5821788" cy="4724400"/>
          </a:xfrm>
        </p:spPr>
      </p:pic>
      <p:sp>
        <p:nvSpPr>
          <p:cNvPr id="5" name="TextBox 4"/>
          <p:cNvSpPr txBox="1"/>
          <p:nvPr/>
        </p:nvSpPr>
        <p:spPr>
          <a:xfrm>
            <a:off x="0" y="4611231"/>
            <a:ext cx="9144000" cy="2246769"/>
          </a:xfrm>
          <a:prstGeom prst="rect">
            <a:avLst/>
          </a:prstGeom>
          <a:noFill/>
        </p:spPr>
        <p:txBody>
          <a:bodyPr wrap="square" rtlCol="0">
            <a:spAutoFit/>
          </a:bodyPr>
          <a:lstStyle/>
          <a:p>
            <a:r>
              <a:rPr lang="en-US" sz="2800" dirty="0" smtClean="0"/>
              <a:t>Then </a:t>
            </a:r>
            <a:r>
              <a:rPr lang="en-US" sz="2800" dirty="0" err="1" smtClean="0"/>
              <a:t>Kṛṣṇa</a:t>
            </a:r>
            <a:r>
              <a:rPr lang="en-US" sz="2800" dirty="0" smtClean="0"/>
              <a:t>, the supreme mystic, powerful Personality of Godhead, immediately swallowed up all the flames of the fire within His mouth. All the cows and cowherd boys were thus saved from imminent danger. The cowherd boys, out of fear, became almost unconscious</a:t>
            </a:r>
            <a:endParaRPr lang="en-US" sz="2800" dirty="0"/>
          </a:p>
        </p:txBody>
      </p:sp>
    </p:spTree>
  </p:cSld>
  <p:clrMapOvr>
    <a:masterClrMapping/>
  </p:clrMapOvr>
  <p:transition advTm="22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11.jpg"/>
          <p:cNvPicPr>
            <a:picLocks noGrp="1" noChangeAspect="1"/>
          </p:cNvPicPr>
          <p:nvPr>
            <p:ph idx="1"/>
          </p:nvPr>
        </p:nvPicPr>
        <p:blipFill>
          <a:blip r:embed="rId3" cstate="print"/>
          <a:stretch>
            <a:fillRect/>
          </a:stretch>
        </p:blipFill>
        <p:spPr>
          <a:xfrm>
            <a:off x="457200" y="0"/>
            <a:ext cx="6096000" cy="4946925"/>
          </a:xfrm>
        </p:spPr>
      </p:pic>
      <p:sp>
        <p:nvSpPr>
          <p:cNvPr id="5" name="TextBox 4"/>
          <p:cNvSpPr txBox="1"/>
          <p:nvPr/>
        </p:nvSpPr>
        <p:spPr>
          <a:xfrm>
            <a:off x="228600" y="4953000"/>
            <a:ext cx="7848600" cy="1815882"/>
          </a:xfrm>
          <a:prstGeom prst="rect">
            <a:avLst/>
          </a:prstGeom>
          <a:noFill/>
        </p:spPr>
        <p:txBody>
          <a:bodyPr wrap="square" rtlCol="0">
            <a:spAutoFit/>
          </a:bodyPr>
          <a:lstStyle/>
          <a:p>
            <a:r>
              <a:rPr lang="en-US" sz="2800" dirty="0" smtClean="0"/>
              <a:t>but when they came to their consciousness and opened their eyes, they saw that all of them, along with </a:t>
            </a:r>
            <a:r>
              <a:rPr lang="en-US" sz="2800" dirty="0" err="1" smtClean="0"/>
              <a:t>Kṛṣṇa</a:t>
            </a:r>
            <a:r>
              <a:rPr lang="en-US" sz="2800" dirty="0" smtClean="0"/>
              <a:t> </a:t>
            </a:r>
            <a:r>
              <a:rPr lang="en-US" sz="2800" dirty="0" err="1" smtClean="0"/>
              <a:t>Balarāma</a:t>
            </a:r>
            <a:r>
              <a:rPr lang="en-US" sz="2800" dirty="0" smtClean="0"/>
              <a:t> and the cows, they’re  again in the </a:t>
            </a:r>
            <a:r>
              <a:rPr lang="en-US" sz="2800" dirty="0" err="1" smtClean="0"/>
              <a:t>Bhāṇḍīra</a:t>
            </a:r>
            <a:r>
              <a:rPr lang="en-US" sz="2800" dirty="0" smtClean="0"/>
              <a:t> forest. </a:t>
            </a:r>
            <a:endParaRPr lang="en-US" sz="2800" dirty="0"/>
          </a:p>
        </p:txBody>
      </p:sp>
    </p:spTree>
  </p:cSld>
  <p:clrMapOvr>
    <a:masterClrMapping/>
  </p:clrMapOvr>
  <p:transition advTm="14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11.jpg"/>
          <p:cNvPicPr>
            <a:picLocks noGrp="1" noChangeAspect="1"/>
          </p:cNvPicPr>
          <p:nvPr>
            <p:ph idx="1"/>
          </p:nvPr>
        </p:nvPicPr>
        <p:blipFill>
          <a:blip r:embed="rId3" cstate="print"/>
          <a:stretch>
            <a:fillRect/>
          </a:stretch>
        </p:blipFill>
        <p:spPr>
          <a:xfrm>
            <a:off x="457200" y="0"/>
            <a:ext cx="6096000" cy="4946925"/>
          </a:xfrm>
        </p:spPr>
      </p:pic>
      <p:sp>
        <p:nvSpPr>
          <p:cNvPr id="5" name="TextBox 4"/>
          <p:cNvSpPr txBox="1"/>
          <p:nvPr/>
        </p:nvSpPr>
        <p:spPr>
          <a:xfrm>
            <a:off x="0" y="4953000"/>
            <a:ext cx="8991600" cy="1692771"/>
          </a:xfrm>
          <a:prstGeom prst="rect">
            <a:avLst/>
          </a:prstGeom>
          <a:noFill/>
        </p:spPr>
        <p:txBody>
          <a:bodyPr wrap="square" rtlCol="0">
            <a:spAutoFit/>
          </a:bodyPr>
          <a:lstStyle/>
          <a:p>
            <a:r>
              <a:rPr lang="en-US" sz="2600" dirty="0" smtClean="0"/>
              <a:t>When they found themselves along with their cows in a safe place, all of them became very much astonished. When the cowherd boys saw themselves completely free from the attack of the blazing fire and their cows are saved, </a:t>
            </a:r>
            <a:endParaRPr lang="en-US" sz="2600" dirty="0"/>
          </a:p>
        </p:txBody>
      </p:sp>
    </p:spTree>
  </p:cSld>
  <p:clrMapOvr>
    <a:masterClrMapping/>
  </p:clrMapOvr>
  <p:transition advTm="16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12.jpg"/>
          <p:cNvPicPr>
            <a:picLocks noGrp="1" noChangeAspect="1"/>
          </p:cNvPicPr>
          <p:nvPr>
            <p:ph idx="1"/>
          </p:nvPr>
        </p:nvPicPr>
        <p:blipFill>
          <a:blip r:embed="rId3" cstate="print"/>
          <a:stretch>
            <a:fillRect/>
          </a:stretch>
        </p:blipFill>
        <p:spPr>
          <a:xfrm>
            <a:off x="533400" y="24344"/>
            <a:ext cx="7086600" cy="5750799"/>
          </a:xfrm>
        </p:spPr>
      </p:pic>
      <p:sp>
        <p:nvSpPr>
          <p:cNvPr id="5" name="TextBox 4"/>
          <p:cNvSpPr txBox="1"/>
          <p:nvPr/>
        </p:nvSpPr>
        <p:spPr>
          <a:xfrm>
            <a:off x="381000" y="5715000"/>
            <a:ext cx="8458200" cy="1231106"/>
          </a:xfrm>
          <a:prstGeom prst="rect">
            <a:avLst/>
          </a:prstGeom>
          <a:noFill/>
        </p:spPr>
        <p:txBody>
          <a:bodyPr wrap="square" rtlCol="0">
            <a:spAutoFit/>
          </a:bodyPr>
          <a:lstStyle/>
          <a:p>
            <a:r>
              <a:rPr lang="en-US" sz="2800" dirty="0" smtClean="0"/>
              <a:t>they thought within themselves that </a:t>
            </a:r>
            <a:r>
              <a:rPr lang="en-US" sz="2800" dirty="0" err="1" smtClean="0"/>
              <a:t>Kṛṣṇa</a:t>
            </a:r>
            <a:r>
              <a:rPr lang="en-US" sz="2800" dirty="0" smtClean="0"/>
              <a:t> was not an ordinary boy but He was some demigod.</a:t>
            </a:r>
          </a:p>
          <a:p>
            <a:endParaRPr lang="en-US" dirty="0"/>
          </a:p>
        </p:txBody>
      </p:sp>
    </p:spTree>
  </p:cSld>
  <p:clrMapOvr>
    <a:masterClrMapping/>
  </p:clrMapOvr>
  <p:transition advTm="1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rishna-Yasoda-and-gopis2.jpg"/>
          <p:cNvPicPr>
            <a:picLocks noChangeAspect="1"/>
          </p:cNvPicPr>
          <p:nvPr/>
        </p:nvPicPr>
        <p:blipFill>
          <a:blip r:embed="rId2" cstate="print"/>
          <a:stretch>
            <a:fillRect/>
          </a:stretch>
        </p:blipFill>
        <p:spPr>
          <a:xfrm>
            <a:off x="0" y="0"/>
            <a:ext cx="6315900" cy="6858000"/>
          </a:xfrm>
          <a:prstGeom prst="rect">
            <a:avLst/>
          </a:prstGeom>
        </p:spPr>
      </p:pic>
      <p:sp>
        <p:nvSpPr>
          <p:cNvPr id="4" name="TextBox 3"/>
          <p:cNvSpPr txBox="1"/>
          <p:nvPr/>
        </p:nvSpPr>
        <p:spPr>
          <a:xfrm>
            <a:off x="6400800" y="228600"/>
            <a:ext cx="2743200" cy="5693866"/>
          </a:xfrm>
          <a:prstGeom prst="rect">
            <a:avLst/>
          </a:prstGeom>
          <a:noFill/>
        </p:spPr>
        <p:txBody>
          <a:bodyPr wrap="square" rtlCol="0">
            <a:spAutoFit/>
          </a:bodyPr>
          <a:lstStyle/>
          <a:p>
            <a:r>
              <a:rPr lang="en-US" sz="2800" dirty="0" smtClean="0"/>
              <a:t>Thus </a:t>
            </a:r>
            <a:r>
              <a:rPr lang="en-US" sz="2800" dirty="0" err="1" smtClean="0"/>
              <a:t>Kṛṣṇa</a:t>
            </a:r>
            <a:r>
              <a:rPr lang="en-US" sz="2800" dirty="0" smtClean="0"/>
              <a:t> and </a:t>
            </a:r>
            <a:r>
              <a:rPr lang="en-US" sz="2800" dirty="0" err="1" smtClean="0"/>
              <a:t>Balarāma</a:t>
            </a:r>
            <a:r>
              <a:rPr lang="en-US" sz="2800" dirty="0" smtClean="0"/>
              <a:t>, along with cowherd boys and cows, returned to </a:t>
            </a:r>
            <a:r>
              <a:rPr lang="en-US" sz="2800" dirty="0" err="1" smtClean="0"/>
              <a:t>Vṛndāvana</a:t>
            </a:r>
            <a:r>
              <a:rPr lang="en-US" sz="2800" dirty="0" smtClean="0"/>
              <a:t>, in the evening, while playing on their flutes. Thus they returned to the village of </a:t>
            </a:r>
            <a:r>
              <a:rPr lang="en-US" sz="2800" dirty="0" err="1" smtClean="0"/>
              <a:t>Vṛndāvana</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pralambha_asura"/>
          <p:cNvPicPr>
            <a:picLocks noGrp="1" noChangeAspect="1" noChangeArrowheads="1"/>
          </p:cNvPicPr>
          <p:nvPr>
            <p:ph idx="1"/>
          </p:nvPr>
        </p:nvPicPr>
        <p:blipFill>
          <a:blip r:embed="rId3" cstate="print"/>
          <a:srcRect/>
          <a:stretch>
            <a:fillRect/>
          </a:stretch>
        </p:blipFill>
        <p:spPr bwMode="auto">
          <a:xfrm>
            <a:off x="-5959" y="79286"/>
            <a:ext cx="9067107" cy="6473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2.jpg"/>
          <p:cNvPicPr>
            <a:picLocks noGrp="1" noChangeAspect="1"/>
          </p:cNvPicPr>
          <p:nvPr>
            <p:ph idx="1"/>
          </p:nvPr>
        </p:nvPicPr>
        <p:blipFill>
          <a:blip r:embed="rId3" cstate="print"/>
          <a:stretch>
            <a:fillRect/>
          </a:stretch>
        </p:blipFill>
        <p:spPr>
          <a:xfrm>
            <a:off x="304800" y="211456"/>
            <a:ext cx="8378209" cy="679894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5.jpg"/>
          <p:cNvPicPr>
            <a:picLocks noGrp="1" noChangeAspect="1"/>
          </p:cNvPicPr>
          <p:nvPr>
            <p:ph idx="1"/>
          </p:nvPr>
        </p:nvPicPr>
        <p:blipFill>
          <a:blip r:embed="rId4" cstate="print"/>
          <a:stretch>
            <a:fillRect/>
          </a:stretch>
        </p:blipFill>
        <p:spPr>
          <a:xfrm>
            <a:off x="457200" y="0"/>
            <a:ext cx="8302008" cy="6737108"/>
          </a:xfrm>
        </p:spPr>
      </p:pic>
      <p:pic>
        <p:nvPicPr>
          <p:cNvPr id="5" name="increasing violin &amp; harmonium 26sec.mp3">
            <a:hlinkClick r:id="" action="ppaction://media"/>
          </p:cNvPr>
          <p:cNvPicPr>
            <a:picLocks noRot="1" noChangeAspect="1"/>
          </p:cNvPicPr>
          <p:nvPr>
            <a:audioFile r:link="rId1"/>
          </p:nvPr>
        </p:nvPicPr>
        <p:blipFill>
          <a:blip r:embed="rId5" cstate="print"/>
          <a:stretch>
            <a:fillRect/>
          </a:stretch>
        </p:blipFill>
        <p:spPr>
          <a:xfrm>
            <a:off x="8839200" y="457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2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FF06.jpg"/>
          <p:cNvPicPr>
            <a:picLocks noGrp="1" noChangeAspect="1"/>
          </p:cNvPicPr>
          <p:nvPr>
            <p:ph idx="1"/>
          </p:nvPr>
        </p:nvPicPr>
        <p:blipFill>
          <a:blip r:embed="rId3" cstate="print"/>
          <a:stretch>
            <a:fillRect/>
          </a:stretch>
        </p:blipFill>
        <p:spPr>
          <a:xfrm>
            <a:off x="226990" y="0"/>
            <a:ext cx="8450982" cy="6858000"/>
          </a:xfrm>
          <a:effectLst/>
        </p:spPr>
      </p:pic>
      <p:pic>
        <p:nvPicPr>
          <p:cNvPr id="5" name="Content Placeholder 3" descr="SFF06.jpg"/>
          <p:cNvPicPr>
            <a:picLocks noChangeAspect="1"/>
          </p:cNvPicPr>
          <p:nvPr/>
        </p:nvPicPr>
        <p:blipFill>
          <a:blip r:embed="rId3" cstate="print"/>
          <a:srcRect l="2705" t="17778" r="89180" b="76667"/>
          <a:stretch>
            <a:fillRect/>
          </a:stretch>
        </p:blipFill>
        <p:spPr>
          <a:xfrm rot="5400000">
            <a:off x="1371600" y="2057400"/>
            <a:ext cx="1219200" cy="1371600"/>
          </a:xfrm>
          <a:prstGeom prst="rect">
            <a:avLst/>
          </a:prstGeom>
          <a:effectLst>
            <a:softEdge rad="317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6631</TotalTime>
  <Words>1978</Words>
  <Application>Microsoft Office PowerPoint</Application>
  <PresentationFormat>Presentación en pantalla (4:3)</PresentationFormat>
  <Paragraphs>142</Paragraphs>
  <Slides>55</Slides>
  <Notes>45</Notes>
  <HiddenSlides>0</HiddenSlides>
  <MMClips>3</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Apex</vt:lpstr>
      <vt:lpstr>TRAGando el incendio del bosque</vt:lpstr>
      <vt:lpstr>Jaiva Dharma Parte Cuatro:  La Jiva Tragada por Maya,  por la Energía Ilusoria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ver nuestra vida</vt:lpstr>
      <vt:lpstr>Presentación de PowerPoint</vt:lpstr>
      <vt:lpstr>Presentación de PowerPoint</vt:lpstr>
      <vt:lpstr>Prabhupada cuenta la Historia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Iskcon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Swallowing the forest fire</dc:title>
  <dc:creator>Edith Best</dc:creator>
  <cp:lastModifiedBy>Mahalaksmi</cp:lastModifiedBy>
  <cp:revision>91</cp:revision>
  <dcterms:created xsi:type="dcterms:W3CDTF">2010-05-07T01:27:59Z</dcterms:created>
  <dcterms:modified xsi:type="dcterms:W3CDTF">2013-04-16T21:10:09Z</dcterms:modified>
</cp:coreProperties>
</file>