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8" r:id="rId3"/>
    <p:sldId id="257" r:id="rId4"/>
    <p:sldId id="259" r:id="rId5"/>
    <p:sldId id="298" r:id="rId6"/>
    <p:sldId id="260" r:id="rId7"/>
    <p:sldId id="261" r:id="rId8"/>
    <p:sldId id="262" r:id="rId9"/>
    <p:sldId id="263" r:id="rId10"/>
    <p:sldId id="264" r:id="rId11"/>
    <p:sldId id="265" r:id="rId12"/>
    <p:sldId id="299" r:id="rId13"/>
    <p:sldId id="266" r:id="rId14"/>
    <p:sldId id="267" r:id="rId15"/>
    <p:sldId id="268" r:id="rId16"/>
    <p:sldId id="280" r:id="rId17"/>
    <p:sldId id="269" r:id="rId18"/>
    <p:sldId id="270" r:id="rId19"/>
    <p:sldId id="284" r:id="rId20"/>
    <p:sldId id="286" r:id="rId21"/>
    <p:sldId id="300" r:id="rId22"/>
    <p:sldId id="285" r:id="rId23"/>
    <p:sldId id="301" r:id="rId24"/>
    <p:sldId id="271" r:id="rId25"/>
    <p:sldId id="277" r:id="rId26"/>
    <p:sldId id="272" r:id="rId27"/>
    <p:sldId id="273" r:id="rId28"/>
    <p:sldId id="274" r:id="rId29"/>
    <p:sldId id="278" r:id="rId30"/>
    <p:sldId id="279" r:id="rId31"/>
    <p:sldId id="276" r:id="rId32"/>
    <p:sldId id="281" r:id="rId33"/>
    <p:sldId id="275" r:id="rId34"/>
    <p:sldId id="302" r:id="rId35"/>
    <p:sldId id="282" r:id="rId36"/>
    <p:sldId id="283" r:id="rId37"/>
    <p:sldId id="287" r:id="rId38"/>
    <p:sldId id="288" r:id="rId39"/>
    <p:sldId id="289" r:id="rId40"/>
    <p:sldId id="290" r:id="rId41"/>
    <p:sldId id="291" r:id="rId42"/>
    <p:sldId id="292" r:id="rId43"/>
    <p:sldId id="293" r:id="rId44"/>
    <p:sldId id="294" r:id="rId45"/>
    <p:sldId id="2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0F2C2-EB1B-4107-A33B-18FAB1E72A81}" type="datetimeFigureOut">
              <a:rPr lang="en-US" smtClean="0"/>
              <a:pPr/>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481E4-5140-4849-BEA4-A9F920070F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481E4-5140-4849-BEA4-A9F920070FD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587E1-C246-443E-B1D8-4667EF710D0A}"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587E1-C246-443E-B1D8-4667EF710D0A}"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76400"/>
            <a:ext cx="7467600" cy="4449765"/>
          </a:xfrm>
        </p:spPr>
        <p:txBody>
          <a:bodyPr/>
          <a:lstStyle>
            <a:lvl1pPr>
              <a:buNone/>
              <a:defRPr b="1"/>
            </a:lvl1pPr>
          </a:lstStyle>
          <a:p>
            <a:pPr lvl="0" eaLnBrk="1" latinLnBrk="0" hangingPunct="1"/>
            <a:endParaRPr kumimoji="0" lang="en-US" dirty="0" smtClean="0"/>
          </a:p>
          <a:p>
            <a:pPr lvl="0" eaLnBrk="1" latinLnBrk="0" hangingPunct="1"/>
            <a:endParaRPr kumimoji="0" lang="en-US" dirty="0" smtClean="0"/>
          </a:p>
          <a:p>
            <a:pPr lvl="0" eaLnBrk="1" latinLnBrk="0" hangingPunct="1"/>
            <a:endParaRPr kumimoji="0" lang="en-US" dirty="0" smtClean="0"/>
          </a:p>
          <a:p>
            <a:pPr lvl="0"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9"/>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C587E1-C246-443E-B1D8-4667EF710D0A}" type="datetimeFigureOut">
              <a:rPr lang="en-US" smtClean="0"/>
              <a:pPr/>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7B13F-4AB9-4B5A-BDC0-2691051542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C587E1-C246-443E-B1D8-4667EF710D0A}"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C587E1-C246-443E-B1D8-4667EF710D0A}" type="datetimeFigureOut">
              <a:rPr lang="en-US" smtClean="0"/>
              <a:pPr/>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EC587E1-C246-443E-B1D8-4667EF710D0A}" type="datetimeFigureOut">
              <a:rPr lang="en-US" smtClean="0"/>
              <a:pPr/>
              <a:t>4/19/2012</a:t>
            </a:fld>
            <a:endParaRPr lang="en-US"/>
          </a:p>
        </p:txBody>
      </p:sp>
      <p:sp>
        <p:nvSpPr>
          <p:cNvPr id="8" name="Slide Number Placeholder 7"/>
          <p:cNvSpPr>
            <a:spLocks noGrp="1"/>
          </p:cNvSpPr>
          <p:nvPr>
            <p:ph type="sldNum" sz="quarter" idx="11"/>
          </p:nvPr>
        </p:nvSpPr>
        <p:spPr/>
        <p:txBody>
          <a:bodyPr/>
          <a:lstStyle/>
          <a:p>
            <a:fld id="{EB87B13F-4AB9-4B5A-BDC0-2691051542B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587E1-C246-443E-B1D8-4667EF710D0A}" type="datetimeFigureOut">
              <a:rPr lang="en-US" smtClean="0"/>
              <a:pPr/>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C587E1-C246-443E-B1D8-4667EF710D0A}"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6"/>
            <a:ext cx="762000" cy="365125"/>
          </a:xfrm>
        </p:spPr>
        <p:txBody>
          <a:bodyPr/>
          <a:lstStyle/>
          <a:p>
            <a:fld id="{EB87B13F-4AB9-4B5A-BDC0-2691051542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4"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3" y="2998767"/>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6"/>
            <a:ext cx="2133600" cy="365125"/>
          </a:xfrm>
        </p:spPr>
        <p:txBody>
          <a:bodyPr/>
          <a:lstStyle/>
          <a:p>
            <a:fld id="{0EC587E1-C246-443E-B1D8-4667EF710D0A}" type="datetimeFigureOut">
              <a:rPr lang="en-US" smtClean="0"/>
              <a:pPr/>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7B13F-4AB9-4B5A-BDC0-2691051542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39999">
              <a:srgbClr val="0A128C"/>
            </a:gs>
            <a:gs pos="70000">
              <a:srgbClr val="181CC7"/>
            </a:gs>
            <a:gs pos="88000">
              <a:srgbClr val="7005D4"/>
            </a:gs>
            <a:gs pos="100000">
              <a:srgbClr val="8C3D91"/>
            </a:gs>
          </a:gsLst>
          <a:lin ang="1300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6"/>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EC587E1-C246-443E-B1D8-4667EF710D0A}" type="datetimeFigureOut">
              <a:rPr lang="en-US" smtClean="0"/>
              <a:pPr/>
              <a:t>4/19/2012</a:t>
            </a:fld>
            <a:endParaRPr lang="en-US"/>
          </a:p>
        </p:txBody>
      </p:sp>
      <p:sp>
        <p:nvSpPr>
          <p:cNvPr id="22" name="Footer Placeholder 21"/>
          <p:cNvSpPr>
            <a:spLocks noGrp="1"/>
          </p:cNvSpPr>
          <p:nvPr>
            <p:ph type="ftr" sz="quarter" idx="3"/>
          </p:nvPr>
        </p:nvSpPr>
        <p:spPr>
          <a:xfrm>
            <a:off x="3124200" y="6422066"/>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B87B13F-4AB9-4B5A-BDC0-2691051542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Coming to the mode of Goodness</a:t>
            </a:r>
            <a:endParaRPr lang="en-US" dirty="0"/>
          </a:p>
        </p:txBody>
      </p:sp>
      <p:sp>
        <p:nvSpPr>
          <p:cNvPr id="3" name="Subtitle 2"/>
          <p:cNvSpPr>
            <a:spLocks noGrp="1"/>
          </p:cNvSpPr>
          <p:nvPr>
            <p:ph type="subTitle" idx="1"/>
          </p:nvPr>
        </p:nvSpPr>
        <p:spPr/>
        <p:txBody>
          <a:bodyPr/>
          <a:lstStyle/>
          <a:p>
            <a:r>
              <a:rPr lang="en-US" b="1" dirty="0" smtClean="0"/>
              <a:t>Attaining Freedom, Clarity, &amp; Purity</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543800" cy="5516565"/>
          </a:xfrm>
        </p:spPr>
        <p:txBody>
          <a:bodyPr>
            <a:normAutofit/>
          </a:bodyPr>
          <a:lstStyle/>
          <a:p>
            <a:r>
              <a:rPr lang="en-US" dirty="0" smtClean="0"/>
              <a:t>“</a:t>
            </a:r>
            <a:r>
              <a:rPr lang="en-US" dirty="0" err="1" smtClean="0"/>
              <a:t>Kåñëa</a:t>
            </a:r>
            <a:r>
              <a:rPr lang="en-US" dirty="0" smtClean="0"/>
              <a:t> is equal to everyone, and according to one's ability to receive the favor of </a:t>
            </a:r>
            <a:r>
              <a:rPr lang="en-US" dirty="0" err="1" smtClean="0"/>
              <a:t>Kåñëa</a:t>
            </a:r>
            <a:r>
              <a:rPr lang="en-US" dirty="0" smtClean="0"/>
              <a:t>, one advances in </a:t>
            </a:r>
            <a:r>
              <a:rPr lang="en-US" dirty="0" err="1" smtClean="0"/>
              <a:t>Kåñëa</a:t>
            </a:r>
            <a:r>
              <a:rPr lang="en-US" dirty="0" smtClean="0"/>
              <a:t> consciousness. … the more one advances in </a:t>
            </a:r>
            <a:r>
              <a:rPr lang="en-US" dirty="0" err="1" smtClean="0"/>
              <a:t>sattva-guëa</a:t>
            </a:r>
            <a:r>
              <a:rPr lang="en-US" dirty="0" smtClean="0"/>
              <a:t>, the more his brilliance is exhibited by devotional service, but the more one is covered by </a:t>
            </a:r>
            <a:r>
              <a:rPr lang="en-US" dirty="0" err="1" smtClean="0"/>
              <a:t>rajo-guëa</a:t>
            </a:r>
            <a:r>
              <a:rPr lang="en-US" dirty="0" smtClean="0"/>
              <a:t> and </a:t>
            </a:r>
            <a:r>
              <a:rPr lang="en-US" dirty="0" err="1" smtClean="0"/>
              <a:t>tamo-guëa</a:t>
            </a:r>
            <a:r>
              <a:rPr lang="en-US" dirty="0" smtClean="0"/>
              <a:t>, the less visible his brilliance, for he is covered by these qualities.”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a:t>
            </a:r>
            <a:endParaRPr lang="en-US" dirty="0"/>
          </a:p>
        </p:txBody>
      </p:sp>
      <p:sp>
        <p:nvSpPr>
          <p:cNvPr id="3" name="Content Placeholder 2"/>
          <p:cNvSpPr>
            <a:spLocks noGrp="1"/>
          </p:cNvSpPr>
          <p:nvPr>
            <p:ph idx="1"/>
          </p:nvPr>
        </p:nvSpPr>
        <p:spPr>
          <a:xfrm>
            <a:off x="228600" y="1524000"/>
            <a:ext cx="8610600" cy="4800600"/>
          </a:xfrm>
        </p:spPr>
        <p:txBody>
          <a:bodyPr>
            <a:normAutofit lnSpcReduction="10000"/>
          </a:bodyPr>
          <a:lstStyle/>
          <a:p>
            <a:r>
              <a:rPr lang="en-US" dirty="0" smtClean="0"/>
              <a:t>Goodness:</a:t>
            </a:r>
          </a:p>
          <a:p>
            <a:pPr lvl="1"/>
            <a:r>
              <a:rPr lang="en-US" sz="3200" b="1" dirty="0" smtClean="0"/>
              <a:t>higher planets or on earth as poet or scientist</a:t>
            </a:r>
          </a:p>
          <a:p>
            <a:endParaRPr lang="en-US" dirty="0" smtClean="0"/>
          </a:p>
          <a:p>
            <a:r>
              <a:rPr lang="en-US" dirty="0" smtClean="0"/>
              <a:t>Passion:</a:t>
            </a:r>
          </a:p>
          <a:p>
            <a:pPr lvl="1"/>
            <a:r>
              <a:rPr lang="en-US" sz="3200" b="1" dirty="0" smtClean="0"/>
              <a:t>human body (power, wealth), earthly planet</a:t>
            </a:r>
          </a:p>
          <a:p>
            <a:endParaRPr lang="en-US" dirty="0" smtClean="0"/>
          </a:p>
          <a:p>
            <a:r>
              <a:rPr lang="en-US" dirty="0" smtClean="0"/>
              <a:t>Ignorance:</a:t>
            </a:r>
          </a:p>
          <a:p>
            <a:pPr lvl="1"/>
            <a:r>
              <a:rPr lang="en-US" sz="3200" b="1" dirty="0" smtClean="0"/>
              <a:t>lower planets, animal life</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90600"/>
          </a:xfrm>
        </p:spPr>
        <p:txBody>
          <a:bodyPr/>
          <a:lstStyle/>
          <a:p>
            <a:r>
              <a:rPr lang="en-US" dirty="0" smtClean="0"/>
              <a:t>Worship</a:t>
            </a:r>
            <a:endParaRPr lang="en-US" dirty="0"/>
          </a:p>
        </p:txBody>
      </p:sp>
      <p:sp>
        <p:nvSpPr>
          <p:cNvPr id="3" name="Content Placeholder 2"/>
          <p:cNvSpPr>
            <a:spLocks noGrp="1"/>
          </p:cNvSpPr>
          <p:nvPr>
            <p:ph idx="1"/>
          </p:nvPr>
        </p:nvSpPr>
        <p:spPr>
          <a:xfrm>
            <a:off x="228600" y="1219200"/>
            <a:ext cx="7696200" cy="5410200"/>
          </a:xfrm>
        </p:spPr>
        <p:txBody>
          <a:bodyPr>
            <a:normAutofit fontScale="85000" lnSpcReduction="20000"/>
          </a:bodyPr>
          <a:lstStyle/>
          <a:p>
            <a:pPr>
              <a:buBlip>
                <a:blip r:embed="rId3"/>
              </a:buBlip>
            </a:pPr>
            <a:r>
              <a:rPr lang="en-US" dirty="0" smtClean="0"/>
              <a:t>Goodness: Demigods</a:t>
            </a:r>
          </a:p>
          <a:p>
            <a:pPr>
              <a:buBlip>
                <a:blip r:embed="rId3"/>
              </a:buBlip>
            </a:pPr>
            <a:r>
              <a:rPr lang="en-US" dirty="0" smtClean="0"/>
              <a:t>Passion: Demons</a:t>
            </a:r>
          </a:p>
          <a:p>
            <a:pPr>
              <a:buBlip>
                <a:blip r:embed="rId3"/>
              </a:buBlip>
            </a:pPr>
            <a:r>
              <a:rPr lang="en-US" dirty="0" smtClean="0"/>
              <a:t>Ignorance: Ghosts and spirits</a:t>
            </a:r>
          </a:p>
          <a:p>
            <a:r>
              <a:rPr lang="en-US" dirty="0" smtClean="0"/>
              <a:t>In some places, such as </a:t>
            </a:r>
            <a:r>
              <a:rPr lang="en-US" dirty="0" err="1" smtClean="0"/>
              <a:t>Isopanisad</a:t>
            </a:r>
            <a:r>
              <a:rPr lang="en-US" dirty="0" smtClean="0"/>
              <a:t>, the worship of demigods is described as being in ignorance. Clearly it is not only the object of worship but also the mentality and motive, as there are demons in ignorance who worship demigods.</a:t>
            </a:r>
          </a:p>
          <a:p>
            <a:r>
              <a:rPr lang="en-US" dirty="0" smtClean="0"/>
              <a:t> </a:t>
            </a:r>
            <a:endParaRPr lang="en-US" sz="1400" dirty="0" smtClean="0"/>
          </a:p>
          <a:p>
            <a:r>
              <a:rPr lang="en-US" dirty="0" smtClean="0"/>
              <a:t>Many persons in modern society “worship” some political leader, entertainer, and so forth. There are also persons who worship evil spirits and perform demonic rituals to get some powers and wealth. Sometimes they have sexual rituals as part of their “worship.”</a:t>
            </a:r>
          </a:p>
          <a:p>
            <a:endParaRPr lang="en-US" dirty="0"/>
          </a:p>
        </p:txBody>
      </p:sp>
      <p:pic>
        <p:nvPicPr>
          <p:cNvPr id="4" name="Picture 3" descr="IndraElephant.jpg"/>
          <p:cNvPicPr>
            <a:picLocks noChangeAspect="1"/>
          </p:cNvPicPr>
          <p:nvPr/>
        </p:nvPicPr>
        <p:blipFill>
          <a:blip r:embed="rId4" cstate="print"/>
          <a:stretch>
            <a:fillRect/>
          </a:stretch>
        </p:blipFill>
        <p:spPr>
          <a:xfrm>
            <a:off x="7315200" y="0"/>
            <a:ext cx="1684161" cy="1600200"/>
          </a:xfrm>
          <a:prstGeom prst="rect">
            <a:avLst/>
          </a:prstGeom>
        </p:spPr>
      </p:pic>
      <p:grpSp>
        <p:nvGrpSpPr>
          <p:cNvPr id="5" name="Group 5"/>
          <p:cNvGrpSpPr>
            <a:grpSpLocks/>
          </p:cNvGrpSpPr>
          <p:nvPr/>
        </p:nvGrpSpPr>
        <p:grpSpPr bwMode="auto">
          <a:xfrm>
            <a:off x="5562600" y="0"/>
            <a:ext cx="1752600" cy="1600200"/>
            <a:chOff x="385" y="572"/>
            <a:chExt cx="5035" cy="3600"/>
          </a:xfrm>
        </p:grpSpPr>
        <p:pic>
          <p:nvPicPr>
            <p:cNvPr id="6" name="Picture 6" descr="PinheadFrenzy_02A.jpg">
              <a:hlinkClick r:id=""/>
            </p:cNvPr>
            <p:cNvPicPr>
              <a:picLocks noChangeAspect="1" noChangeArrowheads="1"/>
            </p:cNvPicPr>
            <p:nvPr/>
          </p:nvPicPr>
          <p:blipFill>
            <a:blip r:embed="rId5" cstate="print"/>
            <a:srcRect/>
            <a:stretch>
              <a:fillRect/>
            </a:stretch>
          </p:blipFill>
          <p:spPr bwMode="auto">
            <a:xfrm>
              <a:off x="385" y="572"/>
              <a:ext cx="5035" cy="3600"/>
            </a:xfrm>
            <a:prstGeom prst="rect">
              <a:avLst/>
            </a:prstGeom>
            <a:noFill/>
            <a:ln w="9525">
              <a:noFill/>
              <a:miter lim="800000"/>
              <a:headEnd/>
              <a:tailEnd/>
            </a:ln>
          </p:spPr>
        </p:pic>
        <p:pic>
          <p:nvPicPr>
            <p:cNvPr id="7" name="Picture 7" descr="MMj02347130000[1]"/>
            <p:cNvPicPr>
              <a:picLocks noChangeAspect="1" noChangeArrowheads="1" noCrop="1"/>
            </p:cNvPicPr>
            <p:nvPr/>
          </p:nvPicPr>
          <p:blipFill>
            <a:blip r:embed="rId6" cstate="print"/>
            <a:srcRect/>
            <a:stretch>
              <a:fillRect/>
            </a:stretch>
          </p:blipFill>
          <p:spPr bwMode="auto">
            <a:xfrm rot="1282070">
              <a:off x="1156" y="2432"/>
              <a:ext cx="1357" cy="1357"/>
            </a:xfrm>
            <a:prstGeom prst="rect">
              <a:avLst/>
            </a:prstGeom>
            <a:noFill/>
            <a:ln w="9525">
              <a:noFill/>
              <a:miter lim="800000"/>
              <a:headEnd/>
              <a:tailEnd/>
            </a:ln>
          </p:spPr>
        </p:pic>
      </p:grpSp>
      <p:pic>
        <p:nvPicPr>
          <p:cNvPr id="8" name="Picture 3" descr="Demon_Vampire_Textured03.jpg"/>
          <p:cNvPicPr>
            <a:picLocks noChangeAspect="1" noChangeArrowheads="1"/>
          </p:cNvPicPr>
          <p:nvPr/>
        </p:nvPicPr>
        <p:blipFill>
          <a:blip r:embed="rId7" cstate="print">
            <a:lum bright="12000"/>
          </a:blip>
          <a:srcRect l="9219" r="19194"/>
          <a:stretch>
            <a:fillRect/>
          </a:stretch>
        </p:blipFill>
        <p:spPr bwMode="auto">
          <a:xfrm>
            <a:off x="4104409" y="0"/>
            <a:ext cx="152746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Food in goodness	</a:t>
            </a:r>
            <a:endParaRPr lang="en-US" dirty="0"/>
          </a:p>
        </p:txBody>
      </p:sp>
      <p:pic>
        <p:nvPicPr>
          <p:cNvPr id="4" name="Picture 8" descr="MS_vegetables"/>
          <p:cNvPicPr>
            <a:picLocks noGrp="1" noChangeAspect="1" noChangeArrowheads="1"/>
          </p:cNvPicPr>
          <p:nvPr>
            <p:ph idx="1"/>
          </p:nvPr>
        </p:nvPicPr>
        <p:blipFill>
          <a:blip r:embed="rId3" cstate="screen"/>
          <a:srcRect/>
          <a:stretch>
            <a:fillRect/>
          </a:stretch>
        </p:blipFill>
        <p:spPr bwMode="auto">
          <a:xfrm>
            <a:off x="0" y="2590800"/>
            <a:ext cx="5965390" cy="3945746"/>
          </a:xfrm>
          <a:prstGeom prst="rect">
            <a:avLst/>
          </a:prstGeom>
          <a:noFill/>
          <a:ln w="9525">
            <a:noFill/>
            <a:miter lim="800000"/>
            <a:headEnd/>
            <a:tailEnd/>
          </a:ln>
        </p:spPr>
      </p:pic>
      <p:sp>
        <p:nvSpPr>
          <p:cNvPr id="5" name="Rectangle 4"/>
          <p:cNvSpPr/>
          <p:nvPr/>
        </p:nvSpPr>
        <p:spPr>
          <a:xfrm>
            <a:off x="0" y="1066800"/>
            <a:ext cx="6553200" cy="1569660"/>
          </a:xfrm>
          <a:prstGeom prst="rect">
            <a:avLst/>
          </a:prstGeom>
        </p:spPr>
        <p:txBody>
          <a:bodyPr wrap="square">
            <a:spAutoFit/>
          </a:bodyPr>
          <a:lstStyle/>
          <a:p>
            <a:r>
              <a:rPr lang="en-US" sz="2400" dirty="0"/>
              <a:t>Increase duration of life</a:t>
            </a:r>
          </a:p>
          <a:p>
            <a:r>
              <a:rPr lang="en-US" sz="2400" dirty="0"/>
              <a:t>Purify one’s existence</a:t>
            </a:r>
          </a:p>
          <a:p>
            <a:r>
              <a:rPr lang="en-US" sz="2400" dirty="0"/>
              <a:t>Gives strength, health, happiness, and satisfaction</a:t>
            </a:r>
          </a:p>
          <a:p>
            <a:r>
              <a:rPr lang="en-US" sz="2400" dirty="0"/>
              <a:t>Juicy, wholesome, and pleasing to the heart</a:t>
            </a:r>
          </a:p>
        </p:txBody>
      </p:sp>
      <p:sp>
        <p:nvSpPr>
          <p:cNvPr id="6" name="TextBox 5"/>
          <p:cNvSpPr txBox="1"/>
          <p:nvPr/>
        </p:nvSpPr>
        <p:spPr>
          <a:xfrm>
            <a:off x="6172200" y="2209800"/>
            <a:ext cx="2438400" cy="4524315"/>
          </a:xfrm>
          <a:prstGeom prst="rect">
            <a:avLst/>
          </a:prstGeom>
          <a:noFill/>
          <a:ln>
            <a:solidFill>
              <a:srgbClr val="FFFF00"/>
            </a:solidFill>
            <a:prstDash val="sysDash"/>
          </a:ln>
        </p:spPr>
        <p:txBody>
          <a:bodyPr wrap="square" rtlCol="0">
            <a:spAutoFit/>
          </a:bodyPr>
          <a:lstStyle/>
          <a:p>
            <a:r>
              <a:rPr lang="en-US" dirty="0" err="1" smtClean="0"/>
              <a:t>Visvanath</a:t>
            </a:r>
            <a:r>
              <a:rPr lang="en-US" dirty="0" smtClean="0"/>
              <a:t> </a:t>
            </a:r>
            <a:r>
              <a:rPr lang="en-US" dirty="0" err="1" smtClean="0"/>
              <a:t>Cakravarti</a:t>
            </a:r>
            <a:r>
              <a:rPr lang="en-US" dirty="0" smtClean="0"/>
              <a:t> </a:t>
            </a:r>
            <a:r>
              <a:rPr lang="en-US" dirty="0" err="1" smtClean="0"/>
              <a:t>Thakura</a:t>
            </a:r>
            <a:r>
              <a:rPr lang="en-US" dirty="0" smtClean="0"/>
              <a:t>:  bought with money that was earned purely, cooked purely, and served in a pure place by pure people. </a:t>
            </a:r>
            <a:r>
              <a:rPr lang="en-US" dirty="0" err="1" smtClean="0"/>
              <a:t>Sattva</a:t>
            </a:r>
            <a:r>
              <a:rPr lang="en-US" dirty="0" smtClean="0"/>
              <a:t> refers to virtue, which brings steadiness of mind enabling one to remain undisturbed in the face of sorrow. Agreeable means to the stomach and the eye, and </a:t>
            </a:r>
            <a:r>
              <a:rPr lang="en-US" dirty="0" err="1" smtClean="0"/>
              <a:t>snigha</a:t>
            </a:r>
            <a:r>
              <a:rPr lang="en-US" dirty="0" smtClean="0"/>
              <a:t> means having some oil while not excessively fatty.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 passion</a:t>
            </a:r>
            <a:endParaRPr lang="en-US" dirty="0"/>
          </a:p>
        </p:txBody>
      </p:sp>
      <p:pic>
        <p:nvPicPr>
          <p:cNvPr id="4" name="Picture 8" descr="paneer_makhani2"/>
          <p:cNvPicPr>
            <a:picLocks noGrp="1" noChangeAspect="1" noChangeArrowheads="1"/>
          </p:cNvPicPr>
          <p:nvPr>
            <p:ph idx="1"/>
          </p:nvPr>
        </p:nvPicPr>
        <p:blipFill>
          <a:blip r:embed="rId3" cstate="print"/>
          <a:srcRect/>
          <a:stretch>
            <a:fillRect/>
          </a:stretch>
        </p:blipFill>
        <p:spPr bwMode="auto">
          <a:xfrm>
            <a:off x="5334000" y="1905000"/>
            <a:ext cx="3810000" cy="2857500"/>
          </a:xfrm>
          <a:prstGeom prst="rect">
            <a:avLst/>
          </a:prstGeom>
          <a:noFill/>
          <a:ln w="9525">
            <a:noFill/>
            <a:miter lim="800000"/>
            <a:headEnd/>
            <a:tailEnd/>
          </a:ln>
        </p:spPr>
      </p:pic>
      <p:pic>
        <p:nvPicPr>
          <p:cNvPr id="5" name="Picture 12" descr="Chilli,%20Chillis,%20Red%20Hot%20Chilli%20Peppers,%20Pepper,%20Gusto"/>
          <p:cNvPicPr>
            <a:picLocks noChangeAspect="1" noChangeArrowheads="1"/>
          </p:cNvPicPr>
          <p:nvPr/>
        </p:nvPicPr>
        <p:blipFill>
          <a:blip r:embed="rId4" cstate="print"/>
          <a:srcRect/>
          <a:stretch>
            <a:fillRect/>
          </a:stretch>
        </p:blipFill>
        <p:spPr bwMode="auto">
          <a:xfrm>
            <a:off x="228600" y="2362200"/>
            <a:ext cx="2932103" cy="3819308"/>
          </a:xfrm>
          <a:prstGeom prst="rect">
            <a:avLst/>
          </a:prstGeom>
          <a:noFill/>
          <a:ln w="9525">
            <a:noFill/>
            <a:miter lim="800000"/>
            <a:headEnd/>
            <a:tailEnd/>
          </a:ln>
        </p:spPr>
      </p:pic>
      <p:sp>
        <p:nvSpPr>
          <p:cNvPr id="6" name="Rectangle 5"/>
          <p:cNvSpPr/>
          <p:nvPr/>
        </p:nvSpPr>
        <p:spPr>
          <a:xfrm>
            <a:off x="685800" y="1371600"/>
            <a:ext cx="7620000" cy="830997"/>
          </a:xfrm>
          <a:prstGeom prst="rect">
            <a:avLst/>
          </a:prstGeom>
        </p:spPr>
        <p:txBody>
          <a:bodyPr wrap="square">
            <a:spAutoFit/>
          </a:bodyPr>
          <a:lstStyle/>
          <a:p>
            <a:r>
              <a:rPr lang="en-US" sz="2400" dirty="0"/>
              <a:t>Too bitter, too sour, salty, hot, pungent, dry</a:t>
            </a:r>
          </a:p>
          <a:p>
            <a:r>
              <a:rPr lang="en-US" sz="2400" dirty="0"/>
              <a:t>Cause distress, misery, and disease</a:t>
            </a:r>
          </a:p>
        </p:txBody>
      </p:sp>
      <p:sp>
        <p:nvSpPr>
          <p:cNvPr id="7" name="TextBox 6"/>
          <p:cNvSpPr txBox="1"/>
          <p:nvPr/>
        </p:nvSpPr>
        <p:spPr>
          <a:xfrm>
            <a:off x="3276600" y="4826675"/>
            <a:ext cx="5715000" cy="1754326"/>
          </a:xfrm>
          <a:prstGeom prst="rect">
            <a:avLst/>
          </a:prstGeom>
          <a:noFill/>
          <a:ln>
            <a:solidFill>
              <a:srgbClr val="FFFF00"/>
            </a:solidFill>
            <a:prstDash val="sysDash"/>
          </a:ln>
        </p:spPr>
        <p:txBody>
          <a:bodyPr wrap="square" rtlCol="0">
            <a:spAutoFit/>
          </a:bodyPr>
          <a:lstStyle/>
          <a:p>
            <a:r>
              <a:rPr lang="en-US" dirty="0" smtClean="0"/>
              <a:t>These are in the mode of passion when taken in excess, as to be healthy one must eat all six </a:t>
            </a:r>
            <a:r>
              <a:rPr lang="en-US" dirty="0" err="1" smtClean="0"/>
              <a:t>ayurvedic</a:t>
            </a:r>
            <a:r>
              <a:rPr lang="en-US" dirty="0" smtClean="0"/>
              <a:t> tastes—sweet, sour, salty, bitter, pungent (spicy), and astringent. </a:t>
            </a:r>
            <a:r>
              <a:rPr lang="en-US" dirty="0" err="1" smtClean="0"/>
              <a:t>Visvanath</a:t>
            </a:r>
            <a:r>
              <a:rPr lang="en-US" dirty="0" smtClean="0"/>
              <a:t> </a:t>
            </a:r>
            <a:r>
              <a:rPr lang="en-US" dirty="0" err="1" smtClean="0"/>
              <a:t>Cakravarti</a:t>
            </a:r>
            <a:r>
              <a:rPr lang="en-US" dirty="0" smtClean="0"/>
              <a:t> </a:t>
            </a:r>
            <a:r>
              <a:rPr lang="en-US" dirty="0" err="1" smtClean="0"/>
              <a:t>Thakura</a:t>
            </a:r>
            <a:r>
              <a:rPr lang="en-US" dirty="0" smtClean="0"/>
              <a:t> says that “distress” is felt while eating, “misery” after eating, and “disease” is the long-term effect.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 ignorance</a:t>
            </a:r>
            <a:endParaRPr lang="en-US" dirty="0"/>
          </a:p>
        </p:txBody>
      </p:sp>
      <p:pic>
        <p:nvPicPr>
          <p:cNvPr id="4" name="Picture 6" descr="gallery-msg-1110237502-2"/>
          <p:cNvPicPr>
            <a:picLocks noGrp="1" noChangeAspect="1" noChangeArrowheads="1"/>
          </p:cNvPicPr>
          <p:nvPr>
            <p:ph idx="1"/>
          </p:nvPr>
        </p:nvPicPr>
        <p:blipFill>
          <a:blip r:embed="rId3" cstate="print"/>
          <a:srcRect/>
          <a:stretch>
            <a:fillRect/>
          </a:stretch>
        </p:blipFill>
        <p:spPr bwMode="auto">
          <a:xfrm>
            <a:off x="4368800" y="2514600"/>
            <a:ext cx="4775200" cy="3581400"/>
          </a:xfrm>
          <a:prstGeom prst="rect">
            <a:avLst/>
          </a:prstGeom>
          <a:noFill/>
          <a:ln w="9525">
            <a:noFill/>
            <a:miter lim="800000"/>
            <a:headEnd/>
            <a:tailEnd/>
          </a:ln>
        </p:spPr>
      </p:pic>
      <p:sp>
        <p:nvSpPr>
          <p:cNvPr id="6" name="Rectangle 5"/>
          <p:cNvSpPr/>
          <p:nvPr/>
        </p:nvSpPr>
        <p:spPr>
          <a:xfrm>
            <a:off x="533400" y="1295400"/>
            <a:ext cx="8229600" cy="1200329"/>
          </a:xfrm>
          <a:prstGeom prst="rect">
            <a:avLst/>
          </a:prstGeom>
        </p:spPr>
        <p:txBody>
          <a:bodyPr wrap="square">
            <a:spAutoFit/>
          </a:bodyPr>
          <a:lstStyle/>
          <a:p>
            <a:r>
              <a:rPr lang="en-US" sz="2400" dirty="0"/>
              <a:t>Prepared more than three hours before being eaten</a:t>
            </a:r>
          </a:p>
          <a:p>
            <a:r>
              <a:rPr lang="en-US" sz="2400" dirty="0"/>
              <a:t>Tasteless, decomposed and putrid</a:t>
            </a:r>
          </a:p>
          <a:p>
            <a:r>
              <a:rPr lang="en-US" sz="2400" dirty="0"/>
              <a:t>Remnants and untouchable things</a:t>
            </a:r>
          </a:p>
        </p:txBody>
      </p:sp>
      <p:sp>
        <p:nvSpPr>
          <p:cNvPr id="7" name="TextBox 6"/>
          <p:cNvSpPr txBox="1"/>
          <p:nvPr/>
        </p:nvSpPr>
        <p:spPr>
          <a:xfrm>
            <a:off x="228600" y="3200400"/>
            <a:ext cx="1524000" cy="2862322"/>
          </a:xfrm>
          <a:prstGeom prst="rect">
            <a:avLst/>
          </a:prstGeom>
          <a:noFill/>
          <a:ln>
            <a:solidFill>
              <a:srgbClr val="FFFF00"/>
            </a:solidFill>
            <a:prstDash val="sysDash"/>
          </a:ln>
        </p:spPr>
        <p:txBody>
          <a:bodyPr wrap="square" rtlCol="0">
            <a:spAutoFit/>
          </a:bodyPr>
          <a:lstStyle/>
          <a:p>
            <a:r>
              <a:rPr lang="en-US" dirty="0" smtClean="0"/>
              <a:t>The ill effects of food in passion affects us in this life, but food in ignorance affects us in both this life and the next. </a:t>
            </a:r>
            <a:endParaRPr lang="en-US" dirty="0"/>
          </a:p>
        </p:txBody>
      </p:sp>
      <p:pic>
        <p:nvPicPr>
          <p:cNvPr id="8" name="Picture 7" descr="chickenSandwich.jpg"/>
          <p:cNvPicPr>
            <a:picLocks noChangeAspect="1"/>
          </p:cNvPicPr>
          <p:nvPr/>
        </p:nvPicPr>
        <p:blipFill>
          <a:blip r:embed="rId4" cstate="print"/>
          <a:stretch>
            <a:fillRect/>
          </a:stretch>
        </p:blipFill>
        <p:spPr>
          <a:xfrm>
            <a:off x="1905000" y="3505200"/>
            <a:ext cx="3819315" cy="3124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kingoffer.jpg"/>
          <p:cNvPicPr>
            <a:picLocks noChangeAspect="1"/>
          </p:cNvPicPr>
          <p:nvPr/>
        </p:nvPicPr>
        <p:blipFill>
          <a:blip r:embed="rId3" cstate="print"/>
          <a:srcRect l="4762" b="6489"/>
          <a:stretch>
            <a:fillRect/>
          </a:stretch>
        </p:blipFill>
        <p:spPr>
          <a:xfrm>
            <a:off x="4419600" y="304800"/>
            <a:ext cx="4572000" cy="6385751"/>
          </a:xfrm>
          <a:prstGeom prst="rect">
            <a:avLst/>
          </a:prstGeom>
        </p:spPr>
      </p:pic>
      <p:pic>
        <p:nvPicPr>
          <p:cNvPr id="3" name="Picture 2" descr="P1080641.jpg"/>
          <p:cNvPicPr>
            <a:picLocks noChangeAspect="1"/>
          </p:cNvPicPr>
          <p:nvPr/>
        </p:nvPicPr>
        <p:blipFill>
          <a:blip r:embed="rId4" cstate="print"/>
          <a:srcRect l="6133" t="9417" r="25383"/>
          <a:stretch>
            <a:fillRect/>
          </a:stretch>
        </p:blipFill>
        <p:spPr>
          <a:xfrm>
            <a:off x="0" y="1524000"/>
            <a:ext cx="5105400" cy="5130800"/>
          </a:xfrm>
          <a:prstGeom prst="rect">
            <a:avLst/>
          </a:prstGeom>
        </p:spPr>
      </p:pic>
      <p:sp>
        <p:nvSpPr>
          <p:cNvPr id="4" name="TextBox 3"/>
          <p:cNvSpPr txBox="1"/>
          <p:nvPr/>
        </p:nvSpPr>
        <p:spPr>
          <a:xfrm>
            <a:off x="0" y="304800"/>
            <a:ext cx="4419600" cy="800219"/>
          </a:xfrm>
          <a:prstGeom prst="rect">
            <a:avLst/>
          </a:prstGeom>
          <a:noFill/>
        </p:spPr>
        <p:txBody>
          <a:bodyPr wrap="square" rtlCol="0">
            <a:spAutoFit/>
          </a:bodyPr>
          <a:lstStyle/>
          <a:p>
            <a:r>
              <a:rPr lang="en-US" sz="4600" dirty="0" smtClean="0"/>
              <a:t>Above the Modes</a:t>
            </a:r>
            <a:endParaRPr lang="en-US" sz="4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868362"/>
          </a:xfrm>
        </p:spPr>
        <p:txBody>
          <a:bodyPr/>
          <a:lstStyle/>
          <a:p>
            <a:pPr algn="ctr"/>
            <a:r>
              <a:rPr lang="en-US" dirty="0" smtClean="0"/>
              <a:t>Sacrifice</a:t>
            </a:r>
            <a:endParaRPr lang="en-US" dirty="0"/>
          </a:p>
        </p:txBody>
      </p:sp>
      <p:sp>
        <p:nvSpPr>
          <p:cNvPr id="3" name="Content Placeholder 2"/>
          <p:cNvSpPr>
            <a:spLocks noGrp="1"/>
          </p:cNvSpPr>
          <p:nvPr>
            <p:ph idx="1"/>
          </p:nvPr>
        </p:nvSpPr>
        <p:spPr>
          <a:xfrm>
            <a:off x="304800" y="1143000"/>
            <a:ext cx="7620000" cy="5562600"/>
          </a:xfrm>
        </p:spPr>
        <p:txBody>
          <a:bodyPr>
            <a:normAutofit fontScale="92500" lnSpcReduction="20000"/>
          </a:bodyPr>
          <a:lstStyle/>
          <a:p>
            <a:r>
              <a:rPr lang="en-US" dirty="0" smtClean="0"/>
              <a:t>Goodness:</a:t>
            </a:r>
          </a:p>
          <a:p>
            <a:pPr>
              <a:buFont typeface="Arial" pitchFamily="34" charset="0"/>
              <a:buChar char="•"/>
            </a:pPr>
            <a:r>
              <a:rPr lang="en-US" dirty="0" smtClean="0"/>
              <a:t>According to scripture</a:t>
            </a:r>
          </a:p>
          <a:p>
            <a:pPr>
              <a:buFont typeface="Arial" pitchFamily="34" charset="0"/>
              <a:buChar char="•"/>
            </a:pPr>
            <a:r>
              <a:rPr lang="en-US" dirty="0" smtClean="0"/>
              <a:t>As a matter of duty</a:t>
            </a:r>
          </a:p>
          <a:p>
            <a:pPr>
              <a:buFont typeface="Arial" pitchFamily="34" charset="0"/>
              <a:buChar char="•"/>
            </a:pPr>
            <a:r>
              <a:rPr lang="en-US" dirty="0" smtClean="0"/>
              <a:t>Without desiring reward</a:t>
            </a:r>
          </a:p>
          <a:p>
            <a:r>
              <a:rPr lang="en-US" dirty="0" smtClean="0"/>
              <a:t>Passion:</a:t>
            </a:r>
          </a:p>
          <a:p>
            <a:pPr>
              <a:buFont typeface="Arial" pitchFamily="34" charset="0"/>
              <a:buChar char="•"/>
            </a:pPr>
            <a:r>
              <a:rPr lang="en-US" dirty="0" smtClean="0"/>
              <a:t>For some material benefit</a:t>
            </a:r>
          </a:p>
          <a:p>
            <a:pPr>
              <a:buFont typeface="Arial" pitchFamily="34" charset="0"/>
              <a:buChar char="•"/>
            </a:pPr>
            <a:r>
              <a:rPr lang="en-US" dirty="0" smtClean="0"/>
              <a:t>For the sake of pride</a:t>
            </a:r>
          </a:p>
          <a:p>
            <a:r>
              <a:rPr lang="en-US" dirty="0" smtClean="0"/>
              <a:t>Ignorance: </a:t>
            </a:r>
          </a:p>
          <a:p>
            <a:pPr>
              <a:buFont typeface="Arial" pitchFamily="34" charset="0"/>
              <a:buChar char="•"/>
            </a:pPr>
            <a:r>
              <a:rPr lang="en-US" dirty="0" smtClean="0"/>
              <a:t>Without regard for scriptures</a:t>
            </a:r>
          </a:p>
          <a:p>
            <a:pPr>
              <a:buFont typeface="Arial" pitchFamily="34" charset="0"/>
              <a:buChar char="•"/>
            </a:pPr>
            <a:r>
              <a:rPr lang="en-US" dirty="0" smtClean="0"/>
              <a:t>Without distributing sanctified food</a:t>
            </a:r>
          </a:p>
          <a:p>
            <a:pPr>
              <a:buFont typeface="Arial" pitchFamily="34" charset="0"/>
              <a:buChar char="•"/>
            </a:pPr>
            <a:r>
              <a:rPr lang="en-US" dirty="0" smtClean="0"/>
              <a:t>Without hymns or remuneration to priests</a:t>
            </a:r>
          </a:p>
          <a:p>
            <a:pPr>
              <a:buFont typeface="Arial" pitchFamily="34" charset="0"/>
              <a:buChar char="•"/>
            </a:pPr>
            <a:r>
              <a:rPr lang="en-US" dirty="0" smtClean="0"/>
              <a:t>Without faith</a:t>
            </a:r>
          </a:p>
          <a:p>
            <a:endParaRPr lang="en-US" dirty="0"/>
          </a:p>
        </p:txBody>
      </p:sp>
      <p:pic>
        <p:nvPicPr>
          <p:cNvPr id="4" name="Picture 3" descr="0045_SB 1-2-13.jpg"/>
          <p:cNvPicPr>
            <a:picLocks noChangeAspect="1"/>
          </p:cNvPicPr>
          <p:nvPr/>
        </p:nvPicPr>
        <p:blipFill>
          <a:blip r:embed="rId3" cstate="print"/>
          <a:stretch>
            <a:fillRect/>
          </a:stretch>
        </p:blipFill>
        <p:spPr>
          <a:xfrm>
            <a:off x="4953000" y="0"/>
            <a:ext cx="4191000" cy="309803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dirty="0" smtClean="0"/>
              <a:t>Austerity</a:t>
            </a:r>
            <a:endParaRPr lang="en-US" dirty="0"/>
          </a:p>
        </p:txBody>
      </p:sp>
      <p:sp>
        <p:nvSpPr>
          <p:cNvPr id="3" name="Content Placeholder 2"/>
          <p:cNvSpPr>
            <a:spLocks noGrp="1"/>
          </p:cNvSpPr>
          <p:nvPr>
            <p:ph idx="1"/>
          </p:nvPr>
        </p:nvSpPr>
        <p:spPr>
          <a:xfrm>
            <a:off x="381000" y="1143000"/>
            <a:ext cx="8229600" cy="5486400"/>
          </a:xfrm>
        </p:spPr>
        <p:txBody>
          <a:bodyPr>
            <a:normAutofit fontScale="85000" lnSpcReduction="20000"/>
          </a:bodyPr>
          <a:lstStyle/>
          <a:p>
            <a:r>
              <a:rPr lang="en-US" dirty="0" smtClean="0"/>
              <a:t>Goodness:</a:t>
            </a:r>
          </a:p>
          <a:p>
            <a:pPr>
              <a:buFont typeface="Arial" pitchFamily="34" charset="0"/>
              <a:buChar char="•"/>
            </a:pPr>
            <a:r>
              <a:rPr lang="en-US" dirty="0" smtClean="0"/>
              <a:t>Body—worship God and superiors, cleanliness, celibacy, nonviolence</a:t>
            </a:r>
          </a:p>
          <a:p>
            <a:pPr>
              <a:buFont typeface="Arial" pitchFamily="34" charset="0"/>
              <a:buChar char="•"/>
            </a:pPr>
            <a:r>
              <a:rPr lang="en-US" dirty="0" smtClean="0"/>
              <a:t>Words—truthfulness, pleasing, beneficial, based on scriptures</a:t>
            </a:r>
          </a:p>
          <a:p>
            <a:pPr>
              <a:buFont typeface="Arial" pitchFamily="34" charset="0"/>
              <a:buChar char="•"/>
            </a:pPr>
            <a:r>
              <a:rPr lang="en-US" dirty="0" smtClean="0"/>
              <a:t>Mind—satisfaction, gravity, self-control</a:t>
            </a:r>
          </a:p>
          <a:p>
            <a:r>
              <a:rPr lang="en-US" dirty="0" smtClean="0"/>
              <a:t>Passion:</a:t>
            </a:r>
          </a:p>
          <a:p>
            <a:pPr>
              <a:buFont typeface="Arial" pitchFamily="34" charset="0"/>
              <a:buChar char="•"/>
            </a:pPr>
            <a:r>
              <a:rPr lang="en-US" dirty="0" smtClean="0"/>
              <a:t>Out of pride</a:t>
            </a:r>
          </a:p>
          <a:p>
            <a:pPr>
              <a:buFont typeface="Arial" pitchFamily="34" charset="0"/>
              <a:buChar char="•"/>
            </a:pPr>
            <a:r>
              <a:rPr lang="en-US" dirty="0" smtClean="0"/>
              <a:t>For respect, honor, and worship</a:t>
            </a:r>
          </a:p>
          <a:p>
            <a:pPr>
              <a:buFont typeface="Arial" pitchFamily="34" charset="0"/>
              <a:buChar char="•"/>
            </a:pPr>
            <a:r>
              <a:rPr lang="en-US" dirty="0" smtClean="0"/>
              <a:t>Not stable or permanent</a:t>
            </a:r>
          </a:p>
          <a:p>
            <a:r>
              <a:rPr lang="en-US" dirty="0" smtClean="0"/>
              <a:t>Ignorance:</a:t>
            </a:r>
          </a:p>
          <a:p>
            <a:pPr>
              <a:buFont typeface="Arial" pitchFamily="34" charset="0"/>
              <a:buChar char="•"/>
            </a:pPr>
            <a:r>
              <a:rPr lang="en-US" dirty="0" smtClean="0"/>
              <a:t>Out of foolishness</a:t>
            </a:r>
          </a:p>
          <a:p>
            <a:pPr>
              <a:buFont typeface="Arial" pitchFamily="34" charset="0"/>
              <a:buChar char="•"/>
            </a:pPr>
            <a:r>
              <a:rPr lang="en-US" dirty="0" smtClean="0"/>
              <a:t>With self-torture or to destroy or injure others</a:t>
            </a:r>
          </a:p>
          <a:p>
            <a:endParaRPr lang="en-US" dirty="0"/>
          </a:p>
        </p:txBody>
      </p:sp>
      <p:pic>
        <p:nvPicPr>
          <p:cNvPr id="4" name="Picture 3" descr="dhruva.jpg"/>
          <p:cNvPicPr>
            <a:picLocks noChangeAspect="1"/>
          </p:cNvPicPr>
          <p:nvPr/>
        </p:nvPicPr>
        <p:blipFill>
          <a:blip r:embed="rId3" cstate="print"/>
          <a:stretch>
            <a:fillRect/>
          </a:stretch>
        </p:blipFill>
        <p:spPr>
          <a:xfrm>
            <a:off x="6705600" y="2819400"/>
            <a:ext cx="2106188" cy="28230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Austerity of the </a:t>
            </a:r>
            <a:r>
              <a:rPr lang="en-US" i="1" dirty="0" smtClean="0"/>
              <a:t>body</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 a. worship of the Supreme Lord</a:t>
            </a:r>
          </a:p>
          <a:p>
            <a:r>
              <a:rPr lang="en-US" dirty="0" smtClean="0"/>
              <a:t> b. worship of the </a:t>
            </a:r>
            <a:r>
              <a:rPr lang="en-US" dirty="0" err="1" smtClean="0"/>
              <a:t>brahmanas</a:t>
            </a:r>
            <a:endParaRPr lang="en-US" dirty="0" smtClean="0"/>
          </a:p>
          <a:p>
            <a:r>
              <a:rPr lang="en-US" dirty="0" smtClean="0"/>
              <a:t> c. worship of the spiritual master</a:t>
            </a:r>
          </a:p>
          <a:p>
            <a:r>
              <a:rPr lang="en-US" dirty="0" smtClean="0"/>
              <a:t> d. worship of the parents</a:t>
            </a:r>
          </a:p>
          <a:p>
            <a:r>
              <a:rPr lang="en-US" dirty="0" smtClean="0"/>
              <a:t> e. cleanliness</a:t>
            </a:r>
          </a:p>
          <a:p>
            <a:r>
              <a:rPr lang="en-US" dirty="0" smtClean="0"/>
              <a:t> f. simplicity</a:t>
            </a:r>
          </a:p>
          <a:p>
            <a:r>
              <a:rPr lang="en-US" dirty="0" smtClean="0"/>
              <a:t> g. nonviolence</a:t>
            </a:r>
          </a:p>
          <a:p>
            <a:r>
              <a:rPr lang="en-US" dirty="0" smtClean="0"/>
              <a:t> h. celibacy</a:t>
            </a:r>
          </a:p>
          <a:p>
            <a:endParaRPr lang="en-US" dirty="0"/>
          </a:p>
        </p:txBody>
      </p:sp>
      <p:pic>
        <p:nvPicPr>
          <p:cNvPr id="4" name="Picture 3" descr="brushingteeth.jpg"/>
          <p:cNvPicPr>
            <a:picLocks noChangeAspect="1"/>
          </p:cNvPicPr>
          <p:nvPr/>
        </p:nvPicPr>
        <p:blipFill>
          <a:blip r:embed="rId3" cstate="print"/>
          <a:stretch>
            <a:fillRect/>
          </a:stretch>
        </p:blipFill>
        <p:spPr>
          <a:xfrm>
            <a:off x="5486400" y="3810000"/>
            <a:ext cx="3320976" cy="2895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200382633-001"/>
          <p:cNvPicPr>
            <a:picLocks noChangeAspect="1" noChangeArrowheads="1"/>
          </p:cNvPicPr>
          <p:nvPr/>
        </p:nvPicPr>
        <p:blipFill>
          <a:blip r:embed="rId3" cstate="print"/>
          <a:srcRect/>
          <a:stretch>
            <a:fillRect/>
          </a:stretch>
        </p:blipFill>
        <p:spPr bwMode="auto">
          <a:xfrm>
            <a:off x="609600" y="1066800"/>
            <a:ext cx="8066087" cy="5394325"/>
          </a:xfrm>
          <a:prstGeom prst="rect">
            <a:avLst/>
          </a:prstGeom>
          <a:noFill/>
          <a:ln w="9525">
            <a:noFill/>
            <a:miter lim="800000"/>
            <a:headEnd/>
            <a:tailEnd/>
          </a:ln>
        </p:spPr>
      </p:pic>
      <p:sp>
        <p:nvSpPr>
          <p:cNvPr id="4" name="Text Box 7"/>
          <p:cNvSpPr txBox="1">
            <a:spLocks noChangeArrowheads="1"/>
          </p:cNvSpPr>
          <p:nvPr/>
        </p:nvSpPr>
        <p:spPr bwMode="auto">
          <a:xfrm>
            <a:off x="685800" y="228600"/>
            <a:ext cx="7467600" cy="830997"/>
          </a:xfrm>
          <a:prstGeom prst="rect">
            <a:avLst/>
          </a:prstGeom>
          <a:noFill/>
          <a:ln w="9525">
            <a:noFill/>
            <a:miter lim="800000"/>
            <a:headEnd/>
            <a:tailEnd/>
          </a:ln>
        </p:spPr>
        <p:txBody>
          <a:bodyPr wrap="square">
            <a:spAutoFit/>
          </a:bodyPr>
          <a:lstStyle/>
          <a:p>
            <a:r>
              <a:rPr lang="en-GB" sz="4800" b="1" dirty="0">
                <a:solidFill>
                  <a:schemeClr val="tx1"/>
                </a:solidFill>
              </a:rPr>
              <a:t>3 </a:t>
            </a:r>
            <a:r>
              <a:rPr lang="en-GB" sz="4800" b="1" dirty="0" smtClean="0">
                <a:solidFill>
                  <a:schemeClr val="tx1"/>
                </a:solidFill>
              </a:rPr>
              <a:t>modes bind us like rope</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Austerity of </a:t>
            </a:r>
            <a:r>
              <a:rPr lang="en-US" i="1" dirty="0" smtClean="0"/>
              <a:t>speech</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 speaking words that are truthful</a:t>
            </a:r>
          </a:p>
          <a:p>
            <a:r>
              <a:rPr lang="en-US" dirty="0" smtClean="0"/>
              <a:t> b. speaking words that are pleasing</a:t>
            </a:r>
          </a:p>
          <a:p>
            <a:r>
              <a:rPr lang="en-US" dirty="0" smtClean="0"/>
              <a:t> c. speaking words that are beneficial</a:t>
            </a:r>
          </a:p>
          <a:p>
            <a:r>
              <a:rPr lang="en-US" dirty="0" smtClean="0"/>
              <a:t> d. speaking words that are not agitating to others</a:t>
            </a:r>
          </a:p>
          <a:p>
            <a:r>
              <a:rPr lang="en-US" dirty="0" smtClean="0"/>
              <a:t> e. regularly reciting Vedic literature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t>Austerity of </a:t>
            </a:r>
            <a:r>
              <a:rPr lang="en-US" i="1" dirty="0" smtClean="0"/>
              <a:t>speech</a:t>
            </a:r>
            <a:endParaRPr lang="en-US" dirty="0"/>
          </a:p>
        </p:txBody>
      </p:sp>
      <p:sp>
        <p:nvSpPr>
          <p:cNvPr id="3" name="Content Placeholder 2"/>
          <p:cNvSpPr>
            <a:spLocks noGrp="1"/>
          </p:cNvSpPr>
          <p:nvPr>
            <p:ph idx="1"/>
          </p:nvPr>
        </p:nvSpPr>
        <p:spPr>
          <a:xfrm>
            <a:off x="228600" y="1066800"/>
            <a:ext cx="8305800" cy="5638800"/>
          </a:xfrm>
        </p:spPr>
        <p:txBody>
          <a:bodyPr>
            <a:normAutofit fontScale="85000" lnSpcReduction="20000"/>
          </a:bodyPr>
          <a:lstStyle/>
          <a:p>
            <a:r>
              <a:rPr lang="en-US" dirty="0" smtClean="0"/>
              <a:t>When speaking (or writing), therefore, we should ask:</a:t>
            </a:r>
          </a:p>
          <a:p>
            <a:r>
              <a:rPr lang="en-US" dirty="0" smtClean="0"/>
              <a:t>Is this true? Can its truth be supported in the scriptures?</a:t>
            </a:r>
          </a:p>
          <a:p>
            <a:r>
              <a:rPr lang="en-US" dirty="0" smtClean="0"/>
              <a:t>Has this person, by their words, social position, or actions, exhibited a sincere willingness to accept the truth I will speak?</a:t>
            </a:r>
          </a:p>
          <a:p>
            <a:r>
              <a:rPr lang="en-US" dirty="0" smtClean="0"/>
              <a:t>Will this truth and the manner in which I’m presenting it actually benefit me and the hearer? Am I presenting it in the most beneficial way possible? </a:t>
            </a:r>
          </a:p>
          <a:p>
            <a:r>
              <a:rPr lang="en-US" dirty="0" smtClean="0"/>
              <a:t>Is my presentation in pleasing language so that it is more likely to be accepted?</a:t>
            </a:r>
          </a:p>
          <a:p>
            <a:r>
              <a:rPr lang="en-US" dirty="0" smtClean="0"/>
              <a:t> </a:t>
            </a:r>
          </a:p>
          <a:p>
            <a:pPr marL="0" indent="0"/>
            <a:r>
              <a:rPr lang="en-US" i="1" dirty="0" smtClean="0"/>
              <a:t>“Sharp arrows which pierce one's chest and reach the heart do not cause as much suffering as the arrows of harsh, insulting words that become lodged within the heart when spoken by uncivilized men.” </a:t>
            </a:r>
            <a:r>
              <a:rPr lang="en-US" sz="2100" dirty="0" smtClean="0"/>
              <a:t>(SB 11.23.3)</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Austerity of the </a:t>
            </a:r>
            <a:r>
              <a:rPr lang="en-US" i="1" dirty="0" smtClean="0"/>
              <a:t>mind</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550926" indent="-514350"/>
            <a:r>
              <a:rPr lang="en-US" dirty="0" smtClean="0"/>
              <a:t> a. Satisfaction</a:t>
            </a:r>
          </a:p>
          <a:p>
            <a:pPr marL="550926" indent="-514350"/>
            <a:r>
              <a:rPr lang="en-US" dirty="0" smtClean="0"/>
              <a:t> b. simplicity</a:t>
            </a:r>
          </a:p>
          <a:p>
            <a:r>
              <a:rPr lang="en-US" dirty="0" smtClean="0"/>
              <a:t> c. gravity</a:t>
            </a:r>
          </a:p>
          <a:p>
            <a:r>
              <a:rPr lang="en-US" dirty="0" smtClean="0"/>
              <a:t> d. self-control</a:t>
            </a:r>
          </a:p>
          <a:p>
            <a:r>
              <a:rPr lang="en-US" dirty="0" smtClean="0"/>
              <a:t> e. purification of one’s existence</a:t>
            </a:r>
          </a:p>
          <a:p>
            <a:endParaRPr lang="en-US" dirty="0"/>
          </a:p>
        </p:txBody>
      </p:sp>
      <p:pic>
        <p:nvPicPr>
          <p:cNvPr id="4" name="Picture 3" descr="Moonlit-Falls.jpg"/>
          <p:cNvPicPr>
            <a:picLocks noChangeAspect="1"/>
          </p:cNvPicPr>
          <p:nvPr/>
        </p:nvPicPr>
        <p:blipFill>
          <a:blip r:embed="rId3" cstate="print"/>
          <a:srcRect l="23597" t="8889" r="23597" b="8889"/>
          <a:stretch>
            <a:fillRect/>
          </a:stretch>
        </p:blipFill>
        <p:spPr>
          <a:xfrm>
            <a:off x="6909486" y="0"/>
            <a:ext cx="1853514" cy="6858000"/>
          </a:xfrm>
          <a:prstGeom prst="rect">
            <a:avLst/>
          </a:prstGeom>
        </p:spPr>
      </p:pic>
      <p:sp>
        <p:nvSpPr>
          <p:cNvPr id="5" name="TextBox 4"/>
          <p:cNvSpPr txBox="1"/>
          <p:nvPr/>
        </p:nvSpPr>
        <p:spPr>
          <a:xfrm>
            <a:off x="457200" y="5029200"/>
            <a:ext cx="5257800" cy="1477328"/>
          </a:xfrm>
          <a:prstGeom prst="rect">
            <a:avLst/>
          </a:prstGeom>
          <a:noFill/>
        </p:spPr>
        <p:txBody>
          <a:bodyPr wrap="square" rtlCol="0">
            <a:spAutoFit/>
          </a:bodyPr>
          <a:lstStyle/>
          <a:p>
            <a:r>
              <a:rPr lang="en-US" dirty="0" smtClean="0"/>
              <a:t>Austerity of the mind is to be fixed in </a:t>
            </a:r>
            <a:r>
              <a:rPr lang="en-US" dirty="0" err="1" smtClean="0"/>
              <a:t>Krsna</a:t>
            </a:r>
            <a:r>
              <a:rPr lang="en-US" dirty="0" smtClean="0"/>
              <a:t> consciousness and always thinking of the welfare of others. This will lead to satisfaction, simplicity, gravity, self-control and purification of existence, which are also austerities of the mind.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66800"/>
          </a:xfrm>
        </p:spPr>
        <p:txBody>
          <a:bodyPr>
            <a:normAutofit fontScale="90000"/>
          </a:bodyPr>
          <a:lstStyle/>
          <a:p>
            <a:pPr algn="ctr"/>
            <a:r>
              <a:rPr lang="en-US" dirty="0" smtClean="0"/>
              <a:t>Austerity : body, speech, mind</a:t>
            </a:r>
            <a:endParaRPr lang="en-US" dirty="0"/>
          </a:p>
        </p:txBody>
      </p:sp>
      <p:sp>
        <p:nvSpPr>
          <p:cNvPr id="3" name="Content Placeholder 2"/>
          <p:cNvSpPr>
            <a:spLocks noGrp="1"/>
          </p:cNvSpPr>
          <p:nvPr>
            <p:ph idx="1"/>
          </p:nvPr>
        </p:nvSpPr>
        <p:spPr>
          <a:xfrm>
            <a:off x="304800" y="1447800"/>
            <a:ext cx="7620000" cy="5257800"/>
          </a:xfrm>
        </p:spPr>
        <p:txBody>
          <a:bodyPr>
            <a:normAutofit fontScale="85000" lnSpcReduction="10000"/>
          </a:bodyPr>
          <a:lstStyle/>
          <a:p>
            <a:r>
              <a:rPr lang="en-US" dirty="0" smtClean="0"/>
              <a:t>Each of these austerities are progressively more difficult. It is harder to control speech than the body, and harder to control the mind than speech.</a:t>
            </a:r>
          </a:p>
          <a:p>
            <a:r>
              <a:rPr lang="en-US" dirty="0" smtClean="0"/>
              <a:t> </a:t>
            </a:r>
          </a:p>
          <a:p>
            <a:r>
              <a:rPr lang="en-US" dirty="0" smtClean="0"/>
              <a:t>The stage of </a:t>
            </a:r>
            <a:r>
              <a:rPr lang="en-US" dirty="0" err="1" smtClean="0"/>
              <a:t>nistha</a:t>
            </a:r>
            <a:r>
              <a:rPr lang="en-US" dirty="0" smtClean="0"/>
              <a:t>, or </a:t>
            </a:r>
            <a:r>
              <a:rPr lang="en-US" dirty="0" err="1" smtClean="0"/>
              <a:t>brahma-bhuta</a:t>
            </a:r>
            <a:r>
              <a:rPr lang="en-US" dirty="0" smtClean="0"/>
              <a:t>, is when all three—body, mind, and words, are fully controlled and used only to serve Krishna. In this stage this control is not yet fully spontaneous, but uses determined willpower. </a:t>
            </a:r>
            <a:r>
              <a:rPr lang="en-US" dirty="0" err="1" smtClean="0"/>
              <a:t>Visvanatha</a:t>
            </a:r>
            <a:r>
              <a:rPr lang="en-US" dirty="0" smtClean="0"/>
              <a:t> </a:t>
            </a:r>
            <a:r>
              <a:rPr lang="en-US" dirty="0" err="1" smtClean="0"/>
              <a:t>Chakravarti</a:t>
            </a:r>
            <a:r>
              <a:rPr lang="en-US" dirty="0" smtClean="0"/>
              <a:t> </a:t>
            </a:r>
            <a:r>
              <a:rPr lang="en-US" dirty="0" err="1" smtClean="0"/>
              <a:t>Thakura</a:t>
            </a:r>
            <a:r>
              <a:rPr lang="en-US" dirty="0" smtClean="0"/>
              <a:t> says that generally one will first become fixed in body, then in words, and then in mind, though the order will vary according to an individual’s personal strengths.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dirty="0" smtClean="0"/>
              <a:t>Charity</a:t>
            </a:r>
            <a:endParaRPr lang="en-US" dirty="0"/>
          </a:p>
        </p:txBody>
      </p:sp>
      <p:sp>
        <p:nvSpPr>
          <p:cNvPr id="3" name="Content Placeholder 2"/>
          <p:cNvSpPr>
            <a:spLocks noGrp="1"/>
          </p:cNvSpPr>
          <p:nvPr>
            <p:ph idx="1"/>
          </p:nvPr>
        </p:nvSpPr>
        <p:spPr>
          <a:xfrm>
            <a:off x="381000" y="1066800"/>
            <a:ext cx="8229600" cy="5486400"/>
          </a:xfrm>
        </p:spPr>
        <p:txBody>
          <a:bodyPr>
            <a:normAutofit fontScale="85000" lnSpcReduction="20000"/>
          </a:bodyPr>
          <a:lstStyle/>
          <a:p>
            <a:r>
              <a:rPr lang="en-US" dirty="0" smtClean="0"/>
              <a:t>Goodness:</a:t>
            </a:r>
          </a:p>
          <a:p>
            <a:pPr>
              <a:buFont typeface="Arial" pitchFamily="34" charset="0"/>
              <a:buChar char="•"/>
            </a:pPr>
            <a:r>
              <a:rPr lang="en-US" dirty="0" smtClean="0"/>
              <a:t>Given out of duty</a:t>
            </a:r>
          </a:p>
          <a:p>
            <a:pPr>
              <a:buFont typeface="Arial" pitchFamily="34" charset="0"/>
              <a:buChar char="•"/>
            </a:pPr>
            <a:r>
              <a:rPr lang="en-US" dirty="0" smtClean="0"/>
              <a:t>Without expectation of return</a:t>
            </a:r>
          </a:p>
          <a:p>
            <a:pPr>
              <a:buFont typeface="Arial" pitchFamily="34" charset="0"/>
              <a:buChar char="•"/>
            </a:pPr>
            <a:r>
              <a:rPr lang="en-US" dirty="0" smtClean="0"/>
              <a:t>Proper time and place and to a worthy person</a:t>
            </a:r>
          </a:p>
          <a:p>
            <a:r>
              <a:rPr lang="en-US" dirty="0" smtClean="0"/>
              <a:t>Passion:</a:t>
            </a:r>
          </a:p>
          <a:p>
            <a:pPr>
              <a:buFont typeface="Arial" pitchFamily="34" charset="0"/>
              <a:buChar char="•"/>
            </a:pPr>
            <a:r>
              <a:rPr lang="en-US" dirty="0" smtClean="0"/>
              <a:t>With expectation of return or desire for </a:t>
            </a:r>
            <a:r>
              <a:rPr lang="en-US" dirty="0" err="1" smtClean="0"/>
              <a:t>fruitive</a:t>
            </a:r>
            <a:r>
              <a:rPr lang="en-US" dirty="0" smtClean="0"/>
              <a:t> results</a:t>
            </a:r>
          </a:p>
          <a:p>
            <a:pPr>
              <a:buFont typeface="Arial" pitchFamily="34" charset="0"/>
              <a:buChar char="•"/>
            </a:pPr>
            <a:r>
              <a:rPr lang="en-US" dirty="0" smtClean="0"/>
              <a:t>In a grudging mood</a:t>
            </a:r>
          </a:p>
          <a:p>
            <a:pPr>
              <a:buFont typeface="Arial" pitchFamily="34" charset="0"/>
              <a:buChar char="•"/>
            </a:pPr>
            <a:r>
              <a:rPr lang="en-US" dirty="0" smtClean="0"/>
              <a:t>With regret later</a:t>
            </a:r>
          </a:p>
          <a:p>
            <a:pPr>
              <a:buFont typeface="Arial" pitchFamily="34" charset="0"/>
              <a:buChar char="•"/>
            </a:pPr>
            <a:r>
              <a:rPr lang="en-US" dirty="0" smtClean="0"/>
              <a:t>Out of obligation</a:t>
            </a:r>
          </a:p>
          <a:p>
            <a:r>
              <a:rPr lang="en-US" dirty="0" smtClean="0"/>
              <a:t>Ignorance:</a:t>
            </a:r>
          </a:p>
          <a:p>
            <a:pPr>
              <a:buFont typeface="Arial" pitchFamily="34" charset="0"/>
              <a:buChar char="•"/>
            </a:pPr>
            <a:r>
              <a:rPr lang="en-US" dirty="0" smtClean="0"/>
              <a:t>At an impure place, improper time, and to unworthy persons</a:t>
            </a:r>
          </a:p>
          <a:p>
            <a:pPr>
              <a:buFont typeface="Arial" pitchFamily="34" charset="0"/>
              <a:buChar char="•"/>
            </a:pPr>
            <a:r>
              <a:rPr lang="en-US" dirty="0" smtClean="0"/>
              <a:t>Without proper attention and respect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4038600" cy="1569660"/>
          </a:xfrm>
          <a:prstGeom prst="rect">
            <a:avLst/>
          </a:prstGeom>
        </p:spPr>
        <p:txBody>
          <a:bodyPr wrap="square">
            <a:spAutoFit/>
          </a:bodyPr>
          <a:lstStyle/>
          <a:p>
            <a:r>
              <a:rPr lang="en-US" sz="3200" dirty="0" err="1" smtClean="0"/>
              <a:t>Sattvic</a:t>
            </a:r>
            <a:r>
              <a:rPr lang="en-US" sz="3200" dirty="0" smtClean="0"/>
              <a:t> charity…</a:t>
            </a:r>
            <a:br>
              <a:rPr lang="en-US" sz="3200" dirty="0" smtClean="0"/>
            </a:br>
            <a:r>
              <a:rPr lang="en-US" sz="3200" dirty="0" smtClean="0"/>
              <a:t>Hands help from a</a:t>
            </a:r>
            <a:br>
              <a:rPr lang="en-US" sz="3200" dirty="0" smtClean="0"/>
            </a:br>
            <a:r>
              <a:rPr lang="en-US" sz="3200" dirty="0" smtClean="0"/>
              <a:t>happy heart</a:t>
            </a:r>
            <a:endParaRPr lang="en-US" sz="3200" dirty="0"/>
          </a:p>
        </p:txBody>
      </p:sp>
      <p:pic>
        <p:nvPicPr>
          <p:cNvPr id="3" name="Picture 10" descr="heartlight"/>
          <p:cNvPicPr>
            <a:picLocks noChangeAspect="1" noChangeArrowheads="1"/>
          </p:cNvPicPr>
          <p:nvPr/>
        </p:nvPicPr>
        <p:blipFill>
          <a:blip r:embed="rId3" cstate="print"/>
          <a:srcRect/>
          <a:stretch>
            <a:fillRect/>
          </a:stretch>
        </p:blipFill>
        <p:spPr bwMode="auto">
          <a:xfrm>
            <a:off x="4098925" y="1812925"/>
            <a:ext cx="4095750" cy="4432300"/>
          </a:xfrm>
          <a:prstGeom prst="rect">
            <a:avLst/>
          </a:prstGeom>
          <a:noFill/>
        </p:spPr>
      </p:pic>
      <p:pic>
        <p:nvPicPr>
          <p:cNvPr id="4" name="Picture 6" descr="charity_logo"/>
          <p:cNvPicPr>
            <a:picLocks noChangeAspect="1" noChangeArrowheads="1"/>
          </p:cNvPicPr>
          <p:nvPr/>
        </p:nvPicPr>
        <p:blipFill>
          <a:blip r:embed="rId4" cstate="screen"/>
          <a:srcRect r="-4911"/>
          <a:stretch>
            <a:fillRect/>
          </a:stretch>
        </p:blipFill>
        <p:spPr bwMode="auto">
          <a:xfrm>
            <a:off x="944563" y="3138488"/>
            <a:ext cx="2700337" cy="27162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Renunciation</a:t>
            </a:r>
            <a:endParaRPr lang="en-US" dirty="0"/>
          </a:p>
        </p:txBody>
      </p:sp>
      <p:sp>
        <p:nvSpPr>
          <p:cNvPr id="3" name="Content Placeholder 2"/>
          <p:cNvSpPr>
            <a:spLocks noGrp="1"/>
          </p:cNvSpPr>
          <p:nvPr>
            <p:ph idx="1"/>
          </p:nvPr>
        </p:nvSpPr>
        <p:spPr>
          <a:xfrm>
            <a:off x="304800" y="1219200"/>
            <a:ext cx="8382000" cy="5181600"/>
          </a:xfrm>
        </p:spPr>
        <p:txBody>
          <a:bodyPr>
            <a:normAutofit fontScale="92500" lnSpcReduction="10000"/>
          </a:bodyPr>
          <a:lstStyle/>
          <a:p>
            <a:r>
              <a:rPr lang="en-US" dirty="0" smtClean="0"/>
              <a:t>Goodness:</a:t>
            </a:r>
          </a:p>
          <a:p>
            <a:pPr>
              <a:buFont typeface="Arial" pitchFamily="34" charset="0"/>
              <a:buChar char="•"/>
            </a:pPr>
            <a:r>
              <a:rPr lang="en-US" dirty="0" smtClean="0"/>
              <a:t>Duty done because it ought to be done</a:t>
            </a:r>
          </a:p>
          <a:p>
            <a:pPr>
              <a:buFont typeface="Arial" pitchFamily="34" charset="0"/>
              <a:buChar char="•"/>
            </a:pPr>
            <a:r>
              <a:rPr lang="en-US" dirty="0" smtClean="0"/>
              <a:t>Giving up material association and attachment to the fruits of one’s work</a:t>
            </a:r>
          </a:p>
          <a:p>
            <a:r>
              <a:rPr lang="en-US" dirty="0" smtClean="0"/>
              <a:t>Passion:</a:t>
            </a:r>
          </a:p>
          <a:p>
            <a:pPr>
              <a:buFont typeface="Arial" pitchFamily="34" charset="0"/>
              <a:buChar char="•"/>
            </a:pPr>
            <a:r>
              <a:rPr lang="en-US" dirty="0" smtClean="0"/>
              <a:t>Giving up work because it is troublesome or out of fear of bodily discomfort</a:t>
            </a:r>
          </a:p>
          <a:p>
            <a:pPr>
              <a:buFont typeface="Arial" pitchFamily="34" charset="0"/>
              <a:buChar char="•"/>
            </a:pPr>
            <a:r>
              <a:rPr lang="en-US" dirty="0" smtClean="0"/>
              <a:t>Does not lead to elevation</a:t>
            </a:r>
          </a:p>
          <a:p>
            <a:r>
              <a:rPr lang="en-US" dirty="0" smtClean="0"/>
              <a:t>Ignorance:</a:t>
            </a:r>
          </a:p>
          <a:p>
            <a:pPr>
              <a:buFont typeface="Arial" pitchFamily="34" charset="0"/>
              <a:buChar char="•"/>
            </a:pPr>
            <a:r>
              <a:rPr lang="en-US" dirty="0" smtClean="0"/>
              <a:t>Giving up prescribed duties</a:t>
            </a:r>
          </a:p>
          <a:p>
            <a:pPr>
              <a:buFont typeface="Arial" pitchFamily="34" charset="0"/>
              <a:buChar char="•"/>
            </a:pPr>
            <a:r>
              <a:rPr lang="en-US" dirty="0" smtClean="0"/>
              <a:t>Whimsical</a:t>
            </a:r>
          </a:p>
          <a:p>
            <a:endParaRPr lang="en-US" dirty="0"/>
          </a:p>
        </p:txBody>
      </p:sp>
      <p:pic>
        <p:nvPicPr>
          <p:cNvPr id="4" name="Picture 3" descr="aloneHimalyas.jpg"/>
          <p:cNvPicPr>
            <a:picLocks noChangeAspect="1"/>
          </p:cNvPicPr>
          <p:nvPr/>
        </p:nvPicPr>
        <p:blipFill>
          <a:blip r:embed="rId3" cstate="print"/>
          <a:stretch>
            <a:fillRect/>
          </a:stretch>
        </p:blipFill>
        <p:spPr>
          <a:xfrm>
            <a:off x="5486400" y="4005755"/>
            <a:ext cx="3492075" cy="270936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dirty="0" smtClean="0"/>
              <a:t>Understanding</a:t>
            </a:r>
            <a:endParaRPr lang="en-US" dirty="0"/>
          </a:p>
        </p:txBody>
      </p:sp>
      <p:sp>
        <p:nvSpPr>
          <p:cNvPr id="3" name="Content Placeholder 2"/>
          <p:cNvSpPr>
            <a:spLocks noGrp="1"/>
          </p:cNvSpPr>
          <p:nvPr>
            <p:ph idx="1"/>
          </p:nvPr>
        </p:nvSpPr>
        <p:spPr>
          <a:xfrm>
            <a:off x="152400" y="1219200"/>
            <a:ext cx="8686800" cy="5410200"/>
          </a:xfrm>
        </p:spPr>
        <p:txBody>
          <a:bodyPr>
            <a:normAutofit fontScale="92500" lnSpcReduction="20000"/>
          </a:bodyPr>
          <a:lstStyle/>
          <a:p>
            <a:r>
              <a:rPr lang="en-US" dirty="0" smtClean="0"/>
              <a:t>Goodness:</a:t>
            </a:r>
          </a:p>
          <a:p>
            <a:pPr>
              <a:buFont typeface="Arial" pitchFamily="34" charset="0"/>
              <a:buChar char="•"/>
            </a:pPr>
            <a:r>
              <a:rPr lang="en-US" dirty="0" smtClean="0"/>
              <a:t>Knows what is to be done and is not to be done</a:t>
            </a:r>
          </a:p>
          <a:p>
            <a:pPr>
              <a:buFont typeface="Arial" pitchFamily="34" charset="0"/>
              <a:buChar char="•"/>
            </a:pPr>
            <a:r>
              <a:rPr lang="en-US" dirty="0" smtClean="0"/>
              <a:t>What is to be feared and what is not to be feared</a:t>
            </a:r>
          </a:p>
          <a:p>
            <a:pPr>
              <a:buFont typeface="Arial" pitchFamily="34" charset="0"/>
              <a:buChar char="•"/>
            </a:pPr>
            <a:r>
              <a:rPr lang="en-US" dirty="0" smtClean="0"/>
              <a:t>What is binding and what is liberating</a:t>
            </a:r>
          </a:p>
          <a:p>
            <a:r>
              <a:rPr lang="en-US" dirty="0" smtClean="0"/>
              <a:t>Passion:</a:t>
            </a:r>
          </a:p>
          <a:p>
            <a:pPr>
              <a:buFont typeface="Arial" pitchFamily="34" charset="0"/>
              <a:buChar char="•"/>
            </a:pPr>
            <a:r>
              <a:rPr lang="en-US" dirty="0" smtClean="0"/>
              <a:t>Cannot distinguish between religion and irreligion</a:t>
            </a:r>
          </a:p>
          <a:p>
            <a:pPr>
              <a:buFont typeface="Arial" pitchFamily="34" charset="0"/>
              <a:buChar char="•"/>
            </a:pPr>
            <a:r>
              <a:rPr lang="en-US" dirty="0" smtClean="0"/>
              <a:t>Cannot tell what should be done and what should not be done</a:t>
            </a:r>
          </a:p>
          <a:p>
            <a:r>
              <a:rPr lang="en-US" dirty="0" smtClean="0"/>
              <a:t>Ignorance:</a:t>
            </a:r>
          </a:p>
          <a:p>
            <a:pPr>
              <a:buFont typeface="Arial" pitchFamily="34" charset="0"/>
              <a:buChar char="•"/>
            </a:pPr>
            <a:r>
              <a:rPr lang="en-US" dirty="0" smtClean="0"/>
              <a:t>Considers religion to be irreligion and irreligion to be religion</a:t>
            </a:r>
          </a:p>
          <a:p>
            <a:pPr>
              <a:buFont typeface="Arial" pitchFamily="34" charset="0"/>
              <a:buChar char="•"/>
            </a:pPr>
            <a:r>
              <a:rPr lang="en-US" dirty="0" smtClean="0"/>
              <a:t>Under the spell of illusion and darkness</a:t>
            </a:r>
          </a:p>
          <a:p>
            <a:pPr>
              <a:buFont typeface="Arial" pitchFamily="34" charset="0"/>
              <a:buChar char="•"/>
            </a:pPr>
            <a:r>
              <a:rPr lang="en-US" dirty="0" smtClean="0"/>
              <a:t>Strives in the wrong direction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Knowledge</a:t>
            </a:r>
            <a:endParaRPr lang="en-US" dirty="0"/>
          </a:p>
        </p:txBody>
      </p:sp>
      <p:sp>
        <p:nvSpPr>
          <p:cNvPr id="3" name="Content Placeholder 2"/>
          <p:cNvSpPr>
            <a:spLocks noGrp="1"/>
          </p:cNvSpPr>
          <p:nvPr>
            <p:ph idx="1"/>
          </p:nvPr>
        </p:nvSpPr>
        <p:spPr>
          <a:xfrm>
            <a:off x="228600" y="1447800"/>
            <a:ext cx="8686800" cy="4648200"/>
          </a:xfrm>
        </p:spPr>
        <p:txBody>
          <a:bodyPr>
            <a:normAutofit lnSpcReduction="10000"/>
          </a:bodyPr>
          <a:lstStyle/>
          <a:p>
            <a:r>
              <a:rPr lang="en-US" dirty="0" smtClean="0"/>
              <a:t>Goodness:</a:t>
            </a:r>
          </a:p>
          <a:p>
            <a:pPr>
              <a:buFont typeface="Arial" pitchFamily="34" charset="0"/>
              <a:buChar char="•"/>
            </a:pPr>
            <a:r>
              <a:rPr lang="en-US" dirty="0" smtClean="0"/>
              <a:t>One spiritual nature seen in all bodily forms</a:t>
            </a:r>
          </a:p>
          <a:p>
            <a:r>
              <a:rPr lang="en-US" dirty="0" smtClean="0"/>
              <a:t>Passion:</a:t>
            </a:r>
          </a:p>
          <a:p>
            <a:pPr>
              <a:buFont typeface="Arial" pitchFamily="34" charset="0"/>
              <a:buChar char="•"/>
            </a:pPr>
            <a:r>
              <a:rPr lang="en-US" dirty="0" smtClean="0"/>
              <a:t>Each type of body has a different type of living being</a:t>
            </a:r>
          </a:p>
          <a:p>
            <a:r>
              <a:rPr lang="en-US" dirty="0" smtClean="0"/>
              <a:t>Ignorance:</a:t>
            </a:r>
          </a:p>
          <a:p>
            <a:pPr>
              <a:buFont typeface="Arial" pitchFamily="34" charset="0"/>
              <a:buChar char="•"/>
            </a:pPr>
            <a:r>
              <a:rPr lang="en-US" dirty="0" smtClean="0"/>
              <a:t>Attached to one kind of work as everything</a:t>
            </a:r>
          </a:p>
          <a:p>
            <a:pPr>
              <a:buFont typeface="Arial" pitchFamily="34" charset="0"/>
              <a:buChar char="•"/>
            </a:pPr>
            <a:r>
              <a:rPr lang="en-US" dirty="0" smtClean="0"/>
              <a:t>Without knowledge of truth</a:t>
            </a:r>
          </a:p>
          <a:p>
            <a:pPr>
              <a:buFont typeface="Arial" pitchFamily="34" charset="0"/>
              <a:buChar char="•"/>
            </a:pPr>
            <a:r>
              <a:rPr lang="en-US" dirty="0" smtClean="0"/>
              <a:t>Very meager</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Knowledge in goodness</a:t>
            </a:r>
            <a:endParaRPr lang="en-US" dirty="0"/>
          </a:p>
        </p:txBody>
      </p:sp>
      <p:pic>
        <p:nvPicPr>
          <p:cNvPr id="4" name="Content Placeholder 3" descr="Supersoul.jpg"/>
          <p:cNvPicPr>
            <a:picLocks noGrp="1" noChangeAspect="1"/>
          </p:cNvPicPr>
          <p:nvPr>
            <p:ph idx="1"/>
          </p:nvPr>
        </p:nvPicPr>
        <p:blipFill>
          <a:blip r:embed="rId3" cstate="print"/>
          <a:srcRect b="8570"/>
          <a:stretch>
            <a:fillRect/>
          </a:stretch>
        </p:blipFill>
        <p:spPr>
          <a:xfrm>
            <a:off x="2667000" y="1371600"/>
            <a:ext cx="3657600" cy="534789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know about the modes?</a:t>
            </a:r>
            <a:endParaRPr lang="en-US" dirty="0"/>
          </a:p>
        </p:txBody>
      </p:sp>
      <p:sp>
        <p:nvSpPr>
          <p:cNvPr id="3" name="Content Placeholder 2"/>
          <p:cNvSpPr>
            <a:spLocks noGrp="1"/>
          </p:cNvSpPr>
          <p:nvPr>
            <p:ph idx="1"/>
          </p:nvPr>
        </p:nvSpPr>
        <p:spPr/>
        <p:txBody>
          <a:bodyPr/>
          <a:lstStyle/>
          <a:p>
            <a:r>
              <a:rPr lang="en-US" dirty="0" smtClean="0"/>
              <a:t>The modes affect everything we do:</a:t>
            </a:r>
          </a:p>
          <a:p>
            <a:pPr lvl="1">
              <a:buBlip>
                <a:blip r:embed="rId3"/>
              </a:buBlip>
            </a:pPr>
            <a:r>
              <a:rPr lang="en-US" dirty="0" smtClean="0"/>
              <a:t>Perception</a:t>
            </a:r>
          </a:p>
          <a:p>
            <a:pPr lvl="1">
              <a:buBlip>
                <a:blip r:embed="rId3"/>
              </a:buBlip>
            </a:pPr>
            <a:r>
              <a:rPr lang="en-US" dirty="0" smtClean="0"/>
              <a:t>Choices</a:t>
            </a:r>
          </a:p>
          <a:p>
            <a:pPr lvl="1">
              <a:buBlip>
                <a:blip r:embed="rId3"/>
              </a:buBlip>
            </a:pPr>
            <a:r>
              <a:rPr lang="en-US" dirty="0" smtClean="0"/>
              <a:t>Health</a:t>
            </a:r>
          </a:p>
          <a:p>
            <a:pPr lvl="1">
              <a:buBlip>
                <a:blip r:embed="rId3"/>
              </a:buBlip>
            </a:pPr>
            <a:r>
              <a:rPr lang="en-US" dirty="0" smtClean="0"/>
              <a:t>Happiness</a:t>
            </a:r>
          </a:p>
          <a:p>
            <a:pPr lvl="1">
              <a:buBlip>
                <a:blip r:embed="rId3"/>
              </a:buBlip>
            </a:pPr>
            <a:r>
              <a:rPr lang="en-US" dirty="0" smtClean="0"/>
              <a:t>Knowledge</a:t>
            </a:r>
          </a:p>
          <a:p>
            <a:pPr lvl="1">
              <a:buBlip>
                <a:blip r:embed="rId3"/>
              </a:buBlip>
            </a:pPr>
            <a:r>
              <a:rPr lang="en-US" dirty="0" smtClean="0"/>
              <a:t>Results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Action	</a:t>
            </a:r>
            <a:endParaRPr lang="en-US" dirty="0"/>
          </a:p>
        </p:txBody>
      </p:sp>
      <p:sp>
        <p:nvSpPr>
          <p:cNvPr id="3" name="Content Placeholder 2"/>
          <p:cNvSpPr>
            <a:spLocks noGrp="1"/>
          </p:cNvSpPr>
          <p:nvPr>
            <p:ph idx="1"/>
          </p:nvPr>
        </p:nvSpPr>
        <p:spPr>
          <a:xfrm>
            <a:off x="304800" y="1371600"/>
            <a:ext cx="7620000" cy="4754565"/>
          </a:xfrm>
        </p:spPr>
        <p:txBody>
          <a:bodyPr>
            <a:normAutofit fontScale="92500" lnSpcReduction="20000"/>
          </a:bodyPr>
          <a:lstStyle/>
          <a:p>
            <a:r>
              <a:rPr lang="en-US" dirty="0" smtClean="0"/>
              <a:t>Goodness:</a:t>
            </a:r>
          </a:p>
          <a:p>
            <a:pPr>
              <a:buFont typeface="Arial" pitchFamily="34" charset="0"/>
              <a:buChar char="•"/>
            </a:pPr>
            <a:r>
              <a:rPr lang="en-US" dirty="0" smtClean="0"/>
              <a:t>Regulated</a:t>
            </a:r>
          </a:p>
          <a:p>
            <a:pPr>
              <a:buFont typeface="Arial" pitchFamily="34" charset="0"/>
              <a:buChar char="•"/>
            </a:pPr>
            <a:r>
              <a:rPr lang="en-US" dirty="0" smtClean="0"/>
              <a:t>Without attachment, love or hatred</a:t>
            </a:r>
          </a:p>
          <a:p>
            <a:r>
              <a:rPr lang="en-US" dirty="0" smtClean="0"/>
              <a:t>Passion:</a:t>
            </a:r>
          </a:p>
          <a:p>
            <a:pPr>
              <a:buFont typeface="Arial" pitchFamily="34" charset="0"/>
              <a:buChar char="•"/>
            </a:pPr>
            <a:r>
              <a:rPr lang="en-US" dirty="0" smtClean="0"/>
              <a:t>With great effort by one seeking to gratify his senses</a:t>
            </a:r>
          </a:p>
          <a:p>
            <a:r>
              <a:rPr lang="en-US" dirty="0" smtClean="0"/>
              <a:t>Ignorance:</a:t>
            </a:r>
          </a:p>
          <a:p>
            <a:pPr>
              <a:buFont typeface="Arial" pitchFamily="34" charset="0"/>
              <a:buChar char="•"/>
            </a:pPr>
            <a:r>
              <a:rPr lang="en-US" dirty="0" smtClean="0"/>
              <a:t>Done in illusion</a:t>
            </a:r>
          </a:p>
          <a:p>
            <a:pPr>
              <a:buFont typeface="Arial" pitchFamily="34" charset="0"/>
              <a:buChar char="•"/>
            </a:pPr>
            <a:r>
              <a:rPr lang="en-US" dirty="0" smtClean="0"/>
              <a:t>Disregard for scriptural injunctions</a:t>
            </a:r>
          </a:p>
          <a:p>
            <a:pPr>
              <a:buFont typeface="Arial" pitchFamily="34" charset="0"/>
              <a:buChar char="•"/>
            </a:pPr>
            <a:r>
              <a:rPr lang="en-US" dirty="0" smtClean="0"/>
              <a:t>Without concern for future bondage or violence and distress to others</a:t>
            </a:r>
          </a:p>
          <a:p>
            <a:endParaRPr lang="en-US" dirty="0"/>
          </a:p>
        </p:txBody>
      </p:sp>
      <p:pic>
        <p:nvPicPr>
          <p:cNvPr id="4" name="Picture 3" descr="Karmayoga.jpg"/>
          <p:cNvPicPr>
            <a:picLocks noChangeAspect="1"/>
          </p:cNvPicPr>
          <p:nvPr/>
        </p:nvPicPr>
        <p:blipFill>
          <a:blip r:embed="rId3" cstate="print"/>
          <a:srcRect l="54167" t="62979" b="3458"/>
          <a:stretch>
            <a:fillRect/>
          </a:stretch>
        </p:blipFill>
        <p:spPr>
          <a:xfrm>
            <a:off x="6781800" y="152399"/>
            <a:ext cx="2209800" cy="23018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68362"/>
          </a:xfrm>
        </p:spPr>
        <p:txBody>
          <a:bodyPr/>
          <a:lstStyle/>
          <a:p>
            <a:pPr algn="ctr"/>
            <a:r>
              <a:rPr lang="en-US" dirty="0" smtClean="0"/>
              <a:t>Duty</a:t>
            </a:r>
            <a:endParaRPr lang="en-US" dirty="0"/>
          </a:p>
        </p:txBody>
      </p:sp>
      <p:sp>
        <p:nvSpPr>
          <p:cNvPr id="3" name="Content Placeholder 2"/>
          <p:cNvSpPr>
            <a:spLocks noGrp="1"/>
          </p:cNvSpPr>
          <p:nvPr>
            <p:ph idx="1"/>
          </p:nvPr>
        </p:nvSpPr>
        <p:spPr>
          <a:xfrm>
            <a:off x="381000" y="990600"/>
            <a:ext cx="8305800" cy="5638800"/>
          </a:xfrm>
        </p:spPr>
        <p:txBody>
          <a:bodyPr>
            <a:normAutofit fontScale="77500" lnSpcReduction="20000"/>
          </a:bodyPr>
          <a:lstStyle/>
          <a:p>
            <a:r>
              <a:rPr lang="en-US" dirty="0" smtClean="0"/>
              <a:t>Goodness:</a:t>
            </a:r>
          </a:p>
          <a:p>
            <a:pPr>
              <a:buFont typeface="Arial" pitchFamily="34" charset="0"/>
              <a:buChar char="•"/>
            </a:pPr>
            <a:r>
              <a:rPr lang="en-US" dirty="0" smtClean="0"/>
              <a:t>Without false ego</a:t>
            </a:r>
          </a:p>
          <a:p>
            <a:pPr>
              <a:buFont typeface="Arial" pitchFamily="34" charset="0"/>
              <a:buChar char="•"/>
            </a:pPr>
            <a:r>
              <a:rPr lang="en-US" dirty="0" smtClean="0"/>
              <a:t>Great determination and enthusiasm</a:t>
            </a:r>
          </a:p>
          <a:p>
            <a:pPr>
              <a:buFont typeface="Arial" pitchFamily="34" charset="0"/>
              <a:buChar char="•"/>
            </a:pPr>
            <a:r>
              <a:rPr lang="en-US" dirty="0" smtClean="0"/>
              <a:t>Without wavering in success or failure</a:t>
            </a:r>
          </a:p>
          <a:p>
            <a:r>
              <a:rPr lang="en-US" dirty="0" smtClean="0"/>
              <a:t>Passion:</a:t>
            </a:r>
          </a:p>
          <a:p>
            <a:pPr>
              <a:buFont typeface="Arial" pitchFamily="34" charset="0"/>
              <a:buChar char="•"/>
            </a:pPr>
            <a:r>
              <a:rPr lang="en-US" dirty="0" smtClean="0"/>
              <a:t>Attached to work and fruits of work</a:t>
            </a:r>
          </a:p>
          <a:p>
            <a:pPr>
              <a:buFont typeface="Arial" pitchFamily="34" charset="0"/>
              <a:buChar char="•"/>
            </a:pPr>
            <a:r>
              <a:rPr lang="en-US" dirty="0" smtClean="0"/>
              <a:t>Greedy and envious</a:t>
            </a:r>
          </a:p>
          <a:p>
            <a:pPr>
              <a:buFont typeface="Arial" pitchFamily="34" charset="0"/>
              <a:buChar char="•"/>
            </a:pPr>
            <a:r>
              <a:rPr lang="en-US" dirty="0" smtClean="0"/>
              <a:t>Moved by sorrow and joy</a:t>
            </a:r>
          </a:p>
          <a:p>
            <a:r>
              <a:rPr lang="en-US" dirty="0" smtClean="0"/>
              <a:t>Ignorance:</a:t>
            </a:r>
          </a:p>
          <a:p>
            <a:pPr>
              <a:buFont typeface="Arial" pitchFamily="34" charset="0"/>
              <a:buChar char="•"/>
            </a:pPr>
            <a:r>
              <a:rPr lang="en-US" dirty="0" smtClean="0"/>
              <a:t>Against scriptural injunctions</a:t>
            </a:r>
          </a:p>
          <a:p>
            <a:pPr>
              <a:buFont typeface="Arial" pitchFamily="34" charset="0"/>
              <a:buChar char="•"/>
            </a:pPr>
            <a:r>
              <a:rPr lang="en-US" dirty="0" smtClean="0"/>
              <a:t>Materialistic</a:t>
            </a:r>
          </a:p>
          <a:p>
            <a:pPr>
              <a:buFont typeface="Arial" pitchFamily="34" charset="0"/>
              <a:buChar char="•"/>
            </a:pPr>
            <a:r>
              <a:rPr lang="en-US" dirty="0" smtClean="0"/>
              <a:t>Obstinate</a:t>
            </a:r>
          </a:p>
          <a:p>
            <a:pPr>
              <a:buFont typeface="Arial" pitchFamily="34" charset="0"/>
              <a:buChar char="•"/>
            </a:pPr>
            <a:r>
              <a:rPr lang="en-US" dirty="0" smtClean="0"/>
              <a:t>Cheating</a:t>
            </a:r>
          </a:p>
          <a:p>
            <a:pPr>
              <a:buFont typeface="Arial" pitchFamily="34" charset="0"/>
              <a:buChar char="•"/>
            </a:pPr>
            <a:r>
              <a:rPr lang="en-US" dirty="0" smtClean="0"/>
              <a:t>Expert in insulting others</a:t>
            </a:r>
          </a:p>
          <a:p>
            <a:pPr>
              <a:buFont typeface="Arial" pitchFamily="34" charset="0"/>
              <a:buChar char="•"/>
            </a:pPr>
            <a:r>
              <a:rPr lang="en-US" dirty="0" smtClean="0"/>
              <a:t>Lazy, morose, and procrastinating</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Determination</a:t>
            </a:r>
            <a:endParaRPr lang="en-US" dirty="0"/>
          </a:p>
        </p:txBody>
      </p:sp>
      <p:sp>
        <p:nvSpPr>
          <p:cNvPr id="3" name="Content Placeholder 2"/>
          <p:cNvSpPr>
            <a:spLocks noGrp="1"/>
          </p:cNvSpPr>
          <p:nvPr>
            <p:ph idx="1"/>
          </p:nvPr>
        </p:nvSpPr>
        <p:spPr>
          <a:xfrm>
            <a:off x="381000" y="1295400"/>
            <a:ext cx="7543800" cy="5334000"/>
          </a:xfrm>
        </p:spPr>
        <p:txBody>
          <a:bodyPr>
            <a:normAutofit fontScale="92500"/>
          </a:bodyPr>
          <a:lstStyle/>
          <a:p>
            <a:r>
              <a:rPr lang="en-US" dirty="0" smtClean="0"/>
              <a:t>Goodness:</a:t>
            </a:r>
          </a:p>
          <a:p>
            <a:pPr>
              <a:buFont typeface="Arial" pitchFamily="34" charset="0"/>
              <a:buChar char="•"/>
            </a:pPr>
            <a:r>
              <a:rPr lang="en-US" dirty="0" smtClean="0"/>
              <a:t>Unbreakable</a:t>
            </a:r>
          </a:p>
          <a:p>
            <a:pPr>
              <a:buFont typeface="Arial" pitchFamily="34" charset="0"/>
              <a:buChar char="•"/>
            </a:pPr>
            <a:r>
              <a:rPr lang="en-US" dirty="0" smtClean="0"/>
              <a:t>Sustained with steadfastness by yoga practice</a:t>
            </a:r>
          </a:p>
          <a:p>
            <a:pPr>
              <a:buFont typeface="Arial" pitchFamily="34" charset="0"/>
              <a:buChar char="•"/>
            </a:pPr>
            <a:r>
              <a:rPr lang="en-US" dirty="0" smtClean="0"/>
              <a:t>Controls the mind, life, and senses</a:t>
            </a:r>
          </a:p>
          <a:p>
            <a:r>
              <a:rPr lang="en-US" dirty="0" smtClean="0"/>
              <a:t>Passion:</a:t>
            </a:r>
          </a:p>
          <a:p>
            <a:pPr>
              <a:buFont typeface="Arial" pitchFamily="34" charset="0"/>
              <a:buChar char="•"/>
            </a:pPr>
            <a:r>
              <a:rPr lang="en-US" dirty="0" smtClean="0"/>
              <a:t>Holds to </a:t>
            </a:r>
            <a:r>
              <a:rPr lang="en-US" dirty="0" err="1" smtClean="0"/>
              <a:t>fruitive</a:t>
            </a:r>
            <a:r>
              <a:rPr lang="en-US" dirty="0" smtClean="0"/>
              <a:t> results in religion, economic development, and sense pleasure</a:t>
            </a:r>
          </a:p>
          <a:p>
            <a:r>
              <a:rPr lang="en-US" dirty="0" smtClean="0"/>
              <a:t>Ignorance:</a:t>
            </a:r>
          </a:p>
          <a:p>
            <a:pPr>
              <a:buFont typeface="Arial" pitchFamily="34" charset="0"/>
              <a:buChar char="•"/>
            </a:pPr>
            <a:r>
              <a:rPr lang="en-US" dirty="0" smtClean="0"/>
              <a:t>Cannot go beyond dreaming, fearfulness, lamentation, moroseness and illusion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dirty="0" smtClean="0"/>
              <a:t>Happiness</a:t>
            </a:r>
            <a:endParaRPr lang="en-US" dirty="0"/>
          </a:p>
        </p:txBody>
      </p:sp>
      <p:sp>
        <p:nvSpPr>
          <p:cNvPr id="3" name="Content Placeholder 2"/>
          <p:cNvSpPr>
            <a:spLocks noGrp="1"/>
          </p:cNvSpPr>
          <p:nvPr>
            <p:ph idx="1"/>
          </p:nvPr>
        </p:nvSpPr>
        <p:spPr>
          <a:xfrm>
            <a:off x="304800" y="1219200"/>
            <a:ext cx="8534400" cy="5105400"/>
          </a:xfrm>
        </p:spPr>
        <p:txBody>
          <a:bodyPr>
            <a:normAutofit fontScale="92500" lnSpcReduction="10000"/>
          </a:bodyPr>
          <a:lstStyle/>
          <a:p>
            <a:r>
              <a:rPr lang="en-US" dirty="0" smtClean="0"/>
              <a:t>Goodness:</a:t>
            </a:r>
          </a:p>
          <a:p>
            <a:pPr>
              <a:buFont typeface="Arial" pitchFamily="34" charset="0"/>
              <a:buChar char="•"/>
            </a:pPr>
            <a:r>
              <a:rPr lang="en-US" dirty="0" smtClean="0"/>
              <a:t>Poison in the beginning and nectar at the end</a:t>
            </a:r>
          </a:p>
          <a:p>
            <a:pPr>
              <a:buFont typeface="Arial" pitchFamily="34" charset="0"/>
              <a:buChar char="•"/>
            </a:pPr>
            <a:r>
              <a:rPr lang="en-US" dirty="0" smtClean="0"/>
              <a:t>Awakens one to self-realization</a:t>
            </a:r>
          </a:p>
          <a:p>
            <a:r>
              <a:rPr lang="en-US" dirty="0" smtClean="0"/>
              <a:t>Passion:</a:t>
            </a:r>
          </a:p>
          <a:p>
            <a:pPr>
              <a:buFont typeface="Arial" pitchFamily="34" charset="0"/>
              <a:buChar char="•"/>
            </a:pPr>
            <a:r>
              <a:rPr lang="en-US" dirty="0" smtClean="0"/>
              <a:t>Comes from contact of the senses with their objects</a:t>
            </a:r>
          </a:p>
          <a:p>
            <a:pPr>
              <a:buFont typeface="Arial" pitchFamily="34" charset="0"/>
              <a:buChar char="•"/>
            </a:pPr>
            <a:r>
              <a:rPr lang="en-US" dirty="0" smtClean="0"/>
              <a:t>Nectar in the beginning and poison at the end</a:t>
            </a:r>
          </a:p>
          <a:p>
            <a:r>
              <a:rPr lang="en-US" dirty="0" smtClean="0"/>
              <a:t>Ignorance:</a:t>
            </a:r>
          </a:p>
          <a:p>
            <a:pPr>
              <a:buFont typeface="Arial" pitchFamily="34" charset="0"/>
              <a:buChar char="•"/>
            </a:pPr>
            <a:r>
              <a:rPr lang="en-US" dirty="0" smtClean="0"/>
              <a:t>Blind to self-realization</a:t>
            </a:r>
          </a:p>
          <a:p>
            <a:pPr>
              <a:buFont typeface="Arial" pitchFamily="34" charset="0"/>
              <a:buChar char="•"/>
            </a:pPr>
            <a:r>
              <a:rPr lang="en-US" dirty="0" smtClean="0"/>
              <a:t>Delusion from beginning to end</a:t>
            </a:r>
          </a:p>
          <a:p>
            <a:pPr>
              <a:buFont typeface="Arial" pitchFamily="34" charset="0"/>
              <a:buChar char="•"/>
            </a:pPr>
            <a:r>
              <a:rPr lang="en-US" dirty="0" smtClean="0"/>
              <a:t>Arises from sleep, laziness and illusion</a:t>
            </a:r>
          </a:p>
          <a:p>
            <a:endParaRPr lang="en-US" dirty="0" smtClean="0"/>
          </a:p>
          <a:p>
            <a:endParaRPr lang="en-US" dirty="0"/>
          </a:p>
        </p:txBody>
      </p:sp>
      <p:pic>
        <p:nvPicPr>
          <p:cNvPr id="4" name="Picture 3" descr="jumping joy.jpg"/>
          <p:cNvPicPr>
            <a:picLocks noChangeAspect="1"/>
          </p:cNvPicPr>
          <p:nvPr/>
        </p:nvPicPr>
        <p:blipFill>
          <a:blip r:embed="rId3" cstate="print"/>
          <a:stretch>
            <a:fillRect/>
          </a:stretch>
        </p:blipFill>
        <p:spPr>
          <a:xfrm>
            <a:off x="5715000" y="0"/>
            <a:ext cx="1219200" cy="171718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dirty="0" smtClean="0"/>
              <a:t>Happiness</a:t>
            </a:r>
            <a:endParaRPr lang="en-US" dirty="0"/>
          </a:p>
        </p:txBody>
      </p:sp>
      <p:sp>
        <p:nvSpPr>
          <p:cNvPr id="3" name="Content Placeholder 2"/>
          <p:cNvSpPr>
            <a:spLocks noGrp="1"/>
          </p:cNvSpPr>
          <p:nvPr>
            <p:ph idx="1"/>
          </p:nvPr>
        </p:nvSpPr>
        <p:spPr>
          <a:xfrm>
            <a:off x="152400" y="1219200"/>
            <a:ext cx="8686800" cy="5486400"/>
          </a:xfrm>
        </p:spPr>
        <p:txBody>
          <a:bodyPr>
            <a:normAutofit fontScale="85000" lnSpcReduction="20000"/>
          </a:bodyPr>
          <a:lstStyle/>
          <a:p>
            <a:r>
              <a:rPr lang="en-US" dirty="0" smtClean="0"/>
              <a:t>Happiness in goodness is inner, mental peace and satisfaction, though the process of purification to get there requires restraint and austerity.</a:t>
            </a:r>
          </a:p>
          <a:p>
            <a:r>
              <a:rPr lang="en-US" dirty="0" smtClean="0"/>
              <a:t> </a:t>
            </a:r>
          </a:p>
          <a:p>
            <a:r>
              <a:rPr lang="en-US" dirty="0" smtClean="0"/>
              <a:t>Happiness in goodness may appear to be poison but happiness in passion truly is poison as it increases our material desires and forces us back into rebirth. This happiness requires no restraint and brings some immediate sensation of pleasure which quickly turns to distress.</a:t>
            </a:r>
          </a:p>
          <a:p>
            <a:r>
              <a:rPr lang="en-US" dirty="0" smtClean="0"/>
              <a:t> </a:t>
            </a:r>
          </a:p>
          <a:p>
            <a:r>
              <a:rPr lang="en-US" dirty="0" smtClean="0"/>
              <a:t>In ignorance one may simply think about unattainable happiness. Any deliberate self-forgetfulness such as intoxication, wishing one were dead, oversleeping, etc. is a form of ignorance. There is not even a mental conception of happiness in this mode.</a:t>
            </a:r>
          </a:p>
          <a:p>
            <a:endParaRPr lang="en-US" dirty="0" smtClean="0"/>
          </a:p>
          <a:p>
            <a:endParaRPr lang="en-US" dirty="0"/>
          </a:p>
        </p:txBody>
      </p:sp>
      <p:pic>
        <p:nvPicPr>
          <p:cNvPr id="4" name="Picture 3" descr="jumping joy.jpg"/>
          <p:cNvPicPr>
            <a:picLocks noChangeAspect="1"/>
          </p:cNvPicPr>
          <p:nvPr/>
        </p:nvPicPr>
        <p:blipFill>
          <a:blip r:embed="rId3" cstate="print"/>
          <a:srcRect t="20000"/>
          <a:stretch>
            <a:fillRect/>
          </a:stretch>
        </p:blipFill>
        <p:spPr>
          <a:xfrm>
            <a:off x="0" y="0"/>
            <a:ext cx="1082040" cy="121920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Qualities</a:t>
            </a:r>
            <a:endParaRPr lang="en-US" dirty="0"/>
          </a:p>
        </p:txBody>
      </p:sp>
      <p:sp>
        <p:nvSpPr>
          <p:cNvPr id="3" name="Content Placeholder 2"/>
          <p:cNvSpPr>
            <a:spLocks noGrp="1"/>
          </p:cNvSpPr>
          <p:nvPr>
            <p:ph idx="1"/>
          </p:nvPr>
        </p:nvSpPr>
        <p:spPr>
          <a:xfrm>
            <a:off x="1371600" y="1295400"/>
            <a:ext cx="6553200" cy="5257800"/>
          </a:xfrm>
        </p:spPr>
        <p:txBody>
          <a:bodyPr>
            <a:normAutofit/>
          </a:bodyPr>
          <a:lstStyle/>
          <a:p>
            <a:r>
              <a:rPr lang="en-US" dirty="0" smtClean="0"/>
              <a:t>1. peaceful</a:t>
            </a:r>
          </a:p>
          <a:p>
            <a:r>
              <a:rPr lang="en-US" dirty="0" smtClean="0"/>
              <a:t>2. self-controlled</a:t>
            </a:r>
          </a:p>
          <a:p>
            <a:r>
              <a:rPr lang="en-US" dirty="0" smtClean="0"/>
              <a:t>3. austere</a:t>
            </a:r>
          </a:p>
          <a:p>
            <a:r>
              <a:rPr lang="en-US" dirty="0" smtClean="0"/>
              <a:t>4. pure</a:t>
            </a:r>
          </a:p>
          <a:p>
            <a:r>
              <a:rPr lang="en-US" dirty="0" smtClean="0"/>
              <a:t>5. tolerant</a:t>
            </a:r>
          </a:p>
          <a:p>
            <a:r>
              <a:rPr lang="en-US" dirty="0" smtClean="0"/>
              <a:t>6. honest</a:t>
            </a:r>
          </a:p>
          <a:p>
            <a:r>
              <a:rPr lang="en-US" dirty="0" smtClean="0"/>
              <a:t>7. knowledgeable</a:t>
            </a:r>
          </a:p>
          <a:p>
            <a:r>
              <a:rPr lang="en-US" dirty="0" smtClean="0"/>
              <a:t>8. wise</a:t>
            </a:r>
          </a:p>
          <a:p>
            <a:r>
              <a:rPr lang="en-US" dirty="0" smtClean="0"/>
              <a:t>9. religious</a:t>
            </a:r>
            <a:endParaRPr lang="en-US" dirty="0"/>
          </a:p>
        </p:txBody>
      </p:sp>
      <p:pic>
        <p:nvPicPr>
          <p:cNvPr id="4" name="Picture 3" descr="valmikirishi2.jpg"/>
          <p:cNvPicPr>
            <a:picLocks noChangeAspect="1"/>
          </p:cNvPicPr>
          <p:nvPr/>
        </p:nvPicPr>
        <p:blipFill>
          <a:blip r:embed="rId3" cstate="print"/>
          <a:stretch>
            <a:fillRect/>
          </a:stretch>
        </p:blipFill>
        <p:spPr>
          <a:xfrm>
            <a:off x="4953000" y="1600200"/>
            <a:ext cx="3657600" cy="39502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lstStyle/>
          <a:p>
            <a:r>
              <a:rPr lang="en-US" dirty="0" smtClean="0"/>
              <a:t>Becoming steady in </a:t>
            </a:r>
            <a:r>
              <a:rPr lang="en-US" dirty="0" err="1" smtClean="0"/>
              <a:t>bhakti</a:t>
            </a:r>
            <a:r>
              <a:rPr lang="en-US" dirty="0" smtClean="0"/>
              <a:t> </a:t>
            </a:r>
            <a:endParaRPr lang="en-US" dirty="0"/>
          </a:p>
        </p:txBody>
      </p:sp>
      <p:sp>
        <p:nvSpPr>
          <p:cNvPr id="3" name="Content Placeholder 2"/>
          <p:cNvSpPr>
            <a:spLocks noGrp="1"/>
          </p:cNvSpPr>
          <p:nvPr>
            <p:ph idx="1"/>
          </p:nvPr>
        </p:nvSpPr>
        <p:spPr>
          <a:xfrm>
            <a:off x="228600" y="1295400"/>
            <a:ext cx="8458200" cy="5334000"/>
          </a:xfrm>
        </p:spPr>
        <p:txBody>
          <a:bodyPr>
            <a:normAutofit fontScale="92500" lnSpcReduction="20000"/>
          </a:bodyPr>
          <a:lstStyle/>
          <a:p>
            <a:r>
              <a:rPr lang="en-US" dirty="0" err="1" smtClean="0"/>
              <a:t>Sivarama</a:t>
            </a:r>
            <a:r>
              <a:rPr lang="en-US" dirty="0" smtClean="0"/>
              <a:t> Swami: </a:t>
            </a:r>
          </a:p>
          <a:p>
            <a:r>
              <a:rPr lang="en-US" dirty="0" smtClean="0"/>
              <a:t>Before devotees attain steadiness, the presence of abundant unwanted habits makes them lightning rods for the modes of passion and ignorance. Awake or asleep, such devotees are easy targets. When passion predominates, they feel sexually disturbed and therefore humiliated. When goodness defeats passion they find themselves hoping for imminent deliverance from material life. But when ignorance defeats goodness and passion, such devotees despair. Until most of their bad habits leave the heart, devotees are unable to become steady in their spiritual no matter how hard they try. This summarizes the relatively unfulfilling state of unsteady devotional service.</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543800" cy="5668965"/>
          </a:xfrm>
        </p:spPr>
        <p:txBody>
          <a:bodyPr>
            <a:normAutofit/>
          </a:bodyPr>
          <a:lstStyle/>
          <a:p>
            <a:r>
              <a:rPr lang="en-US" dirty="0" smtClean="0"/>
              <a:t>But as unwanted habits leave the heart, passion and ignorance decrease proportionately and the mode of goodness becomes increasingly dominant. The five obstacles — sleep, distraction, indifference, the inclination to sin, and thirst for sense enjoyment — dwindle to insignificance, and devotees finally achieve steadiness. </a:t>
            </a:r>
            <a:r>
              <a:rPr lang="en-US" i="1" dirty="0" smtClean="0"/>
              <a:t>Unlike the lower modes, goodness is conducive to </a:t>
            </a:r>
            <a:r>
              <a:rPr lang="en-US" dirty="0" smtClean="0"/>
              <a:t>spiritual life. In a spiritually enlivened state, devotees then become happy.</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848600" cy="4678365"/>
          </a:xfrm>
        </p:spPr>
        <p:txBody>
          <a:bodyPr>
            <a:normAutofit/>
          </a:bodyPr>
          <a:lstStyle/>
          <a:p>
            <a:r>
              <a:rPr lang="en-US" dirty="0" smtClean="0"/>
              <a:t>“As soon as irrevocable loving service is established in the heart, the effects of nature’s modes of passion and ignorance, such as lust, desire, and hankering, disappear from the heart. Then the devotee is established in goodness, and he becomes completely happy.”</a:t>
            </a:r>
          </a:p>
          <a:p>
            <a:r>
              <a:rPr lang="en-US" dirty="0" smtClean="0"/>
              <a:t> </a:t>
            </a:r>
            <a:r>
              <a:rPr lang="en-US" sz="2400" dirty="0" err="1" smtClean="0"/>
              <a:t>Çrémad-Bhägavatam</a:t>
            </a:r>
            <a:r>
              <a:rPr lang="en-US" sz="2400" i="1" dirty="0" smtClean="0"/>
              <a:t> 1.2.19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come to goodness		</a:t>
            </a:r>
            <a:endParaRPr lang="en-US" dirty="0"/>
          </a:p>
        </p:txBody>
      </p:sp>
      <p:sp>
        <p:nvSpPr>
          <p:cNvPr id="3" name="Content Placeholder 2"/>
          <p:cNvSpPr>
            <a:spLocks noGrp="1"/>
          </p:cNvSpPr>
          <p:nvPr>
            <p:ph idx="1"/>
          </p:nvPr>
        </p:nvSpPr>
        <p:spPr>
          <a:xfrm>
            <a:off x="152400" y="1676400"/>
            <a:ext cx="8382000" cy="4449765"/>
          </a:xfrm>
        </p:spPr>
        <p:txBody>
          <a:bodyPr/>
          <a:lstStyle/>
          <a:p>
            <a:r>
              <a:rPr lang="en-US" dirty="0" smtClean="0"/>
              <a:t>We must rid our hearts of unwanted, dirty things</a:t>
            </a:r>
          </a:p>
          <a:p>
            <a:endParaRPr lang="en-US" dirty="0"/>
          </a:p>
        </p:txBody>
      </p:sp>
      <p:pic>
        <p:nvPicPr>
          <p:cNvPr id="4" name="Picture 3" descr="DirtyHeart.jpg"/>
          <p:cNvPicPr>
            <a:picLocks noChangeAspect="1"/>
          </p:cNvPicPr>
          <p:nvPr/>
        </p:nvPicPr>
        <p:blipFill>
          <a:blip r:embed="rId3" cstate="print"/>
          <a:srcRect/>
          <a:stretch>
            <a:fillRect/>
          </a:stretch>
        </p:blipFill>
        <p:spPr>
          <a:xfrm>
            <a:off x="2209800" y="2362200"/>
            <a:ext cx="4572000" cy="4381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the World	</a:t>
            </a:r>
            <a:endParaRPr lang="en-US" dirty="0"/>
          </a:p>
        </p:txBody>
      </p:sp>
      <p:sp>
        <p:nvSpPr>
          <p:cNvPr id="3" name="Content Placeholder 2"/>
          <p:cNvSpPr>
            <a:spLocks noGrp="1"/>
          </p:cNvSpPr>
          <p:nvPr>
            <p:ph idx="1"/>
          </p:nvPr>
        </p:nvSpPr>
        <p:spPr/>
        <p:txBody>
          <a:bodyPr/>
          <a:lstStyle/>
          <a:p>
            <a:r>
              <a:rPr lang="en-US" dirty="0" smtClean="0"/>
              <a:t>“There is no being existing, either here or among the demigods in the higher planetary systems, which is freed from these three modes born of material nature.”</a:t>
            </a:r>
          </a:p>
          <a:p>
            <a:endParaRPr lang="en-US" dirty="0" smtClean="0"/>
          </a:p>
          <a:p>
            <a:r>
              <a:rPr lang="en-US" sz="2800" dirty="0" err="1" smtClean="0"/>
              <a:t>Bhagavad-gétä</a:t>
            </a:r>
            <a:r>
              <a:rPr lang="en-US" sz="2800" dirty="0" smtClean="0"/>
              <a:t> 18.40</a:t>
            </a:r>
            <a:endParaRPr lang="en-US" sz="2800" dirty="0"/>
          </a:p>
        </p:txBody>
      </p:sp>
      <p:pic>
        <p:nvPicPr>
          <p:cNvPr id="4" name="Picture 3" descr="IMG_1718.JPG"/>
          <p:cNvPicPr>
            <a:picLocks noChangeAspect="1"/>
          </p:cNvPicPr>
          <p:nvPr/>
        </p:nvPicPr>
        <p:blipFill>
          <a:blip r:embed="rId3" cstate="print"/>
          <a:stretch>
            <a:fillRect/>
          </a:stretch>
        </p:blipFill>
        <p:spPr>
          <a:xfrm>
            <a:off x="6629400" y="3606800"/>
            <a:ext cx="2438400" cy="3251200"/>
          </a:xfrm>
          <a:prstGeom prst="rect">
            <a:avLst/>
          </a:prstGeom>
          <a:effectLst>
            <a:softEdge rad="127000"/>
          </a:effectLst>
        </p:spPr>
      </p:pic>
      <p:sp>
        <p:nvSpPr>
          <p:cNvPr id="5" name="Rounded Rectangular Callout 4"/>
          <p:cNvSpPr/>
          <p:nvPr/>
        </p:nvSpPr>
        <p:spPr>
          <a:xfrm>
            <a:off x="533400" y="1600200"/>
            <a:ext cx="7010400" cy="2438400"/>
          </a:xfrm>
          <a:prstGeom prst="wedgeRoundRectCallout">
            <a:avLst>
              <a:gd name="adj1" fmla="val 42025"/>
              <a:gd name="adj2" fmla="val 71520"/>
              <a:gd name="adj3" fmla="val 1666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Illusion</a:t>
            </a:r>
            <a:endParaRPr lang="en-US" dirty="0"/>
          </a:p>
        </p:txBody>
      </p:sp>
      <p:sp>
        <p:nvSpPr>
          <p:cNvPr id="3" name="Content Placeholder 2"/>
          <p:cNvSpPr>
            <a:spLocks noGrp="1"/>
          </p:cNvSpPr>
          <p:nvPr>
            <p:ph idx="1"/>
          </p:nvPr>
        </p:nvSpPr>
        <p:spPr>
          <a:xfrm>
            <a:off x="990600" y="1676400"/>
            <a:ext cx="6934200" cy="4449765"/>
          </a:xfrm>
        </p:spPr>
        <p:txBody>
          <a:bodyPr/>
          <a:lstStyle/>
          <a:p>
            <a:r>
              <a:rPr lang="en-US" dirty="0" smtClean="0"/>
              <a:t>Identity as body and mind</a:t>
            </a:r>
          </a:p>
          <a:p>
            <a:r>
              <a:rPr lang="en-US" dirty="0" smtClean="0"/>
              <a:t>God as only impersonal</a:t>
            </a:r>
          </a:p>
          <a:p>
            <a:r>
              <a:rPr lang="en-US" dirty="0" smtClean="0"/>
              <a:t>Material world as pleasurable</a:t>
            </a:r>
          </a:p>
          <a:p>
            <a:r>
              <a:rPr lang="en-US" dirty="0" smtClean="0"/>
              <a:t>Religious rituals as the process of spiritual perfection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Weakness of heart</a:t>
            </a:r>
            <a:endParaRPr lang="en-US" dirty="0"/>
          </a:p>
        </p:txBody>
      </p:sp>
      <p:sp>
        <p:nvSpPr>
          <p:cNvPr id="3" name="Content Placeholder 2"/>
          <p:cNvSpPr>
            <a:spLocks noGrp="1"/>
          </p:cNvSpPr>
          <p:nvPr>
            <p:ph idx="1"/>
          </p:nvPr>
        </p:nvSpPr>
        <p:spPr>
          <a:xfrm>
            <a:off x="1143000" y="1676400"/>
            <a:ext cx="6781800" cy="4449765"/>
          </a:xfrm>
        </p:spPr>
        <p:txBody>
          <a:bodyPr/>
          <a:lstStyle/>
          <a:p>
            <a:r>
              <a:rPr lang="en-US" dirty="0" smtClean="0"/>
              <a:t>Wanting to dominate material nature</a:t>
            </a:r>
          </a:p>
          <a:p>
            <a:r>
              <a:rPr lang="en-US" dirty="0" err="1" smtClean="0"/>
              <a:t>Possesiveness</a:t>
            </a:r>
            <a:endParaRPr lang="en-US" dirty="0" smtClean="0"/>
          </a:p>
          <a:p>
            <a:r>
              <a:rPr lang="en-US" dirty="0" smtClean="0"/>
              <a:t>Desire for fame</a:t>
            </a:r>
          </a:p>
          <a:p>
            <a:r>
              <a:rPr lang="en-US" dirty="0" smtClean="0"/>
              <a:t>Envy</a:t>
            </a:r>
          </a:p>
          <a:p>
            <a:r>
              <a:rPr lang="en-US" dirty="0" smtClean="0"/>
              <a:t>Deceit or fault finding</a:t>
            </a:r>
          </a:p>
          <a:p>
            <a:r>
              <a:rPr lang="en-US" dirty="0" smtClean="0"/>
              <a:t>Attachment to things unrelated to Krishna</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5181600" cy="1143000"/>
          </a:xfrm>
        </p:spPr>
        <p:txBody>
          <a:bodyPr>
            <a:normAutofit/>
          </a:bodyPr>
          <a:lstStyle/>
          <a:p>
            <a:pPr algn="ctr"/>
            <a:r>
              <a:rPr lang="en-US" dirty="0" smtClean="0"/>
              <a:t>Material desires for</a:t>
            </a:r>
            <a:endParaRPr lang="en-US" dirty="0"/>
          </a:p>
        </p:txBody>
      </p:sp>
      <p:sp>
        <p:nvSpPr>
          <p:cNvPr id="3" name="Content Placeholder 2"/>
          <p:cNvSpPr>
            <a:spLocks noGrp="1"/>
          </p:cNvSpPr>
          <p:nvPr>
            <p:ph idx="1"/>
          </p:nvPr>
        </p:nvSpPr>
        <p:spPr>
          <a:xfrm>
            <a:off x="1143000" y="1676400"/>
            <a:ext cx="6781800" cy="4449765"/>
          </a:xfrm>
        </p:spPr>
        <p:txBody>
          <a:bodyPr/>
          <a:lstStyle/>
          <a:p>
            <a:r>
              <a:rPr lang="en-US" dirty="0" smtClean="0"/>
              <a:t>Objects</a:t>
            </a:r>
          </a:p>
          <a:p>
            <a:r>
              <a:rPr lang="en-US" dirty="0" smtClean="0"/>
              <a:t>Heavenly comforts</a:t>
            </a:r>
          </a:p>
          <a:p>
            <a:r>
              <a:rPr lang="en-US" dirty="0" smtClean="0"/>
              <a:t>Mystic powers</a:t>
            </a:r>
          </a:p>
          <a:p>
            <a:r>
              <a:rPr lang="en-US" dirty="0" smtClean="0"/>
              <a:t>Salvation</a:t>
            </a:r>
            <a:endParaRPr lang="en-US" dirty="0"/>
          </a:p>
        </p:txBody>
      </p:sp>
      <p:pic>
        <p:nvPicPr>
          <p:cNvPr id="4" name="Picture 3" descr="chakras.jpg"/>
          <p:cNvPicPr>
            <a:picLocks noChangeAspect="1"/>
          </p:cNvPicPr>
          <p:nvPr/>
        </p:nvPicPr>
        <p:blipFill>
          <a:blip r:embed="rId3" cstate="print"/>
          <a:stretch>
            <a:fillRect/>
          </a:stretch>
        </p:blipFill>
        <p:spPr>
          <a:xfrm>
            <a:off x="1600200" y="4014787"/>
            <a:ext cx="3790950" cy="2843213"/>
          </a:xfrm>
          <a:prstGeom prst="rect">
            <a:avLst/>
          </a:prstGeom>
        </p:spPr>
      </p:pic>
      <p:pic>
        <p:nvPicPr>
          <p:cNvPr id="6" name="Picture 5" descr="heaven2.jpg"/>
          <p:cNvPicPr>
            <a:picLocks noChangeAspect="1"/>
          </p:cNvPicPr>
          <p:nvPr/>
        </p:nvPicPr>
        <p:blipFill>
          <a:blip r:embed="rId4" cstate="print"/>
          <a:srcRect b="11667"/>
          <a:stretch>
            <a:fillRect/>
          </a:stretch>
        </p:blipFill>
        <p:spPr>
          <a:xfrm>
            <a:off x="3968151" y="3200400"/>
            <a:ext cx="5175849" cy="3657600"/>
          </a:xfrm>
          <a:prstGeom prst="rect">
            <a:avLst/>
          </a:prstGeom>
        </p:spPr>
      </p:pic>
      <p:pic>
        <p:nvPicPr>
          <p:cNvPr id="7" name="Picture 6" descr="promised-land.jpg"/>
          <p:cNvPicPr>
            <a:picLocks noChangeAspect="1"/>
          </p:cNvPicPr>
          <p:nvPr/>
        </p:nvPicPr>
        <p:blipFill>
          <a:blip r:embed="rId5" cstate="print"/>
          <a:srcRect t="7396" b="26331"/>
          <a:stretch>
            <a:fillRect/>
          </a:stretch>
        </p:blipFill>
        <p:spPr>
          <a:xfrm>
            <a:off x="4857750" y="1143000"/>
            <a:ext cx="4286250" cy="2133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Enemies</a:t>
            </a:r>
            <a:endParaRPr lang="en-US" dirty="0"/>
          </a:p>
        </p:txBody>
      </p:sp>
      <p:sp>
        <p:nvSpPr>
          <p:cNvPr id="3" name="Content Placeholder 2"/>
          <p:cNvSpPr>
            <a:spLocks noGrp="1"/>
          </p:cNvSpPr>
          <p:nvPr>
            <p:ph idx="1"/>
          </p:nvPr>
        </p:nvSpPr>
        <p:spPr>
          <a:xfrm>
            <a:off x="2057400" y="1676400"/>
            <a:ext cx="5867400" cy="4449765"/>
          </a:xfrm>
        </p:spPr>
        <p:txBody>
          <a:bodyPr/>
          <a:lstStyle/>
          <a:p>
            <a:r>
              <a:rPr lang="en-US" dirty="0" smtClean="0"/>
              <a:t>Lust</a:t>
            </a:r>
          </a:p>
          <a:p>
            <a:r>
              <a:rPr lang="en-US" dirty="0" smtClean="0"/>
              <a:t>Anger</a:t>
            </a:r>
          </a:p>
          <a:p>
            <a:r>
              <a:rPr lang="en-US" dirty="0" smtClean="0"/>
              <a:t>Greed</a:t>
            </a:r>
          </a:p>
          <a:p>
            <a:r>
              <a:rPr lang="en-US" dirty="0" smtClean="0"/>
              <a:t>Illusion</a:t>
            </a:r>
          </a:p>
          <a:p>
            <a:r>
              <a:rPr lang="en-US" dirty="0" smtClean="0"/>
              <a:t>Pride</a:t>
            </a:r>
          </a:p>
          <a:p>
            <a:r>
              <a:rPr lang="en-US" dirty="0" smtClean="0"/>
              <a:t>Envy</a:t>
            </a:r>
          </a:p>
          <a:p>
            <a:endParaRPr lang="en-US" dirty="0"/>
          </a:p>
        </p:txBody>
      </p:sp>
      <p:pic>
        <p:nvPicPr>
          <p:cNvPr id="4" name="Picture 3" descr="08c-screaming-demon.jpg"/>
          <p:cNvPicPr>
            <a:picLocks noChangeAspect="1"/>
          </p:cNvPicPr>
          <p:nvPr/>
        </p:nvPicPr>
        <p:blipFill>
          <a:blip r:embed="rId3" cstate="print"/>
          <a:stretch>
            <a:fillRect/>
          </a:stretch>
        </p:blipFill>
        <p:spPr>
          <a:xfrm>
            <a:off x="1" y="0"/>
            <a:ext cx="1981200" cy="1993159"/>
          </a:xfrm>
          <a:prstGeom prst="rect">
            <a:avLst/>
          </a:prstGeom>
        </p:spPr>
      </p:pic>
      <p:pic>
        <p:nvPicPr>
          <p:cNvPr id="5" name="Picture 2" descr="10187555"/>
          <p:cNvPicPr>
            <a:picLocks noChangeAspect="1" noChangeArrowheads="1"/>
          </p:cNvPicPr>
          <p:nvPr/>
        </p:nvPicPr>
        <p:blipFill>
          <a:blip r:embed="rId4" cstate="print"/>
          <a:srcRect b="11192"/>
          <a:stretch>
            <a:fillRect/>
          </a:stretch>
        </p:blipFill>
        <p:spPr bwMode="auto">
          <a:xfrm>
            <a:off x="3949768" y="3124201"/>
            <a:ext cx="5194232" cy="3733800"/>
          </a:xfrm>
          <a:prstGeom prst="rect">
            <a:avLst/>
          </a:prstGeom>
          <a:noFill/>
          <a:ln w="9525">
            <a:noFill/>
            <a:miter lim="800000"/>
            <a:headEnd/>
            <a:tailEnd/>
          </a:ln>
        </p:spPr>
      </p:pic>
      <p:pic>
        <p:nvPicPr>
          <p:cNvPr id="6" name="Picture 3" descr="drunk"/>
          <p:cNvPicPr>
            <a:picLocks noChangeAspect="1" noChangeArrowheads="1"/>
          </p:cNvPicPr>
          <p:nvPr/>
        </p:nvPicPr>
        <p:blipFill>
          <a:blip r:embed="rId5" cstate="print"/>
          <a:srcRect/>
          <a:stretch>
            <a:fillRect/>
          </a:stretch>
        </p:blipFill>
        <p:spPr bwMode="auto">
          <a:xfrm>
            <a:off x="6206447" y="0"/>
            <a:ext cx="2937553"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e_cream.gif"/>
          <p:cNvPicPr>
            <a:picLocks noChangeAspect="1"/>
          </p:cNvPicPr>
          <p:nvPr/>
        </p:nvPicPr>
        <p:blipFill>
          <a:blip r:embed="rId3" cstate="print"/>
          <a:stretch>
            <a:fillRect/>
          </a:stretch>
        </p:blipFill>
        <p:spPr>
          <a:xfrm>
            <a:off x="3581400" y="3581400"/>
            <a:ext cx="3019425" cy="3019425"/>
          </a:xfrm>
          <a:prstGeom prst="rect">
            <a:avLst/>
          </a:prstGeom>
          <a:effectLst>
            <a:softEdge rad="127000"/>
          </a:effectLst>
        </p:spPr>
      </p:pic>
      <p:sp>
        <p:nvSpPr>
          <p:cNvPr id="2" name="Title 1"/>
          <p:cNvSpPr>
            <a:spLocks noGrp="1"/>
          </p:cNvSpPr>
          <p:nvPr>
            <p:ph type="title"/>
          </p:nvPr>
        </p:nvSpPr>
        <p:spPr>
          <a:xfrm>
            <a:off x="533400" y="0"/>
            <a:ext cx="3505200" cy="1143000"/>
          </a:xfrm>
        </p:spPr>
        <p:txBody>
          <a:bodyPr/>
          <a:lstStyle/>
          <a:p>
            <a:pPr algn="ctr"/>
            <a:r>
              <a:rPr lang="en-US" dirty="0" smtClean="0"/>
              <a:t>Waves</a:t>
            </a:r>
            <a:endParaRPr lang="en-US" dirty="0"/>
          </a:p>
        </p:txBody>
      </p:sp>
      <p:sp>
        <p:nvSpPr>
          <p:cNvPr id="3" name="Content Placeholder 2"/>
          <p:cNvSpPr>
            <a:spLocks noGrp="1"/>
          </p:cNvSpPr>
          <p:nvPr>
            <p:ph idx="1"/>
          </p:nvPr>
        </p:nvSpPr>
        <p:spPr>
          <a:xfrm>
            <a:off x="457200" y="1219200"/>
            <a:ext cx="3581400" cy="2133600"/>
          </a:xfrm>
        </p:spPr>
        <p:txBody>
          <a:bodyPr numCol="2">
            <a:normAutofit lnSpcReduction="10000"/>
          </a:bodyPr>
          <a:lstStyle/>
          <a:p>
            <a:r>
              <a:rPr lang="en-US" dirty="0" smtClean="0"/>
              <a:t>Distress</a:t>
            </a:r>
          </a:p>
          <a:p>
            <a:r>
              <a:rPr lang="en-US" dirty="0" smtClean="0"/>
              <a:t>Illusion</a:t>
            </a:r>
          </a:p>
          <a:p>
            <a:r>
              <a:rPr lang="en-US" dirty="0" smtClean="0"/>
              <a:t>Hunger</a:t>
            </a:r>
          </a:p>
          <a:p>
            <a:r>
              <a:rPr lang="en-US" dirty="0" smtClean="0"/>
              <a:t>Thirst</a:t>
            </a:r>
          </a:p>
          <a:p>
            <a:r>
              <a:rPr lang="en-US" dirty="0" smtClean="0"/>
              <a:t>Old age</a:t>
            </a:r>
          </a:p>
          <a:p>
            <a:r>
              <a:rPr lang="en-US" dirty="0" smtClean="0"/>
              <a:t>Death</a:t>
            </a:r>
          </a:p>
          <a:p>
            <a:endParaRPr lang="en-US" dirty="0"/>
          </a:p>
        </p:txBody>
      </p:sp>
      <p:pic>
        <p:nvPicPr>
          <p:cNvPr id="4" name="Picture 3" descr="deathAtDoor.jpg"/>
          <p:cNvPicPr>
            <a:picLocks noChangeAspect="1"/>
          </p:cNvPicPr>
          <p:nvPr/>
        </p:nvPicPr>
        <p:blipFill>
          <a:blip r:embed="rId4" cstate="print"/>
          <a:srcRect l="7373" r="20370"/>
          <a:stretch>
            <a:fillRect/>
          </a:stretch>
        </p:blipFill>
        <p:spPr>
          <a:xfrm>
            <a:off x="5410200" y="0"/>
            <a:ext cx="3733800" cy="4306186"/>
          </a:xfrm>
          <a:prstGeom prst="rect">
            <a:avLst/>
          </a:prstGeom>
          <a:effectLst>
            <a:softEdge rad="127000"/>
          </a:effectLst>
        </p:spPr>
      </p:pic>
      <p:pic>
        <p:nvPicPr>
          <p:cNvPr id="6" name="Picture 5" descr="anxiety.jpg"/>
          <p:cNvPicPr>
            <a:picLocks noChangeAspect="1"/>
          </p:cNvPicPr>
          <p:nvPr/>
        </p:nvPicPr>
        <p:blipFill>
          <a:blip r:embed="rId5" cstate="print"/>
          <a:stretch>
            <a:fillRect/>
          </a:stretch>
        </p:blipFill>
        <p:spPr>
          <a:xfrm>
            <a:off x="0" y="4076700"/>
            <a:ext cx="3810000" cy="27813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a:t>
            </a:r>
            <a:endParaRPr lang="en-US" dirty="0"/>
          </a:p>
        </p:txBody>
      </p:sp>
      <p:sp>
        <p:nvSpPr>
          <p:cNvPr id="3" name="Content Placeholder 2"/>
          <p:cNvSpPr>
            <a:spLocks noGrp="1"/>
          </p:cNvSpPr>
          <p:nvPr>
            <p:ph idx="1"/>
          </p:nvPr>
        </p:nvSpPr>
        <p:spPr>
          <a:xfrm>
            <a:off x="381000" y="1295400"/>
            <a:ext cx="8305800" cy="5257800"/>
          </a:xfrm>
        </p:spPr>
        <p:txBody>
          <a:bodyPr>
            <a:normAutofit/>
          </a:bodyPr>
          <a:lstStyle/>
          <a:p>
            <a:r>
              <a:rPr lang="en-US" dirty="0" smtClean="0"/>
              <a:t>Good association</a:t>
            </a:r>
          </a:p>
          <a:p>
            <a:pPr>
              <a:buFont typeface="Arial" pitchFamily="34" charset="0"/>
              <a:buChar char="•"/>
            </a:pPr>
            <a:r>
              <a:rPr lang="en-US" dirty="0" err="1" smtClean="0"/>
              <a:t>Sadhus</a:t>
            </a:r>
            <a:endParaRPr lang="en-US" dirty="0" smtClean="0"/>
          </a:p>
          <a:p>
            <a:pPr>
              <a:buFont typeface="Arial" pitchFamily="34" charset="0"/>
              <a:buChar char="•"/>
            </a:pPr>
            <a:r>
              <a:rPr lang="en-US" dirty="0" smtClean="0"/>
              <a:t>God</a:t>
            </a:r>
          </a:p>
          <a:p>
            <a:pPr lvl="1">
              <a:buFont typeface="Arial" pitchFamily="34" charset="0"/>
              <a:buChar char="•"/>
            </a:pPr>
            <a:r>
              <a:rPr lang="en-US" dirty="0" smtClean="0"/>
              <a:t>Form</a:t>
            </a:r>
          </a:p>
          <a:p>
            <a:pPr lvl="1">
              <a:buFont typeface="Arial" pitchFamily="34" charset="0"/>
              <a:buChar char="•"/>
            </a:pPr>
            <a:r>
              <a:rPr lang="en-US" dirty="0" smtClean="0"/>
              <a:t>Name</a:t>
            </a:r>
          </a:p>
          <a:p>
            <a:pPr lvl="1">
              <a:buFont typeface="Arial" pitchFamily="34" charset="0"/>
              <a:buChar char="•"/>
            </a:pPr>
            <a:r>
              <a:rPr lang="en-US" dirty="0" smtClean="0"/>
              <a:t>Scriptures</a:t>
            </a:r>
          </a:p>
          <a:p>
            <a:pPr lvl="1">
              <a:buFont typeface="Arial" pitchFamily="34" charset="0"/>
              <a:buChar char="•"/>
            </a:pPr>
            <a:r>
              <a:rPr lang="en-US" dirty="0" smtClean="0"/>
              <a:t>Holy Places</a:t>
            </a:r>
          </a:p>
          <a:p>
            <a:r>
              <a:rPr lang="en-US" dirty="0" smtClean="0"/>
              <a:t>Following the process of </a:t>
            </a:r>
            <a:r>
              <a:rPr lang="en-US" dirty="0" err="1" smtClean="0"/>
              <a:t>bhakti</a:t>
            </a:r>
            <a:endParaRPr lang="en-US" dirty="0" smtClean="0"/>
          </a:p>
          <a:p>
            <a:r>
              <a:rPr lang="en-US" dirty="0" smtClean="0"/>
              <a:t>Making choices according to guru and scripture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normAutofit/>
          </a:bodyPr>
          <a:lstStyle/>
          <a:p>
            <a:pPr algn="ctr"/>
            <a:r>
              <a:rPr lang="en-US" dirty="0" smtClean="0"/>
              <a:t>Controlled by the modes</a:t>
            </a:r>
            <a:endParaRPr lang="en-US" dirty="0"/>
          </a:p>
        </p:txBody>
      </p:sp>
      <p:pic>
        <p:nvPicPr>
          <p:cNvPr id="4" name="Content Placeholder 3" descr="3Modes.jpg"/>
          <p:cNvPicPr>
            <a:picLocks noGrp="1" noChangeAspect="1"/>
          </p:cNvPicPr>
          <p:nvPr>
            <p:ph idx="1"/>
          </p:nvPr>
        </p:nvPicPr>
        <p:blipFill>
          <a:blip r:embed="rId3" cstate="print"/>
          <a:stretch>
            <a:fillRect/>
          </a:stretch>
        </p:blipFill>
        <p:spPr>
          <a:xfrm>
            <a:off x="2514600" y="990600"/>
            <a:ext cx="3921666" cy="557857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a:t>
            </a:r>
            <a:r>
              <a:rPr lang="en-US" dirty="0" err="1" smtClean="0"/>
              <a:t>Sattva</a:t>
            </a:r>
            <a:endParaRPr lang="en-US" dirty="0"/>
          </a:p>
        </p:txBody>
      </p:sp>
      <p:sp>
        <p:nvSpPr>
          <p:cNvPr id="3" name="Content Placeholder 2"/>
          <p:cNvSpPr>
            <a:spLocks noGrp="1"/>
          </p:cNvSpPr>
          <p:nvPr>
            <p:ph idx="1"/>
          </p:nvPr>
        </p:nvSpPr>
        <p:spPr>
          <a:xfrm>
            <a:off x="533400" y="1676400"/>
            <a:ext cx="7467600" cy="4953000"/>
          </a:xfrm>
        </p:spPr>
        <p:txBody>
          <a:bodyPr/>
          <a:lstStyle/>
          <a:p>
            <a:r>
              <a:rPr lang="en-US" dirty="0" smtClean="0"/>
              <a:t>Karma-yoga, </a:t>
            </a:r>
            <a:r>
              <a:rPr lang="en-US" dirty="0" err="1" smtClean="0"/>
              <a:t>akarma</a:t>
            </a:r>
            <a:endParaRPr lang="en-US" dirty="0" smtClean="0"/>
          </a:p>
          <a:p>
            <a:r>
              <a:rPr lang="en-US" dirty="0" smtClean="0"/>
              <a:t>Senses </a:t>
            </a:r>
            <a:r>
              <a:rPr lang="en-US" dirty="0" smtClean="0"/>
              <a:t>illuminated by knowledge</a:t>
            </a:r>
          </a:p>
          <a:p>
            <a:r>
              <a:rPr lang="en-US" dirty="0" smtClean="0"/>
              <a:t>Feeling of happiness and knowledge </a:t>
            </a:r>
          </a:p>
          <a:p>
            <a:endParaRPr lang="en-US" dirty="0"/>
          </a:p>
        </p:txBody>
      </p:sp>
      <p:pic>
        <p:nvPicPr>
          <p:cNvPr id="5" name="Picture 4" descr="illumined senses.jpg"/>
          <p:cNvPicPr>
            <a:picLocks noChangeAspect="1"/>
          </p:cNvPicPr>
          <p:nvPr/>
        </p:nvPicPr>
        <p:blipFill>
          <a:blip r:embed="rId3" cstate="print"/>
          <a:stretch>
            <a:fillRect/>
          </a:stretch>
        </p:blipFill>
        <p:spPr>
          <a:xfrm>
            <a:off x="2667000" y="3352800"/>
            <a:ext cx="3771900" cy="266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normAutofit/>
          </a:bodyPr>
          <a:lstStyle/>
          <a:p>
            <a:r>
              <a:rPr lang="en-US" dirty="0" smtClean="0"/>
              <a:t>Passion: Rajas</a:t>
            </a:r>
            <a:endParaRPr lang="en-US" dirty="0"/>
          </a:p>
        </p:txBody>
      </p:sp>
      <p:sp>
        <p:nvSpPr>
          <p:cNvPr id="3" name="Content Placeholder 2"/>
          <p:cNvSpPr>
            <a:spLocks noGrp="1"/>
          </p:cNvSpPr>
          <p:nvPr>
            <p:ph idx="1"/>
          </p:nvPr>
        </p:nvSpPr>
        <p:spPr>
          <a:xfrm>
            <a:off x="304800" y="1066800"/>
            <a:ext cx="8305800" cy="4953000"/>
          </a:xfrm>
        </p:spPr>
        <p:txBody>
          <a:bodyPr/>
          <a:lstStyle/>
          <a:p>
            <a:r>
              <a:rPr lang="en-US" dirty="0" smtClean="0"/>
              <a:t>Karma</a:t>
            </a:r>
            <a:endParaRPr lang="en-US" dirty="0" smtClean="0"/>
          </a:p>
          <a:p>
            <a:r>
              <a:rPr lang="en-US" dirty="0" smtClean="0"/>
              <a:t>Unlimited </a:t>
            </a:r>
            <a:r>
              <a:rPr lang="en-US" dirty="0" smtClean="0"/>
              <a:t>desires and longings</a:t>
            </a:r>
          </a:p>
          <a:p>
            <a:r>
              <a:rPr lang="en-US" dirty="0" smtClean="0"/>
              <a:t>Actions done for personal gain</a:t>
            </a:r>
          </a:p>
          <a:p>
            <a:r>
              <a:rPr lang="en-US" dirty="0" smtClean="0"/>
              <a:t>Great attachment</a:t>
            </a:r>
          </a:p>
          <a:p>
            <a:r>
              <a:rPr lang="en-US" dirty="0" smtClean="0"/>
              <a:t>Intense endeavor</a:t>
            </a:r>
          </a:p>
          <a:p>
            <a:r>
              <a:rPr lang="en-US" dirty="0" smtClean="0"/>
              <a:t>Mixed happiness &amp; suffering</a:t>
            </a:r>
          </a:p>
          <a:p>
            <a:endParaRPr lang="en-US" dirty="0"/>
          </a:p>
        </p:txBody>
      </p:sp>
      <p:pic>
        <p:nvPicPr>
          <p:cNvPr id="8" name="Picture 7" descr="carrot.jpg"/>
          <p:cNvPicPr>
            <a:picLocks noChangeAspect="1"/>
          </p:cNvPicPr>
          <p:nvPr/>
        </p:nvPicPr>
        <p:blipFill>
          <a:blip r:embed="rId3" cstate="print"/>
          <a:stretch>
            <a:fillRect/>
          </a:stretch>
        </p:blipFill>
        <p:spPr>
          <a:xfrm>
            <a:off x="533400" y="4495800"/>
            <a:ext cx="2286000" cy="2209800"/>
          </a:xfrm>
          <a:prstGeom prst="rect">
            <a:avLst/>
          </a:prstGeom>
        </p:spPr>
      </p:pic>
      <p:pic>
        <p:nvPicPr>
          <p:cNvPr id="11" name="Picture 10" descr="rsabha_sons_high.png"/>
          <p:cNvPicPr>
            <a:picLocks noChangeAspect="1"/>
          </p:cNvPicPr>
          <p:nvPr/>
        </p:nvPicPr>
        <p:blipFill>
          <a:blip r:embed="rId4" cstate="print"/>
          <a:stretch>
            <a:fillRect/>
          </a:stretch>
        </p:blipFill>
        <p:spPr>
          <a:xfrm>
            <a:off x="5762625" y="0"/>
            <a:ext cx="3381375" cy="4467225"/>
          </a:xfrm>
          <a:prstGeom prst="rect">
            <a:avLst/>
          </a:prstGeom>
        </p:spPr>
      </p:pic>
      <p:pic>
        <p:nvPicPr>
          <p:cNvPr id="7" name="Picture 6" descr="shakuntala bharata.png"/>
          <p:cNvPicPr>
            <a:picLocks noChangeAspect="1"/>
          </p:cNvPicPr>
          <p:nvPr/>
        </p:nvPicPr>
        <p:blipFill>
          <a:blip r:embed="rId5" cstate="print"/>
          <a:srcRect l="2676" t="5650" r="40986" b="15885"/>
          <a:stretch>
            <a:fillRect/>
          </a:stretch>
        </p:blipFill>
        <p:spPr>
          <a:xfrm flipH="1">
            <a:off x="5334000" y="3352800"/>
            <a:ext cx="1905000" cy="3505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a:bodyPr>
          <a:lstStyle/>
          <a:p>
            <a:r>
              <a:rPr lang="en-US" dirty="0" smtClean="0"/>
              <a:t>Ignorance: </a:t>
            </a:r>
            <a:r>
              <a:rPr lang="en-US" dirty="0" err="1" smtClean="0"/>
              <a:t>Tamas</a:t>
            </a:r>
            <a:endParaRPr lang="en-US" dirty="0"/>
          </a:p>
        </p:txBody>
      </p:sp>
      <p:sp>
        <p:nvSpPr>
          <p:cNvPr id="3" name="Content Placeholder 2"/>
          <p:cNvSpPr>
            <a:spLocks noGrp="1"/>
          </p:cNvSpPr>
          <p:nvPr>
            <p:ph idx="1"/>
          </p:nvPr>
        </p:nvSpPr>
        <p:spPr>
          <a:xfrm>
            <a:off x="304800" y="914400"/>
            <a:ext cx="7467600" cy="4449765"/>
          </a:xfrm>
        </p:spPr>
        <p:txBody>
          <a:bodyPr/>
          <a:lstStyle/>
          <a:p>
            <a:r>
              <a:rPr lang="en-US" dirty="0" err="1" smtClean="0"/>
              <a:t>Vikarma</a:t>
            </a:r>
            <a:endParaRPr lang="en-US" dirty="0" smtClean="0"/>
          </a:p>
          <a:p>
            <a:r>
              <a:rPr lang="en-US" dirty="0" smtClean="0"/>
              <a:t>Madness</a:t>
            </a:r>
            <a:r>
              <a:rPr lang="en-US" dirty="0" smtClean="0"/>
              <a:t>, indolence, and sleep</a:t>
            </a:r>
          </a:p>
          <a:p>
            <a:r>
              <a:rPr lang="en-US" dirty="0" smtClean="0"/>
              <a:t>Inertia, illusion</a:t>
            </a:r>
          </a:p>
          <a:p>
            <a:r>
              <a:rPr lang="en-US" dirty="0" smtClean="0"/>
              <a:t>Suffering</a:t>
            </a:r>
          </a:p>
          <a:p>
            <a:endParaRPr lang="en-US" dirty="0"/>
          </a:p>
        </p:txBody>
      </p:sp>
      <p:pic>
        <p:nvPicPr>
          <p:cNvPr id="9" name="Picture 8" descr="poverty.jpg"/>
          <p:cNvPicPr>
            <a:picLocks noChangeAspect="1"/>
          </p:cNvPicPr>
          <p:nvPr/>
        </p:nvPicPr>
        <p:blipFill>
          <a:blip r:embed="rId3" cstate="print"/>
          <a:stretch>
            <a:fillRect/>
          </a:stretch>
        </p:blipFill>
        <p:spPr>
          <a:xfrm>
            <a:off x="5488531" y="0"/>
            <a:ext cx="3655469" cy="3048000"/>
          </a:xfrm>
          <a:prstGeom prst="rect">
            <a:avLst/>
          </a:prstGeom>
        </p:spPr>
      </p:pic>
      <p:pic>
        <p:nvPicPr>
          <p:cNvPr id="6" name="Picture 5" descr="house neglect.jpeg"/>
          <p:cNvPicPr>
            <a:picLocks noChangeAspect="1"/>
          </p:cNvPicPr>
          <p:nvPr/>
        </p:nvPicPr>
        <p:blipFill>
          <a:blip r:embed="rId4" cstate="print"/>
          <a:srcRect l="9600" r="10321"/>
          <a:stretch>
            <a:fillRect/>
          </a:stretch>
        </p:blipFill>
        <p:spPr>
          <a:xfrm>
            <a:off x="4038601" y="2611969"/>
            <a:ext cx="5105400" cy="4246031"/>
          </a:xfrm>
          <a:prstGeom prst="rect">
            <a:avLst/>
          </a:prstGeom>
        </p:spPr>
      </p:pic>
      <p:pic>
        <p:nvPicPr>
          <p:cNvPr id="10" name="Picture 9" descr="music-drunkenlife.jpg"/>
          <p:cNvPicPr>
            <a:picLocks noChangeAspect="1"/>
          </p:cNvPicPr>
          <p:nvPr/>
        </p:nvPicPr>
        <p:blipFill>
          <a:blip r:embed="rId5" cstate="print"/>
          <a:srcRect l="8065" b="10000"/>
          <a:stretch>
            <a:fillRect/>
          </a:stretch>
        </p:blipFill>
        <p:spPr>
          <a:xfrm>
            <a:off x="0" y="3416755"/>
            <a:ext cx="4724400" cy="32888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Goodness allows us to receive </a:t>
            </a:r>
            <a:r>
              <a:rPr lang="en-US" dirty="0" err="1" smtClean="0"/>
              <a:t>Kåñëa’s</a:t>
            </a:r>
            <a:r>
              <a:rPr lang="en-US" dirty="0" smtClean="0"/>
              <a:t> grace</a:t>
            </a:r>
            <a:endParaRPr lang="en-US" dirty="0"/>
          </a:p>
        </p:txBody>
      </p:sp>
      <p:sp>
        <p:nvSpPr>
          <p:cNvPr id="3" name="Content Placeholder 2"/>
          <p:cNvSpPr>
            <a:spLocks noGrp="1"/>
          </p:cNvSpPr>
          <p:nvPr>
            <p:ph idx="1"/>
          </p:nvPr>
        </p:nvSpPr>
        <p:spPr/>
        <p:txBody>
          <a:bodyPr>
            <a:normAutofit/>
          </a:bodyPr>
          <a:lstStyle/>
          <a:p>
            <a:r>
              <a:rPr lang="en-US" sz="2400" dirty="0" err="1" smtClean="0"/>
              <a:t>Çrémad-Bhägavatam</a:t>
            </a:r>
            <a:r>
              <a:rPr lang="en-US" sz="2400" dirty="0" smtClean="0"/>
              <a:t> 7.1.9 purport:</a:t>
            </a:r>
          </a:p>
          <a:p>
            <a:r>
              <a:rPr lang="en-US" dirty="0" smtClean="0"/>
              <a:t>“</a:t>
            </a:r>
            <a:r>
              <a:rPr lang="en-US" dirty="0" err="1" smtClean="0"/>
              <a:t>Kåñëa</a:t>
            </a:r>
            <a:r>
              <a:rPr lang="en-US" dirty="0" smtClean="0"/>
              <a:t> is prepared to give </a:t>
            </a:r>
            <a:r>
              <a:rPr lang="en-US" dirty="0" err="1" smtClean="0"/>
              <a:t>bhakti</a:t>
            </a:r>
            <a:r>
              <a:rPr lang="en-US" dirty="0" smtClean="0"/>
              <a:t>-yoga to everyone, but one must be capable of receiving it. </a:t>
            </a:r>
            <a:r>
              <a:rPr lang="en-US" i="1" u="sng" dirty="0" smtClean="0"/>
              <a:t>That is the secret</a:t>
            </a:r>
            <a:r>
              <a:rPr lang="en-US" dirty="0" smtClean="0"/>
              <a:t>…</a:t>
            </a:r>
          </a:p>
          <a:p>
            <a:r>
              <a:rPr lang="en-US" dirty="0" smtClean="0"/>
              <a:t>“According to one's attitude, </a:t>
            </a:r>
            <a:r>
              <a:rPr lang="en-US" dirty="0" err="1" smtClean="0"/>
              <a:t>Kåñëa</a:t>
            </a:r>
            <a:r>
              <a:rPr lang="en-US" dirty="0" smtClean="0"/>
              <a:t> becomes one's direct adviser, or </a:t>
            </a:r>
            <a:r>
              <a:rPr lang="en-US" dirty="0" err="1" smtClean="0"/>
              <a:t>Kåñëa</a:t>
            </a:r>
            <a:r>
              <a:rPr lang="en-US" dirty="0" smtClean="0"/>
              <a:t> becomes unknown. This is not </a:t>
            </a:r>
            <a:r>
              <a:rPr lang="en-US" dirty="0" err="1" smtClean="0"/>
              <a:t>Kåñëa's</a:t>
            </a:r>
            <a:r>
              <a:rPr lang="en-US" dirty="0" smtClean="0"/>
              <a:t> partiality; it is His response to one's ability to understand Him…..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2">
      <a:majorFont>
        <a:latin typeface="Balaram"/>
        <a:ea typeface=""/>
        <a:cs typeface=""/>
      </a:majorFont>
      <a:minorFont>
        <a:latin typeface="Balaram"/>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456</TotalTime>
  <Words>1861</Words>
  <Application>Microsoft Office PowerPoint</Application>
  <PresentationFormat>On-screen Show (4:3)</PresentationFormat>
  <Paragraphs>330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Technic</vt:lpstr>
      <vt:lpstr>Coming to the mode of Goodness</vt:lpstr>
      <vt:lpstr>Slide 2</vt:lpstr>
      <vt:lpstr>Why know about the modes?</vt:lpstr>
      <vt:lpstr>The Law of the World </vt:lpstr>
      <vt:lpstr>Controlled by the modes</vt:lpstr>
      <vt:lpstr>Goodness: Sattva</vt:lpstr>
      <vt:lpstr>Passion: Rajas</vt:lpstr>
      <vt:lpstr>Ignorance: Tamas</vt:lpstr>
      <vt:lpstr>Goodness allows us to receive Kåñëa’s grace</vt:lpstr>
      <vt:lpstr>Slide 10</vt:lpstr>
      <vt:lpstr>Destination </vt:lpstr>
      <vt:lpstr>Worship</vt:lpstr>
      <vt:lpstr>Food in goodness </vt:lpstr>
      <vt:lpstr>Food in passion</vt:lpstr>
      <vt:lpstr>Food in ignorance</vt:lpstr>
      <vt:lpstr>Slide 16</vt:lpstr>
      <vt:lpstr>Sacrifice</vt:lpstr>
      <vt:lpstr>Austerity</vt:lpstr>
      <vt:lpstr>Austerity of the body </vt:lpstr>
      <vt:lpstr>Austerity of speech </vt:lpstr>
      <vt:lpstr>Austerity of speech</vt:lpstr>
      <vt:lpstr>Austerity of the mind </vt:lpstr>
      <vt:lpstr>Austerity : body, speech, mind</vt:lpstr>
      <vt:lpstr>Charity</vt:lpstr>
      <vt:lpstr>Slide 25</vt:lpstr>
      <vt:lpstr>Renunciation</vt:lpstr>
      <vt:lpstr>Understanding</vt:lpstr>
      <vt:lpstr>Knowledge</vt:lpstr>
      <vt:lpstr>Knowledge in goodness</vt:lpstr>
      <vt:lpstr>Action </vt:lpstr>
      <vt:lpstr>Duty</vt:lpstr>
      <vt:lpstr>Determination</vt:lpstr>
      <vt:lpstr>Happiness</vt:lpstr>
      <vt:lpstr>Happiness</vt:lpstr>
      <vt:lpstr>Qualities</vt:lpstr>
      <vt:lpstr>Becoming steady in bhakti </vt:lpstr>
      <vt:lpstr>Slide 37</vt:lpstr>
      <vt:lpstr>Slide 38</vt:lpstr>
      <vt:lpstr>To come to goodness  </vt:lpstr>
      <vt:lpstr>Illusion</vt:lpstr>
      <vt:lpstr>Weakness of heart</vt:lpstr>
      <vt:lpstr>Material desires for</vt:lpstr>
      <vt:lpstr>Enemies</vt:lpstr>
      <vt:lpstr>Waves</vt:lpstr>
      <vt:lpstr>Process</vt:lpstr>
    </vt:vector>
  </TitlesOfParts>
  <Company>Padma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Urmila Devi</dc:creator>
  <cp:lastModifiedBy>Edith Best</cp:lastModifiedBy>
  <cp:revision>61</cp:revision>
  <dcterms:created xsi:type="dcterms:W3CDTF">2007-07-29T11:05:18Z</dcterms:created>
  <dcterms:modified xsi:type="dcterms:W3CDTF">2012-04-19T16:13:28Z</dcterms:modified>
</cp:coreProperties>
</file>